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7">India</cx:pt>
        </cx:lvl>
      </cx:strDim>
      <cx:numDim type="colorVal">
        <cx:f>Sheet1!$B$2:$B$13</cx:f>
        <cx:lvl ptCount="12" formatCode="General">
          <cx:pt idx="7">9</cx:pt>
        </cx:lvl>
      </cx:numDim>
    </cx:data>
  </cx:chartData>
  <cx:chart>
    <cx:plotArea>
      <cx:plotAreaRegion>
        <cx:series layoutId="regionMap" uniqueId="{A831A9F1-9625-47AE-A148-279C7B7859E8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BD" attribution="Powered by Bing">
              <cx:geoCache provider="{E9337A44-BEBE-4D9F-B70C-5C5E7DAFC167}">
                <cx:binary>nFxZk6S2sv4rjnm+skEb4sTxfaCKovdtZjzLC9Ge6WEHIRBI/PqbZZ/r6NFpiojyi+2qrkwpM79U
SvpS//5m/vWtfnlWv5imbod/fTO/v8vHUf7rt9+Gb/lL8zz82hTfVDd0P8Zfv3XNb92PH8W3l9++
q+e5aLPfsOfT377lz2p8Me/+998gLXvpbrpvz2PRtY/6Rdmnl0HX43Diuze/+uVbp9vx+PMMJP3+
7rL9Xjy/++WlHYvRfrDy5fd3P/3Fu19+c+X8l85fahjWqL/DbzH+lTDMfExY+Pc/736puzb7z9dB
+CvhhAvGfe+vf9j/q757buDnm6P5ayzP37+rl2H45T///udnPw38n0+Lodv9Pedddxzi5d1fc/rt
Z5v+77+dD2CWzievzH7qu3/Ms38en+O/7Prql6e//X9TOz895Z6/PXf5/fd3vk9eeeso4j+/e8O2
//z9y/Mw/v4uDH6lnu/7jPoBFR7l4btf5pfjN1z8ij1CQyGoRwj8p//ul7ZTY/77O8J+ZZ4fci9g
lISUHb8aOn38iv8acA8+FAEOqM/DEP8TxA9dbbOu/ccO//n/X1rdPHRFOw6/v6PvfpF//9VxmAj7
NKABCUOQL789PwE+4I/8/wlxMfGhNkE8srzOo2Wx9lOOufnbwX/79w3xwYp472fxZYAqO5s2iNXQ
1tnVUJfMjwJPDV8ntZgwav05VbvRH4N898rwb2iEKH9rQgKs/NOEmqUSukp53KjJL+9x7fV2l5Oj
XlKzQF2eVrNiNyF+VjNwj5dz1vI4t3KikSwWoaN8wd3X0/JXDCeOn7/ySxD2nixDy2PtS3rLQxSI
pxG1vr2xYmxNgoKFq6ixvXw6rXBtQvxnhVJ4cgqOCqc6DMxVl+tU7+ig8yI+reAo6I1IE0eHvZqR
KJbZGzVhsahtV35Mi5yMU+SFVcr2ivTC8ogOrDbvT6vzjyH2lr7jRF/pk0EzVGywLNZZNvU7gUVC
GqN2kw1r9EVrbsq9pbPBkbYBusGVJ0i9Q5nAzc3pIazNGFLH6xHUmW2mms0sngVmO6K6H/lkL3tv
qvezyW5PK1nzG/5ZSQdgnYUdWWztEHzOlApiS7z64rT0tSk46aEWZcEHolhckaJ48WCtvRkGGkQe
YbyL6Njaw2lFq+5yMkWHZib7nLEYZWkepYb/gdkY7DIeNrslxDLSmc72NddThJv5YzVO+9OaVwwY
OAlD1XMpJe5ZPHZoWWLlqzLbSxaS7EwFTqrAJvOFrUsecy+rTVRVVZPtDGuK9EwFTq7ApUVtN0iU
tJ0N+MPYiQW9DxD1so2cupKMgmN0vILSIDztzYYBgIKUJnORj3WEpryyUVP2aodmk1/k5UI21K15
xMkUYVfRWmObJh0SS3OYlS+n2BRNNyWnXb6yRgRHxa/mQ2iXilmiIBlHjceLlnetFy+tX5tYFuNs
NsCzpsbBf99NfUpMIxKJq+VDpWx+38tRPQxll9+fNxMH/XNlhD97LEwwMkVM/T6vrsNZwGJRMVGZ
Mx3iZIFcZLISgRSJqqm9RM3i3YeZr+ro9CTW/O1CPy2sBxbiiQ56bCKvNPQLXzoZnxa/4oZj3fXa
23oKukB4nCdTDW4w1TzEsLK2dVT4Wp5nIe5gXBektbUtRUKHqSri2gqDosGzxbJho7VJOBivQsT6
0Bxd0CsSHvpcl15cCKnHqwrVbX+mrRykB9iSwUeGJ6ltllscLv3dYENyaydWn1cS8uMMX4GvCaeZ
lToD8FG/0XuW8Vk+qkGh6pr0S+hdjSgPg0cocAk/r1jjDt4DCybzPBYkkwI3JTmz/rhvTY3IBtJX
lknuIN0UtucjVkHio4wEUYc1Z3sZ6rSLhgZPIio1VcWGspVszB3M26zMvGaGWGPNJIODpzWab2qM
p2nfZUHh31VsCrwb4Y+++XIaQkeovFFLcScB1CZLg26Z0wR2Ibl/12V0Gb4NeMlljBbV8ceqxHUG
ea7OxxuvxBJ/tjQk7PG0+pUEwZ0EYVMO5W+F0qQJkN7ntMa7mQdyf1r6WunBnATBptEUPe7DhHgw
mXjx02mMRVbWNskGq7NPEtG5uaCLaNmdgR1ce4sDIcrPosKMbQB8ZY7MySCiLZns5oImMkgHsuNL
+CKNmfuNBLUSoczJH7Ui3LemDBJKijnJ7FzGStTtExLdkpgm1Rv7lrVpOAlE+4qLssxoknlL+bUU
PXpIpzrbSE9r0p3c0ZOsLREKwoTVs1futC+aJdKFssN52GJHxa+S01D0lmGjRDLaOcWXNBgx/qOX
hNqLttCyifDCZfZNNsuANzxzHPsb2GJO7iBzW0McKZ5wkTY6WoLQl9FSZf3LZCE1boTXmhYnaSx0
qXrNYXOQZ3UV87HJ963M8D735ZllG3OSBE9Dry17sySDzsYEF3za15IFh9MoXXO9kwPgsCtHBhaI
pMRFs8OjX+5T2+HzAos6KQB2UZ3wC4ACHvo28nL/U5tRteHhlaFTB9o+ly01dbYkRYCWx3lqMdlP
GaJb5fmafAfbealHSZRdEpQ24SXySH+A/QA90zQOoomcmBwrkD6mmO5oA6uZ9ap0Iy7Xki89Buwr
xIkWL2IKwK9+NezJrC8IMrdNk32mYfXeCJSgih8CaXa4CS5Ph9LKAkodkJceUt6cDuBsWX7xUIGi
TBsb1VT2Ubpk/S4c6w1VK7CjDrjblOXL4qM5mRF7ge1tNR3oWMk2GeeAb5hwzf0OtMkUTG1ZpXNC
AOBP4diVsU+7amOHcQzSN9ITdVA9tpD85oXPiU/7PgYAfkVVdTNLWkaEpp+HrtZRmJYbwbbmGgfl
/tjUqVhKnQyMoahThO2zBV9UUjf7tFM4kqbemNiK2YgDeVjx06ryyZj0XZn6O8XwsAtyU+X701G2
4nrioJ6l2VChBc6fBJxeXI2c02hquvo6bKt2Y7Vam4IDfDi4RZOvy/GgdDYP71M/q7Ibqdv65bwp
ONCv/GLqswmb2GR62dV2+RAEMozqNMjOi11yNN4r9LMSVVSIdIr7OocD2kHjqA9DvSH9OM43Ypcc
7fZKOpElxWkppli26Etm2jyahvBeDuXVKFl5XnYnDsQruSiEBv6fKVDc44hNfGsKay52wc1EqkXu
T3E4h16Ej9KH8w3kgLvyJpnWA0jvlyGLmLQPmeR3WlQ64hyXG25Ym4MD6pwy0XnYgzMcil860oo4
pWg5z/zYgXEFd4OiyEC4GEQTLzS3cTbz/Oo0AlbyEXZAbEY48aptBUPH6oKG6r0ZaRMNdDlMkn4a
Aq/asNGaIgfKTS5x2xFPx3BTkcyDd1dW/QMz5Z85IRe8aDZOi9eWW+xAeljUKLt81nFW+AeSmhtR
hReo7ne8QheZ8uJ8oo9NwfZ9Ss+cmoNxL2WK2ByNsdEW6ocyESVNo8EUz7Ty3wehOZz21UqYYQft
/RCaEop0HZc8zCNeFnWkFQ42ZrGSzrED84CUKCtQOMYdRfyQIT5G7TIE95AL641gW5sA/jldGU1x
S4NQJ4sPt9oRWpqq3i0mD4L9aQutBZkDd9ybsNEymxJWWfkUKsYPshHgC7r4kadCdttY0SSnla3N
xkG9X6RYdabRSZYO9VVYDv5+qEobn5a+4g7fgb1WqSSZZToZQ/J1QObaDE0RtQJtmGpNvgv8wZaN
tWhMihzdQdb9QtLssZLN4+nhr6xMvgP3sCiawG+DMYGrzybK58yLpi5/mkR2FVYlOS9mfQfsbTUg
FQqtE1Ww2155XQSHUfcjN59Oz2LNSMfPX62vcJM9ywFq9BirIm6H9H1h/U+YNdenxa8lK/8YWq/k
i2LOEJQINqHp4iXEwFVxlVZjtPhdHWddWSRBqsiOqrG7NcWS7alWzYbt1jzk4H3KmM4rkJzUUB7e
WVu3+2YO8QWyIjhIUeuNHcKaHgf0uq+xV6edTmhR3ldNNUUUw1wl5hHvwx+nLbmmxAF+Koo+mAql
k3mSMvLVct80sogCLB/qvDhvJf7Li6+8FbacFhI1YyL88oVrVlxBwgkeTs9gJdQ8B+94xKMaVQHZ
ZJrv/CG7J8t0LbV5Ok+8A/eFdmGZ5pVOPCW7CHddnM7d17oXZw7fwTudqZkLAvIFmh+qNj3MZXfl
Y7qxcqz41zt+/sr03Zym2UiyEZY+9Dh5vYm0MLDT7Aq4hCDtBiSOg32jnPYcuPu+lMGCMIJqcboe
GxplU/cxDfx91vd3GvcbNcqaqx3Uoxy2HKoDW1UaCrp0iTEZDmmTx6ddvbIueQ6wqZwtMXDJEXfL
dKFmfE3ZhhfWBu5AWVo28k7C5pX446UcuosGyoWF6o10uDZwB8RFPZpcaxg47t57Eq6Qw5fzLOKs
1HVYKrlU4Fe/E8847e+qMDhrhypCB7a6nypjZz4mdij9D4sdcVJqMuxPD/ztgBShg1oBRKvSq8Mx
8dP7KqdJN9bXAssk8LxHPOCzwl6EDnYzPGZIUg/FkI8fF9/fIY8/98PSRpnXRxLVZwWmCB0QQ9T3
fe1BTcCWWe7gtq/f0SmYN7LzX6XFf6NXhMeofZUjxDAFI2UTis1BJOYy/0xpBDvi7KsaI3s/xW3c
oX39qD6m3X7rpO1tRIjQgXKe5T3tczsmeZ/djl7xlWVDHXUo/fN0AKzJd7A8wz2itW06xH4uLwq4
49inqHwqcmE3fL+mwIG00tqD61VQIGr2IGT7J9A2bgUPz1oWxH+x7yizXi/CIVYNeTC4+rPG9e0Q
sA3xb2cMETrA9uciIMT4YxLOhN7xjg0XPTV8A31vLzrCZdrlA51qqMBRTBY9Ro3WfwZLtwtb9NEv
yHCeA1yenQk1nasQEkiAvbnYeRVwnfZMqKXey74btqq9FT+7dDs5NzSF27Exyah8RvP0aWbdZy+t
N8r9NfEOtCdCPMUJmKqlBdyKHJdkVEM5TvQybnhjTcXx81fwVvkUwOm/gR0Fzm/UEnwti/k2bcXH
00hbCSVx/PyV+LIJPBrkZEhsT25ViYq4oKJITgtfG7sDY50p4LfqCTZbzO6ppy4FF3E9Lxs8vLWx
uyBmqLUZaYYEY4Z3WJGvofH7MwPUWZVt7pdw8DQOCbXTdV6Tq27u7vup2YDwGsgcCGO45gTGMFJJ
NadPueBXdel96GD4uz7tl/i0/VeUuBS4js1tOFFQ0ocF2aWhvBAi+8K75jtqq8NpHUfC9BvVI1CQ
fo4gLfFQ5f6sEu53STMA+Rco7jaiDftOZv+mn9Jw32b5JVzOVLs5z+W+8OR7isY+aVJva5OyEmqB
s5jPiEDGpRrcleP7YWRPiAYfhpD8cXqWa+KPFn4Fk3EmQy55NyQpIkmG2a2R8tJrto7vVgqe4Kj2
lfgpFRUva6qSeSziABuym9LhMSNKR1gUtwNTG9lkBTIuQ65YaDooUw1JmMtdRe1dI86rkkXggH1G
CtfAW1FJ3kxMRyrg5W3PpYnmEsMB4Xl+cCDPqta0VcfAUHZ8QJBk65x+QrL6cFr8mnkc0BsgwtYc
zh4go0zDRWO9cQc8VbJh/LUgcjCf4ZxBLYNVUlP/01yWT8DejymSGzG6MniXD5ebXlbKy4eE4YLO
Ma66cNxlcIVcbYz/GOxvVJouGY7mWSa0qFWyGPRYNPhD3csH03aJaXV82gErJuIOjOuC9XAiACqG
dLrtRXbbaXMxFlsXa2viHRjXwqZNP1mVKBJ88yYBNb/A46OfzcXGmrSm4fj5KyTjYPLYVECA6tkO
UV/711kv6wg4/xs7rzUFR++/UtCYFI1myGEKNFMR4fg+zb37XIXfz/OAA+NRUa1pCB6AhHo9WXxd
5W0iUnxmDDkADues1mWfqaStij+Abf7UK/meT9m97LfuJdbC1AExXPIrD2pulXhwF8iqGrbt/Y0R
zc2sRHyekRwkw7HrmPIZ9cnAxSee8RsLV/911X8+S7xLXEsNbapMlrCkgq2isM/mKGMi22k6nJdH
XVbaSMoelV3YJ1VoPhqzPCpcPWoUfjw9gWMwvpEpXFaa58HmsGVenwhR8yLKyx6QZrrm/Wnx/jFa
3pLv4Lgsw3KZSgvD7+XHJWgelOhvCzT8SXo0x17HPxYB1ru2Jywqq0BHcGLjR3Vfnjm/IzhfgXAq
GU8bQfpkCRXe+QO9m+ZsixK8Zrzj56+Ea9SKjpmuTzK25GMeBaTv5IsIp2rjPGtNgQNxajsvhFvz
PrFyGGXi+30/RGlK+/MucQRx3AP8EQtgqGVS8/LrZNr70M+u0qA4Dx4uuWCCAzNTY9IlTKfJENZX
QRcmiwj3p6NrzTxOirKV1kI1qUwYy7xsX5lA6kiHwayi0wpWEpRLqPMb7NE5RDIp0/k7nLveGD4O
u94v7zzlycNpJcdQfAsiTooKAmOEN3kyIZX6yArLIo8PakfgVGJjGisaXG7dWAPzdCAtHMstS/sy
LcZe+Quunitr2i0eyZoOZ3NhCsXVbMBUXV520cjVXlb4ydT+WWQhQd16A3dzgwItE9UKeWEHbzjM
dZdvrNUrkUQdHExkIlbW89HRbPnkdWl2QQMht7gFa+KdLERgjWDYgovDNu2HQ6AFoRFLO761B14J
VJdQB3e7VdfKSSYiaEtA2pgoJT52bfvMMnpmVexS6YKqwUCyVxBGdHxfZMNjPi6fQjEkp3GwZiQH
zVlqZ1LXWZ8Ebfi17WY/yinduohdE+6UGn1jA4F0I6HnAamviPv4UlfNdGb4OBCW45iXAWFdknps
B+fR3l7VnMdn2cWlySmLgDFSg3DRjWOUteyyajcpeMdrgDeSj8uR6wsD5FKBu6QsbYE+ZsHi901U
diolT9zTRF2jPOXeTqeBsA9DkAbysg8xlzufaiYudY8rv9rRMJ1tAl1KZN7Psy3VsxG8KfctnNbD
Ml+NbXnZzGmmrjID7X0JWsqcPZChgnvjkGA+ffXGqireh2nHxgvOhkDsi5579jCb0C9izsjQfjEB
penDSDkq//QyXunvdRvkcA5ZjX1zx+GAw49UUQb2eiRjO8ezVMbupfJD9hSaBlsgLKe9OvgtsfoC
DpGX7GIOp6aFtgbJvcu5TcvwsoMu7fRJG5P7116feikckWgi2jPd6SSyxlANI4c1EcHNfdTNLRym
2u68atHl27EJiD5+U8oEh6GJUhRWkTHld+hg30jDK2ne5dopLyO8gntIOFopy6iDJEBm9JWX6sPp
YF+T7ySBEjqgpzbwIB49LwTmMaoP0A5YXHRkbM4D67Gh/3XVlvPC0y3mQxLANc/lEggfdn+KPp2e
wNGNbwHKSQWqyaZpkhOg1ahyB8Td8hpK3iXujcKXlhT9jfa9s+5phcu869tihKagEIwFXdsRq/o/
VNv7kU31xmRWvOGS77xCwWMKQnaJGnuW7UPLuksM5OAvcD5SnVk5YAcQflv4CyIQszxrmIlzVMgX
qXPzPUAwpf1pt6zkf5d1Nzb9nKJ8BLfQ+gdwp68YGs7r7IFO8p8DSupZTb0NOtgpd/xDKxv9uVpQ
972hdv5iO9L9OD2HldBy6XUT6xcyabhdrftwERHJigBuDxHHN321kD6aCsRsZAAvz6cVrhnN2X7M
sq19z2Sw4Ivuq+70nBRFceaaiR2ky2BOyyWDZY3YUe1C7XNYOWcvOW/oDshnD5rxWQEnXm1X11e5
aKvrsRq8P86T7oB8KNusSrsO9jWtDq7ylnhfYZNrN2C9YnaXWReYpl+aAYq5Kq3rS92KEu7Txy0K
4kqp6DuFOia1Dovjlk804orW8g7KoK+ksH/osdm6zFubgQtp5RttYHOcINuSlxwaCl6WRjfjxiq3
Jv44tVf7boZJW+ZlBfs+Hkzosgpbf+el88w2eB4rtDfhO4iGZug05bVoE2BsjdVD0VordmnQYrmf
hw59yIbmDolgwgc+wnpyJbhV9ipHjHUbMbCSeV0+0RzAu0Zto2AEtltuMs83+2UMyw9U5PhwOojX
VDiTHEradrT1mwTWrLtgWq5TjpNcb52vrjjJO37+ykmZgVserro2CUtEL0iaFxe1lGfuRVwO0Vzx
QkwVaRLaDUVi6aI+dCWdLvJAt+c9ZCM8J0PR0EADdOs1UCi0JdBBxEXq4/e9XT6edsCahZwcpWSb
ZWlYgIVoPt+IMfT2gEX8cJZ0l7qpAgL1ewmV/Wz7XOxQU8IpdJO3st6In5Xh/3XN+MrB3CMLbAhh
2UuJKpubygwCjtlMP25dqK8pcOy/eFpBMz9uE0L8AgrZuZwpHBLSKYxOm2gFAb7jAD4sgDAMCoas
+DyM1UW+6E/Q0vPttPi18TurRD02dgz10iZStcPOZOTHMrKtsa8Id+mYWb/4w1AFTTJ59FDj6grj
YaPGX1khPGeFaBDyshneOEqWGajR8BxH0ub4kefZLcrwmbHvrBBjXqvMh0bMJGSCwLMZ0wzPy6h2
Y4FYcaznWD6cKzvNPqz+JcmhiThklC2X+VhSu59r1AU/znFw4HLr4MGkVHCSAcQ4QjIybSjmXYW8
sNufVvD2PAKXXtegYuinsGgSXOunuvP3evSeMj+NT4v/K9D/e7MSuMQ6eB5lFJ6CCbB62AsUXvjt
9NDTJvbybtd35tAxemtJ+sPr+gj6iTf0rk3rGHivMkdbCoEq4FLGw0L8C1KN2WGySL5vc9ZuJKc1
FcfPX6moi9bXHh7qpNCpPPhDUSeyISwZCybOdM4Rma9UyAU1Xtq0dTIt9beur68xAravTZeNw/+1
KTjVt7bwtpO2MHAo+kW+g050+bUImLpf6rCbzkqBATxh99Mk4GmkNIUXcepkUcGfrK4uuzx/L0u7
UUm9naWgcf5n8XTy4CodWkqhMbpLy0j1JP8Q6HGLyfD2jihw6XUFHto2T48uIGUKvQeyv7L5+Lmc
SRfXFeJR2jZ0I6KOwfkGVlyyXYdLbRYFU/GVf1sWXhHpRkHLng8vY8FDP1ubyRWLuXS7kC+BZQOU
/P48+nZfaOC+RoLjfthod1gJK5doJ6Y5lVA+wzxybvd+Rej9ILHaLfAQwXleFw6+LS/grH7u0T7z
M9NdlZ7v3WEs2VbHxl9HNW/5wkE3pwQbzjWEFXQ5NNBP2nsMXiWBtx+hUcVn0yE3shv2cP/uVUmp
UgF9VaXIu08+g+43WWdy1wQUPQWZEXBZZIEZOMZBHqL6s+ywPx9mOef9TrPSfCMNpdeTLMcrW+QT
dOzpOQqXMC/yyGsKunzIfWhVelRpvtj73ANC7F0pc7TsSYPy4ZZ0RIU7gtNu2igrVhzoEqi8NAwy
LPsqHgyp+N7WZhQ/BiqX8aKYoedrw4l/bQjfMLLbu8SgpyFXpKXwTIV4wfXMvsPLIvpKp2n41A3T
ZzKXX7RUd1wtNjH5pC/6dqyeKqCyx7rJvcjYrov8Wk+7mtBHEnIclWG11d22YgaXD8kW3uNjd3+c
pXAfN4VVeDPzsrmYqVd+Or0+rqlwMnCOSjIt01QlY8n+GFJvDzB8rJA9E4lO7oU9vW0Qn6uELIOM
akwv+2X8HPZbe8iV7Cic5AuvEjXZMpgKTm3aGkMblVVjHFqgpOyXpkfLVQCt6+JyCFF5HmkEHvX6
Od/7fcg4nVgFh9uIx7Sa60PWNwfOgVswQqfYxtK4kotdumQOJ5w+UaRKepkV8GQqgjyM7ZVs2wOf
h63b3xX3u3xJ38sKXSldJbzWxXug7tN7kWfm2ZQ+2jiLXpuIkymBy5HpicPrPPC2cFUdNDM+sPCg
oaFoFoF3Ytq8olo50whc5mKWw7lSquoq8ZofqfgMNO54XMgPWZK9UfKy8kUMHKW7UW0d8L19tRS4
DEZkpA9HJm2VLC26yP18D28FRd7o7ZZ+jIzfxLjuD0ac6y0HrAFJK7HUQbiHh3uC8TKsB3boRAhU
CZ5NtbcReWsx4WCWgWxewCsye9NpeWO6gu563bUPNewANurKlQogcGALr731RWHhkgx8OB544We7
Anlbhxpr0h2ETgUc6BLt5wm3RBxUYYtdWWc/TifMFeEusdHj0q/roE73/lRceSmJaMc3DL8m2tmU
Hl9UHaC7KN0vC4WWLtgx+H1yetQrPnWpjBZeOiwGeAV3XxX4WuXjRdg/qPK81Zo7CAeepxdAyKR7
Wc79FfRPlgdToKesLg/njf44q1fbkJQF8KYtQeHeaHgMWbRyiAjyWFyj/OW0hrXU4b7eBy8Eq5TB
Mz1J26oXXPSfoX/yDp58eFSGHFLE782UTxF0Gb00citOj/Z5o/pwH/TLeJChCesiqS2uD1OXmiu/
h+w4kMzfwUWR2MjAK1nKfcsPWQNXXI0q4CVScq0IvU2n9GYmc8wIgW52eQNxt0StPu8lz8B9yM+U
Xq8H0oV7OO1A86E9dtbAW5hi2Z921hpOHHznQCXua9qGcNXNb7KJHSzrv5wl2iU72tyYrMmg4qpH
DZ3+uoVUXrOn08JX/ODyHCfo4Fi6rEv3jQz+SOdgh6bPYvjawFkKafHTZPWuaLboMitGclmPC7ym
NUyjLOBsNPP2Y271j1S14RYvcCWhMAfzIdDRaVCxcC9ot+Bo9PP+gDr/h57SBUWn7bU2BQf2mrdp
G/QkhJ74JTLVo99t3ceucDbh3fufMwrliw8PyWV54ltEpuumKhvyHHADNBBgSKir3DJgHSN4ah2e
Il6MFz7Oo+r6OIDG4fE5X2ZFkxEqZ7VxF7I2VWdlN6j34fWa8bidVGN2WU1tUxzKoJZod54tnUW9
LYqRCz8P9jpcELsSVWvNAV55hy760wpWKnGXR6jGSi9TKnWsO3iws0qnhyJt7qpUvTBvPuh+q8V0
JWkyB/xQMjIiSQN6ZJlDjeXdVmXWRoNGFw0NNojzK0pcNqEMJjqkIyiZ9FxFqPHv8FJc2sX/9H+c
XUmPpLi6/UVIBptpCxGRMeQ8VtUGVdaAAdsYG7DNr38n36qVutUl9e6qb3dEBtjfeIYytn/Jmn/6
jk/ZnvEF6jELyAp9sh2U2u5tu37Js/QXhj3v//5O/nCqPgMKx6EoCKHNvF8TLqsiiqC44xk5/LdP
//hh/8jKbREGwiIKsRoQiKtxMO2tyOn8+u+f/ocA81myj2EUSONsmvczsarqsgaos7mMa16wv9G0
/vR4PgWBzrh4xO583jdQZXjRnYHiWEa2/C8118eL/B/p/TOWcEu5m+ZlhRC0wQFdLNTzSXqTdMVR
aXZUbfHG87+RG//0Uz5db9DT6UaL1O67MpaHlChVY/78N/3EP9ztz/J81CV0E8Ns99PY7tM4vWUU
UPDSTr+XGHy6Pvz893f+p+/5dLcXN0HQLg9238Tiscvae5nzi9DTHbPh6YOw9JfE8ofv+Qw3TIcl
i+iEN+Pi+M5gxY0V8aNw0VDlqtmF7m/gpT+8lc/Iw2jTcmoEhQ4WuFa7EnzDGkH+b5pwf7gh9OPX
/eP+baDGNN1q7D7XyXsn2AOkOH6Puv1L1finP/7T9eaSy3HUbNmnJc+rKGHgFmzNuP/3V/3xKf/j
cnyGzYt4AKpyRHs2NsvC98EsATqxi+zkIWSJMAdmdPI3Kf4/ve+Pn/iPJ9WstGFxj58CQ4kfcBe4
wTzzy5qkLaYPxUn7vzEx/vSjPmVxzZt8njN8TyQx7ZpSd+u1X+qBF8cCUL//9uQ+XfWhR2AptsTs
C+1NNfcrEpSZ1qqYk3srm78sSP90uD516CW0KGaZpma/Dst6kLxIqi7KxXUbYvcfb+Gn2x4kzbLN
OLOPMQuoQEH4sbH+Wrb8zmXrezyNf1Pv+8Pr/4wh3Lhk24hx8r4sxVQNkT7LgfRgMbV3+Sx+q2n9
SwP/h/f/GUuo8pDPedHofTesvNIsbat+06oy2Woq48lf7s4fbuZnNGHDmDBxn+Fr5onXoh1i7Gn6
5S+V4v+jJ/7H1fyMI1zisDWLaTE5AWo4H7CNDfQwtKOrIWB87RxY7UPk31LmT6Bb35Ydmw4QaDVV
PKWHOfXkv52Pz5jDhuKrFuDC93yaf2e06CC3p5/aKb7RkDDMpv+mOpB/xhxipYLFRSjLA4vSqlyj
H6NQz/9+V/9QAnzW8xviJG4GOuWHKVtkzSanqtKlzbGxcrmsW7u8AhOeXA2y4Yd//8Y/nY1P0SEW
wGJuUNk7bI0XaW3jeB4vWSxU8ZfA8Kcv+BQYtC0W9Cq6PBS82I92qgT5jwVl8ikgQGpvmkOCj16T
5Grr5l2Z291/eiyf8YYwr+kank94LB+SZEUL8pGclvwvJ/UPwfIz3hDyQKCJhJHtPPgAqRquldH3
JMv/ciP/8Mg/6/iRFDAkKiXbQT/k4NPkjqnu4d+fyx8i1mcUoNLx1ItlzLFTUP0XMQnsBbd4A0I5
ns4MgiJP/+17Pn7aPzJwFw2aFa7JDlJH9ghab1C/kgXcl2MrN8dvZlQWf23us/8f1/yPEPYZt5WH
pFFrP4k9t94pX8eiE4nejymoSbYyIo1xCvgE8lvNTVLmrKLDFlClE82aBEiyeYKrxih0xuVBx20/
QI91amx8tKLLpm+UOkAz0UT381AF0zrjwMroaHwpOfyqblfbuDg7eeg+TEB1pU6LFwZ6zvg8xsr4
ak3gngS9IgJdUtpLMul6jefJ60PYdJy3uzCtDpZ1rBxRyDfdGFU+L/ozHehcAw+gX1I47VVCbOar
GTf2G3YFYHjn2xTlFyh0y6bq0UpuVal8PJ4hR8bP2mXkJqhyBhU1dB5NlSxlZK9U2rDumytiHZ2V
6lm7VPloujPgh9mVU0xcLYSbu8QGrNGGDtj7reADTCskhWLtmAd5wPR0aeveu/aQRhurOtadBC+3
LxxEgDcVm7rw7UFk6jQWJv04wiWtRee83zUNlXXWk6IqFlKLjO1pUnYnCF+tV4WyyQGw1N2g05/a
hGsOjk0d5/6GuumQjqAcNKu7Cqu4mpJy2pHVxHVX5LUlPXZxQTzyLKnN9DOxl350UzV6WzOIJ8MD
7gJlWLgiHMqJX9lJnH14hLJNreIebJKLHJHRoEjNh6pbIGjpRmSGBdLdwze2iashIbZe7FJZ+94i
pkuD/2qa7wzb3rPlp437n7BzeKfRO2hTN9uU3PpCV3pQdXDkMAs8KwiHLcAk6W/r+hMdW+YfXfJk
gjlDT6kypjt1CZ6YNlUWXmypd3yz18X66lp+i2d+A9LIKfXy3Qw2raRFajahq9Juuwd7Zao+YPP1
DMCGF2P3CJwvFL6abDz6EkRkH632Np5nVhe0GW950jZXAGBTUWWDMCemUxp2OJvgMLc9qj4M+cwc
Sjx4q3dhm8pbPFpSOWQV/AbsJceR/aAhOVnln/p+ySrj0rM04roJrM57ertycSChuEma9atZ25ee
r79olgpIZusdOHcDGK0OtNaIvyWhfV5me59uOHLTRKsCS6i9Evx93NLvsYreWMne7VbeiLyrx+Au
C/E7HiUvjmbQfpahJoSTfT7xLwUEc0CJ3g3JfCu6AedCrj8i19sKzmt71k27ZnmSRYv67NBq6D6t
KbjtgR5JZ1+HMn6iHd0xbfIqjPqRbhCyLf1NmrzFWX6Al8Pe9+m1SnIsalj5sjpxUxLx2MKSJPT+
WuTFPtUrXDamXSQHDPRPNCsPURzfCi41FLbtrYX8ELdm13JyGkl/hKDFvluKo4v9FdRKLi1X1dTH
l6md70AUandjN+4X3p5gpFh3Q/cV163aRHPXtuGtIXYHH716i7+WobwfVn+IsrwCnq4OyKcIgxyQ
N4X/3ZflrcZHa+eqWN2xcTzOG2wSB70Hhvl+sdFhyfRtiyPVabWH6c/ewagitmW/M4u4aztzXMSv
PPuR0OEVNKkr1RUg56AqG9Jz0tg6M+wt6Tg6Rl5RedJl95QUyYlouN20aFtginCVMNPvwPW7Tig5
DPATqqYO77QwTlxbl/JqSYr3EPeHYh3v6QLOnl7pO6SyMcQq3hOtb7cPLw2/nttYXYeyOxgYFFSS
KPcRMZ5hxHWv3HZsm+RJeoA1eACND+xOlMtJ2e4Zye+RjaAJ41JajTTVh2whzTHncBItM3A1tJUw
IxAbDsWyW9Gb7ny2dlU7Q19uiRj7ug2NeoJlXKkrNfut2S9Lop6XHvucClCa/H5OCvbUe18WVe7U
8qTiLuwmPuL1D0bUcweadWh+psGYWkFuJKvx7y7j0ypDdM/iBbrJ3QS31as+inGvJbFgx/NiyK86
Rvkbk7ATqZO0HGFawEU+VVmKh/NaOnidViAlQEe861kuwajXzVwVdF6e2bqqV1m20LiNGULqboOc
2litXMt9ZkknYE1htvliMOS/byCNS/ehAZ7onI6Z+F5g6fylyDHFGo2ht4zN0U3iR1Y3TqBEWSff
qoP1i4n2Mi4BmEm3eLiSUTp/pxGwvHlg3VfI+CZtDbjt+GVUfPlg/bOar5u6blxX1EFKdeIJPnGX
eEHUiYppSXeygcLpKevDWl5r2cTDryxK7fIY95I9+bYEACMRkaDVrCP93XruvzdNol6LYSYIE5qd
PPaSNxD0C36vkfV/BaHXeDdZXd6A0/ZlkGV0mXOYAO5nO6W4YmtULjthCzAwgcWiZxaP6aGZF2UO
vZhLxPIlee2Sov+6NXzEtRFImE+zteNpzuPuyWwp+dG2EKCA4xP39HqV5fS7lZaSPSyhlq9ggvlf
nezNrnHtsNuEoicTZex26HzykyYr03iPdDy2MQm3Hd7itwF4HcjGzeZ2hY/oj4a4md1vSpRXFonp
XrJseoRmh3oKcpqObCkN7iDLClXPY4YZWuMNOTajL04bb+NqZbJ46/BRuKW5Qd3A7PZigWvoz0WS
5aepn7odfHG+mZhZtR887bLHsTTd1w+LtaQimDv+mKNkOdiltMlptvBzuFugNOx3YkUingIbcb9Y
qZCYAhN3mR/tPoKL2QN3qfsii9i/MEvy53GO5RkT9vTQKeWu9My7AxS4k2OZ5uEWAXP9nq2RsbCi
cP1umOfiyFr8TSEAv/ZhiFyXZRE9pAGUgJD1APTmeIqIH1EUaqS59cX4WPW7sQ/pilVLXtLrja8y
rfONDb8dieV92tsAbfSVX5Rz+ZectrKOOI9rwCxp7dJY4VsmZDB0WLyAW+hAoZb1K92g1sxryJHn
UOJw02TMbVew2NebMgi9wQuqH6ES4qMa7LnpffFrQWiF2rH4YsqSvYmuIfxmgllxC4IuvN3eFXSp
ux1MEOO8Lkgbr6fBd0m69woFTlP5DcYiRw9uc9hvYGlF1bZ6fZ8C/2ur2OfehjpLoRR2gEw6tpl8
IG1b5Zq75rfAQXVRRcQmpha6k/myLvsgNUZ+J8HcvJi9TqDGIoUD+qjkCBD3HSTHZD1kQ3nIoMNT
j5l30tQwuovsWk864kvFWJokKHgVfez6PvkmaPuUQiWontspatDQTc0TfK3WtUppkyH2uVw+e5+0
CgVg0bbTqW2A0N0ynqKAaaIu3udpmKOaoMQWF6qo0bsFUfBRmbbprl0/pHXpN28OMngdalgMk+g7
Cp4l3BDZlslVWaR50tdgiCh2XeSuXH4tC1wTn9wQgXzkYjuXZ5W42DBAdyChvNVrIsvu0ollyB9G
BtPesdLjvNhrtybhBjGmCIek62Oxd52MyvO0uDTawV2Skkc3cQclMzzsrxqjugI1YrISWK3N9AXG
Af1atwN1mJ4L2X9v/QdY0OVJUV4xOamx6qCZtVVEJeqNDCgtdp438JaWwm/pzjIUjJKgkAc8U3Xl
bQnNurBTjU63m97Ab+t+7Zlf9izAFHtf4DB6PHPf+v0gi5DvuKNmOKoGGr+7MKruFyhYS3/UMu6n
N7ybAO0Y+EkuNe04WeoGF36tyeQgpNYSiwIrBjQQOFoYTw7YIa5ZcwDdN7c1qMsjvbBkLsRRgXS1
7GDPtrFbeDvm78IqBB8dej7ulc4iWa0aNPSDc+uaAi8yDPP3KbFEk6p1NC5hlpNm4kdnJigbwU1F
BvUERvYYbsAZs0U9JWPE4AzI4/LUgaltnocNpuj1h/aoel9iNZlTOyTbLehGLSZXrBmeSdFp/lhq
0D7uiVMbjN2axacz21mc3vjcTqanPweAe/ilzyYarnQm1+hIqHfhpWeUJV8BUWblz9gNzW08rtEZ
GKPtRyliiAk4UIdbwhqApmDS7c6w8Vu3IzRF6ReBARlW2LD6yh5U7sV223Z6Wo5dA+TQfULIVr72
bbBx+uEVmif1mMeDz6qelHaoSpnZ9RzDcnFEFNcZGklsk1h5q8YO0aSOdCAFqnUcKZS3I3C9Ww6V
gOt+DFvyxD0xtgb/hG17heRZ4CLhW9dLN9iy2SFFNrwG8wuC3n0kdXwmH0o5R933OrxyXva6bhUU
DPpqCEbnV6LXTJ+skHberUtWoEAUBc35BtMYeMT+SBGlvuSFR3RA8wCUYkKnzF8AMs2hUjiLLdqH
TrLnFpL7FIPxAGRIgwiUo9Vtia9bPODlFeqfKfIURh6iA9Jn2LB7dZBbcc8BXuGmQec+515V8aYd
4Lcua7ptqHp8EC6QW1aavsLV0KDDhZ3zMDz2ZLExvH31R1hbomkmyyEtk2b+TqI56X01OzYNF+dt
y0XlYQ1cHiGJgLmWh3RQe5siZorHsl1cduMY9fbBCpzr0zpvrrxaJKSGd5NLmnBNYS16D5XR1j6P
WjcYMgcsLSk0M5CAf/COyeyyrWNBbjESMM1BsSiZzlO7MFGgjRKz6yvnaYHT3bWduIspONwnD0Ce
uRldNndgQMPzEpVsGarJmTI+xbS0811qp0h9TzpfiOtMUIupg+JS8J/aGTNeL9iYCyC3Q7u9NlHc
zw9ikCm/BSmspydIq2TiZjEJPJD3w0JEBp5BRJtfGzxcPPoNsy7vK8yZO5QHRcz6M+/n8HFMJE3a
CmDyleythgxGtc5BJU8qKoszTSSdTlgQrskN0R2slWsTRwOyL6DsbjfJHCJVcL9wv9AySkREmETO
upLgMFPE1S4RP4ZEju6B6QKunG3RifgpxWia/MaV4ckpjRj6s9kgMry3BSDjfZUP49C9r8DORkhu
dBq8q+2UM3OKo5Vs79Al5vOp0XxO7tTmbHwFj1t/n4+zOllMmNdrlG8Z/0bXMWveiEnp/EZ8AHoV
HuHRgofuaLth1qE3DSnRimfxZkg1KRXJuyKfN/8zgjshBR4hViCz7ppSdamoc9cu2aVrVBLeB5Pr
9jzTAuQBDN+gilq1eFfDQYmuLX6l89LEz+huGn9YUQat9ySOiuiZ2KRozpMUvbkpu3TYdvnKiXoQ
4MmjvgecC74elc1AByhu+m3Jiasg2Sm23ejI5tO6sCX4Aj5uInKaG0ukwGKKFHBYL5BhV3S6MHhD
PUgxsmLHNnWZOnqAS9ku4zwadooUunkXmXboQaknckIPOfGkrGDz4DWActmcDUAC9Tq+pHHH1rtY
Eeh+b5oX5bPXCeSkinjg83NExwLHLicRsGhdxnsIz6Z0w0BryO120WIcI4+pS2oE1ijt0ONfSJk1
N3Nn8Ld8gP+G9maC265+RtGQtLpifW7LM3TQ+hnbafURCVqDOVVWwwgxo3tDmkTX8KJYhrd+wG5c
XqulMaGsSIGD96px0eir6U2gGLYQ5ARa54KO5A0aSUHQXTvnKSZHebYKsCMI0Rg4RauR69XgcRu+
psS49ZDkg4hrZFnrz9HYzv0+xZT/ukQp4+aKxkqu50K4ohtrmUns0xxQSPOOFnG8HCMbtvSC1Vue
vhBa6oVUi2ji9RGytf0sa2ehHHLNounDFw8bxiy8DQ5VkKtlI3ps6GiAqfkVMjcSjpqxALibkqyh
N5y2pbuP4eHeA6iRWi4AdKAIqLZalR7aQ9lzRHfwf9r5WyOFnftDKlXXq6qBNA2a0GKUKh0rwfug
4MVus6Gospm5idTMZpGNK7lhnIuefVji/K3ZJC3OyO6S3MI3x84HOabLgHeSAGP1lFOSJ+9LtKCA
rFgwRP0sV170qu579LJNlUoPeYxaQeo2/W4AzGCuamhEMaPCn8EGXoFQt4hTvhHe/YSX6gcins9F
mqpKWNQB2L7SXm0HHm9pfIAJbdc/uKgoBYzlMlOSmto1zK9of7flFgwbGu/i0qflKQYB1//uQOWS
d0lfjhmUUwbL/Belo0abA+6u2C4Ug9kZNWGRmt9ZA04kJOtm3NMjV7mLb8Y+KsirH6Myfx3SoTyx
cVEwnpMu/8rRia/fB6O6fNf7MQW5xputRzWdNxidNss6wH3NLB4DB5zgt8xBnfi1cLiqXwoNyKjY
RZgAz3DfKMXqHoDlHMbXbYVUbDWDfyDrsqEiuQ2Y7pIRVR7krg9F77v2sZUYqF5mn2fy5CXhE+a3
mUQnwxLZJi+Za4NmVTmEhqWVt0K4EiWJHpork1BdgPPT2yWut1XjFezAcPTRRau0n+qw6o/kEHcJ
py9pVoyiuwKfqGFttaadmHa+l0N2Ss3M6X7iW+nMbsLAW7YVBeEcKuh90gJjq8fRHgLJM3VQ6GV/
QHwyOiMk9M0PJQfO99sUGl9UKjdKvJZZHstTGKfmemwTdF34vx5NErCmRGeD6fJDEEJUBv71FSjE
7YJpIpEm2ZsWPdJ50h5GzxhqJFjRzsvs7ENCMUnkl6BL2sF6Ei+wOduiNH1ew4Yotwd4b3j+3uHr
CVTok2VpHh2HQSKWya6fziAo6XCE+iJ9oQoE0xuWjqL9tkxEy1dDi347+JIMy64tWU5OJMFwFWa8
PO5uO2smiG6TfuQ3Jo+b5A6Ushi8WDIi6MG5aevBn6iGhbOW7nF80+Tkm4RkX1LSwzi1zUhYbsnA
fPRljOd16mqfY7j528VaBPjxrILxq9ytKf/i3Tpt1wMfh3kXew0kRiWzbuls3XaDY2dcC5ftJxBY
Rb2OuUdiHZu4203wGWHffDLKpXajgVsFgjLo8RVHEOfP6zYVy2sDhZvi1zhzN+BjUS2Q94hqNYa6
HNF9BUyH4bMNZMQHgrvsvYluwJqxGAJrM2r5pdhGyu8abOjLl1yNvung5ZBi/bDzbkb8PELOaJFX
o+CwmQq63dxDT0lSPoAXto1HLJLy/GvBy1Z2+yibhubitigb+X4IrZPrPoIefnY9O3ApigOCTdhM
TVIhzanvwamrAk2Lp1CkMGSolMuW/CXqV+sObQNe3IMrFjV8TSBwVdZNx8VwN8GxtnjBvLLFMUrd
VqAWbdBb+YesnyPzpC2l6neqLPxOfNwKUgPiL21foWxq1M8NILTsWm15n/w2YltAUiawvnllg1/G
65A4Gb+sazaQ86ZnPx/1CCwlzrdmk76g44TCOBVkaV+TrVF2rxoC588FI4/knqEZHPMK8xWaX0Dj
DfrgKJQjD3yErdVURWuh1AnbnQy1QrpiJZVXTDRDd+rtnIUf61p2ma3G3Pr4ObLtuBw5czngBujt
MxxlxdvmGJjKe+S2CLpqL5B1KRVm3CkbziOnfsX8CTfrpSyIkLqOyoy06oSFhWwwvw7lfG46mtOK
binoibzB2PkhJaNGdT8VsqGYKKRJ3sFrmA29SvYWOE+b3oqFuNLdhLLFgu9gObQB2SHNO+HfIhlA
cqx4PNNxOaC6WpGQxy2Lh2+cW9FjJ762dLjpQ9O2d0HG1gUMtaEkAVOsAQVtjnXUWIZsX5qtFViq
oGQAmgeD21FjwM51Dx48aqmluBNl2bv8hJWdHrN6o31u7K5dy4WECoO9Yun3LmdL8QzmpJRIs4Yt
w6uOsDW5R3Fgpofe9E3xK56zcn1Kh46mLzxOFXnWYRnix4LMSeQhNwnxj3foKTbeg3EokeBgYIpb
Rnckzebi4vTqW9znociuY7Z10wPRC7R6BIKV2wthxYTmkZCG1IPSi72Ergj9TZ5g1P3QpNr5t7Bo
3mPWZBnGaYssML2yM5hGMiX5+rwJAD3rDzBGes0528jPIv7Anh05cL85holNMBggiwg7pSJZ9HGi
XcoOCUzA3HtpHesPsyobdpmaYcWAWVObuvWEsXhbdseQkbSpZqjMx+gFMAAztdG29bURAVQIHA7s
rs4Y8rLlJkDgX7V3CrCx4RpS9EvxOpkY0mDMyzDup2We3R56SErt1RDINWav5LFHrBBVabBk2nVx
5L/JaEbr6h3aSfTFWfKribb2iWK6BzOCIDGXKrvHqGVyRUuRJA57NBXTKsGeUl3aLl2xJSunAH2q
hQ1XDud8wp4FYOQzSjsqLiEpBntGEKaIjVmTzLssOCwyfaIjdHiiTdPd8FHt3ZsEMee2RB9b3mtJ
umZFQQV51/ZuS9vcyGtokGQBNgWahI3UMDPIopfEtf5dC5yzrOYz0tBtlJJC1AXKgHGHXYxrqijv
NHwoPs4pgjgk/a+LkW/0I/gUKLGXnmDcnUEotSYlfiNMQ1T2cxVlSx5QuzN+EFgevZUCpLq7FqOu
8ZBizeF2mBQr7BVNUKyCLn2SQK+xSTBurkYg/zUmBWkXo2oX3uXfypQP2wsGImhmbACgk4XSrc9t
TPWHS894X7Yl/iZm+9zd9luuiiMFJre7xQY7H+pV4c+52qht7NXQ51N6PWT4PRV1KPIeuYqjUDVy
s+SIpa6GTVJnVV61wrkvOmKNuBmmJn4zIs/Qv/U2mqo+aZbkLh5nIq4nw5m6HwnN+ysw0AzGvhJz
0dum5LSpje1G/XOA+jE6Iw8RgeM4dQOYFNMUhRvMtbS4yuc2ze4jj1KjTqfcYYtC0YLq3ZhCFboG
gE6Cv9nQGEF4SLMnpnPyFeNE2aPC01lTCYdyebdEgPRV6zAQpNh1K/saFPnwxIpxGustp9tQNxb1
URVwSskplE36hjE9xCU4i1DDo/yOo0M6ZCjOyBSvX1RuUR9yjcVGXmU2cGRiK/s0uVpGP7qnAYow
bdUJAWlKNqHZOnCQXvKHVBU8uoI2JO5r53s4Jm8d7d63zXu9R5vWkCoFUYoclZj19gNhq2/qjOEX
71HZlesFAmFxsm8HGADeNKPFP4/CJL9mYbbDvklxbwSRGMMC4kCwds2jCHtRbuH7TFA/lnukDZ/v
IH+7oKyeZnaDtzbwWiIz/2QihuIu9pTwTu+zdEhqaNIFVSO8NYBVSdT1dZLkpj+HMl3y395NyWXJ
eI68ojqMAAD7CNlDsSIa7ibmEr4rMF9YL6nPfLuzIwrf/Rg6dmFQm8fUbBi35QZq1HAKWSjJRszg
k2EqaqE26fAHoyU95bHIfJWjPLfPSDxJv+MmE+xOG+w8alEC5Uoqif+AYDhv6fNmDctrmUjXHtMx
Iu+FGO1X5AIaH5jAXriGIOEy7Onc6svigTHYjXPkRY1ZRHmHZZ2MKhdv/a9F56OsBq6x6d2wNv0J
qxEnd3lmIRVWzyg7Cbj7KCWueJlDG3RcLcHKLson8kgl6EbAraQT9vuxITACEw7qEtdLkgUClBHC
355tzSp2dJ5jtjOTmb/NvBn6A6WIild5FiU/uYc5DNbPzmb91TKjt6whJlCKi4EWMxjFDjClXdsu
UbKXzm1o0NDqXcCUXcdT3Ebh3SiGMiCEqceGGmtWfocYL9rzGHOkNhcnMt9FFEumKiu8mHFecuXv
ItdBqUxGA3Zy8DJbb0oDgUC5M7w32zeeD+DhQ53gV9Z6wAGqCaBcWf8fZ+fW2yYMhuG/MvU+azjY
wLT1wgk0Xbeu26JuvUJRGplDwBib46/fm7SaWlZCtSg3CDA+gA/f9/j9DMCYelPB+OceNGwQEqRF
dAew3lUN7xjkxnm5rlNvTj+HaS9g/+mz2aJMlFPD6g5N8Z/guGFTE4gxnCNwjHT7or2ftRiX2Axz
SNUxTmMVfmkLJYu7VoL1dhkM/V7jGxnB0pKVLu3jGRbNMK8kjGAw1j2DwVhlOQO3UoGxbuaVkJ6f
tzaN7hWpOjCVwhBGLCH5gO65X5YczrUQYWWcemYsSytK626CkDtCqq8xUwNykGIel4lc7X0d8BWA
z5UXmHdz36QL2zcvMedjNgOre5ku60V4bV67Kyz4fHtbLPCGQzNuAnYbY+kGfCHZW3WrFLIR8t9z
FxUQXddwQZ3G0MbY1uP2z2ccmoBUuxfGjhMY+M58Cl8potuIGO5JxOVi0YyqX3DTGleuISsfswYs
SnJg6A3UVgRz4Elf6RQgLITZpvN0wBtfqfihzBUkThH8rwMkilWxqYK9du3oVmCAwIrWxBSeNZ7s
yQqqhpCBqzV3qgVMvpG3gJFMTIWAHwEBh4JYvO01fOOlEwj0xvtlHNH2qxOCU8B4bK/gFKXu1ek2
GGng+WDbQilVp2zLokHPI+n8hAJMki2NDGbcVRqLspnYwjUCTQ7VBWGElF7WmCSgLjeXGlJZvoyL
+D8LcSjcs/eoKEmtIKZCgtrJYNE17lzJM+YU3cR+wLFKGvCSWkJSouAhtrYiNhID3HUVeskNtJKm
pATGqsd6WQANLhheOkoC15Y+8GBgASDuJz6zscQHXUnY1jFU4GJQVTCkMresQ4YuvZ7oIcZSH/QQ
ZlpYcDmjbsw+o8zRHuLP9mICVB3ZKzCUVaOlkTXYEILXJoKS1IPK48NYTzuoBxmYLoDiq7CfYIXd
gaS4Of1BvF4eOpRYi1zeONCOIgGiaJNftizVTWLQqXi6R+b13+6FDgXWnKSzaN1xO6iSUDq+mktP
LCCCTtIHmuUYaEPpcs1Sr1Dmt1kU98m9ofp5CCWYxOLXkZ0UfG0jW/HSjkQz44/NeL5tP/CduH3M
grr4iOOtKLoy5pEeHF6sRYb/x8M9f695ecfF5U7cbLKdGl704h6k+/Tc5UZvXhz4uY51973ald2P
nar2+vTZxxyiAIeEbkFY6TWc04Mk3nTRsRyjCb3bHRNdd8Xu09kWZmB9yB+H3/3s6dTVw6cz49Ca
5/+kdCzNqRT2G+S4ekDSpvneIiYxTIt4j7+zd3uRQ3PleNrx3sMLQl1Cjfnxh44Iz3tWmWN18KaL
ntplu99tyos/AAAA//8=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0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9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4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9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2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0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18B37A-133C-40E9-9C0F-0756D192FD72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064642-A24A-46E2-A2F5-341B42618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31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0B47-B4DB-57F5-CD53-08732764D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1800225"/>
            <a:ext cx="3444211" cy="4241136"/>
          </a:xfrm>
        </p:spPr>
        <p:txBody>
          <a:bodyPr anchor="t">
            <a:normAutofit/>
          </a:bodyPr>
          <a:lstStyle/>
          <a:p>
            <a:r>
              <a:rPr lang="en-US" sz="4100" dirty="0"/>
              <a:t>Crop choice optimization</a:t>
            </a:r>
            <a:endParaRPr lang="en-GB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D2B1-F3B1-0EB6-9222-A1792B465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14" y="457198"/>
            <a:ext cx="3444211" cy="134302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Answering a farmer’s basic question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Graphic 6" descr="Plant">
            <a:extLst>
              <a:ext uri="{FF2B5EF4-FFF2-40B4-BE49-F238E27FC236}">
                <a16:creationId xmlns:a16="http://schemas.microsoft.com/office/drawing/2014/main" id="{A1095FA7-98BE-169A-4F35-D17CFE1D2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5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0F0B-9845-990B-2ED3-714EEB39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dataset</a:t>
            </a:r>
            <a:endParaRPr lang="en-GB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CCEF845-5C38-E444-B3F8-8139BD038FA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0319231"/>
                  </p:ext>
                </p:extLst>
              </p:nvPr>
            </p:nvGraphicFramePr>
            <p:xfrm>
              <a:off x="819150" y="2222500"/>
              <a:ext cx="4161167" cy="36369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CCCEF845-5C38-E444-B3F8-8139BD038F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4161167" cy="363696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5BAEB8A-F74B-8440-1EAB-C33F83093274}"/>
              </a:ext>
            </a:extLst>
          </p:cNvPr>
          <p:cNvSpPr txBox="1">
            <a:spLocks/>
          </p:cNvSpPr>
          <p:nvPr/>
        </p:nvSpPr>
        <p:spPr>
          <a:xfrm>
            <a:off x="232554" y="5440362"/>
            <a:ext cx="401991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/>
              <a:t>India</a:t>
            </a:r>
          </a:p>
          <a:p>
            <a:pPr algn="ctr"/>
            <a:r>
              <a:rPr lang="en-US" sz="1200" b="0" dirty="0"/>
              <a:t>(replicable to other areas)</a:t>
            </a:r>
            <a:endParaRPr lang="en-GB" sz="1200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A6A3FF-1850-46DE-93C9-07BB83D75D0A}"/>
              </a:ext>
            </a:extLst>
          </p:cNvPr>
          <p:cNvSpPr txBox="1">
            <a:spLocks/>
          </p:cNvSpPr>
          <p:nvPr/>
        </p:nvSpPr>
        <p:spPr>
          <a:xfrm>
            <a:off x="4980317" y="2012830"/>
            <a:ext cx="7131170" cy="471580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B65CEE-7B3E-9DB5-B2F5-16F4E8ECD1D5}"/>
              </a:ext>
            </a:extLst>
          </p:cNvPr>
          <p:cNvSpPr txBox="1">
            <a:spLocks/>
          </p:cNvSpPr>
          <p:nvPr/>
        </p:nvSpPr>
        <p:spPr>
          <a:xfrm>
            <a:off x="5233358" y="2101518"/>
            <a:ext cx="682429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 : in mg of nitrogen content per kg soil</a:t>
            </a:r>
          </a:p>
          <a:p>
            <a:r>
              <a:rPr lang="en-GB" dirty="0"/>
              <a:t>P : in mg of phosphorus content per kg soil</a:t>
            </a:r>
          </a:p>
          <a:p>
            <a:r>
              <a:rPr lang="en-GB" dirty="0"/>
              <a:t>K : in mg of potassium content per kgs soil</a:t>
            </a:r>
          </a:p>
          <a:p>
            <a:r>
              <a:rPr lang="en-GB" dirty="0"/>
              <a:t>Temperature : in degree Celsius</a:t>
            </a:r>
          </a:p>
          <a:p>
            <a:r>
              <a:rPr lang="en-GB" dirty="0"/>
              <a:t>Humidity: relative humidity in %</a:t>
            </a:r>
          </a:p>
          <a:p>
            <a:r>
              <a:rPr lang="en-GB" dirty="0"/>
              <a:t>Ph : </a:t>
            </a:r>
            <a:r>
              <a:rPr lang="en-GB" dirty="0" err="1"/>
              <a:t>ph</a:t>
            </a:r>
            <a:r>
              <a:rPr lang="en-GB" dirty="0"/>
              <a:t> value</a:t>
            </a:r>
          </a:p>
          <a:p>
            <a:r>
              <a:rPr lang="en-GB" dirty="0"/>
              <a:t>Rainfall: in mm</a:t>
            </a:r>
          </a:p>
          <a:p>
            <a:endParaRPr lang="en-GB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361BD697-0619-8F2E-D2D8-D8DDFFDBEB2F}"/>
              </a:ext>
            </a:extLst>
          </p:cNvPr>
          <p:cNvSpPr/>
          <p:nvPr/>
        </p:nvSpPr>
        <p:spPr>
          <a:xfrm>
            <a:off x="5566913" y="5561162"/>
            <a:ext cx="1351472" cy="7016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E78E32-31D3-03CC-1A05-38AB87FABD63}"/>
              </a:ext>
            </a:extLst>
          </p:cNvPr>
          <p:cNvSpPr txBox="1">
            <a:spLocks/>
          </p:cNvSpPr>
          <p:nvPr/>
        </p:nvSpPr>
        <p:spPr>
          <a:xfrm>
            <a:off x="7231019" y="5252804"/>
            <a:ext cx="513350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Which crop to plant?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988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5FA-C857-D90B-6ED8-7165702A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02" y="884259"/>
            <a:ext cx="10571998" cy="970450"/>
          </a:xfrm>
        </p:spPr>
        <p:txBody>
          <a:bodyPr/>
          <a:lstStyle/>
          <a:p>
            <a:r>
              <a:rPr lang="en-GB" dirty="0"/>
              <a:t>Multi-class logistic model prediction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077B-4856-500D-44F3-C8A7D0E8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560" y="4247072"/>
            <a:ext cx="3605843" cy="2598014"/>
          </a:xfrm>
        </p:spPr>
        <p:txBody>
          <a:bodyPr/>
          <a:lstStyle/>
          <a:p>
            <a:r>
              <a:rPr lang="en-GB" dirty="0"/>
              <a:t>Accuracy = 69 %</a:t>
            </a:r>
          </a:p>
          <a:p>
            <a:r>
              <a:rPr lang="en-GB" dirty="0"/>
              <a:t>Kappa = 68%</a:t>
            </a:r>
          </a:p>
          <a:p>
            <a:r>
              <a:rPr lang="en-GB" dirty="0"/>
              <a:t>F1 = 69%</a:t>
            </a:r>
          </a:p>
          <a:p>
            <a:r>
              <a:rPr lang="en-GB" dirty="0"/>
              <a:t>Precision = 69%</a:t>
            </a:r>
          </a:p>
          <a:p>
            <a:r>
              <a:rPr lang="en-GB" dirty="0"/>
              <a:t>Recall = 69%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2B9755E8-EFE1-9857-D714-C70243F1D233}"/>
              </a:ext>
            </a:extLst>
          </p:cNvPr>
          <p:cNvSpPr/>
          <p:nvPr/>
        </p:nvSpPr>
        <p:spPr>
          <a:xfrm>
            <a:off x="575094" y="2242868"/>
            <a:ext cx="2608850" cy="82238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Logistic Regression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6288522-1AA5-F533-3502-33CF0887FA0D}"/>
              </a:ext>
            </a:extLst>
          </p:cNvPr>
          <p:cNvSpPr txBox="1">
            <a:spLocks/>
          </p:cNvSpPr>
          <p:nvPr/>
        </p:nvSpPr>
        <p:spPr>
          <a:xfrm>
            <a:off x="136118" y="3065252"/>
            <a:ext cx="3605843" cy="1266031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/>
              <a:t>Parameters:</a:t>
            </a:r>
          </a:p>
          <a:p>
            <a:r>
              <a:rPr lang="en-US" dirty="0"/>
              <a:t>Scaler: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GB" dirty="0"/>
              <a:t>Model: solver = '</a:t>
            </a:r>
            <a:r>
              <a:rPr lang="en-GB" dirty="0" err="1"/>
              <a:t>lbfgs</a:t>
            </a:r>
            <a:r>
              <a:rPr lang="en-GB" dirty="0"/>
              <a:t>’</a:t>
            </a:r>
          </a:p>
          <a:p>
            <a:endParaRPr lang="en-GB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6AB723DA-4389-5BA3-5B41-139B232C5D74}"/>
              </a:ext>
            </a:extLst>
          </p:cNvPr>
          <p:cNvSpPr/>
          <p:nvPr/>
        </p:nvSpPr>
        <p:spPr>
          <a:xfrm>
            <a:off x="8956056" y="2242868"/>
            <a:ext cx="2608850" cy="82238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Logistic Regression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FE70C870-62D4-9E73-6331-ADF0BFEE8021}"/>
              </a:ext>
            </a:extLst>
          </p:cNvPr>
          <p:cNvSpPr/>
          <p:nvPr/>
        </p:nvSpPr>
        <p:spPr>
          <a:xfrm>
            <a:off x="4787815" y="2242868"/>
            <a:ext cx="2608850" cy="82238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Logistic Regression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4844A8-B8B2-870E-C559-89E4F993D538}"/>
              </a:ext>
            </a:extLst>
          </p:cNvPr>
          <p:cNvSpPr txBox="1">
            <a:spLocks/>
          </p:cNvSpPr>
          <p:nvPr/>
        </p:nvSpPr>
        <p:spPr>
          <a:xfrm>
            <a:off x="4289320" y="3089601"/>
            <a:ext cx="3605843" cy="1266031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/>
              <a:t>Parameters:</a:t>
            </a:r>
          </a:p>
          <a:p>
            <a:r>
              <a:rPr lang="en-US" sz="1400" dirty="0"/>
              <a:t>Scaler: </a:t>
            </a:r>
            <a:r>
              <a:rPr lang="en-US" sz="1400" dirty="0" err="1"/>
              <a:t>StandardScaler</a:t>
            </a:r>
            <a:endParaRPr lang="en-US" sz="1400" dirty="0"/>
          </a:p>
          <a:p>
            <a:r>
              <a:rPr lang="en-GB" sz="1400" dirty="0"/>
              <a:t>Model: solver = '</a:t>
            </a:r>
            <a:r>
              <a:rPr lang="en-GB" sz="1400" dirty="0" err="1"/>
              <a:t>liblinear</a:t>
            </a:r>
            <a:r>
              <a:rPr lang="en-GB" sz="1400" dirty="0"/>
              <a:t>’ </a:t>
            </a:r>
            <a:r>
              <a:rPr lang="en-GB" sz="1400" dirty="0" err="1"/>
              <a:t>multi_class</a:t>
            </a:r>
            <a:r>
              <a:rPr lang="en-GB" sz="1400" dirty="0"/>
              <a:t> = '</a:t>
            </a:r>
            <a:r>
              <a:rPr lang="en-GB" sz="1400" dirty="0" err="1"/>
              <a:t>ovr</a:t>
            </a:r>
            <a:r>
              <a:rPr lang="en-GB" sz="1400" dirty="0"/>
              <a:t>'</a:t>
            </a:r>
          </a:p>
          <a:p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2365186-9883-81E2-847F-EA18C714A94D}"/>
              </a:ext>
            </a:extLst>
          </p:cNvPr>
          <p:cNvSpPr txBox="1">
            <a:spLocks/>
          </p:cNvSpPr>
          <p:nvPr/>
        </p:nvSpPr>
        <p:spPr>
          <a:xfrm>
            <a:off x="8457560" y="3089601"/>
            <a:ext cx="3605843" cy="1266031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/>
              <a:t>Parameters:</a:t>
            </a:r>
          </a:p>
          <a:p>
            <a:r>
              <a:rPr lang="en-US" sz="1400" dirty="0"/>
              <a:t>Scaler: </a:t>
            </a:r>
            <a:r>
              <a:rPr lang="en-US" sz="1400" dirty="0" err="1"/>
              <a:t>MinMaxScaler</a:t>
            </a:r>
            <a:endParaRPr lang="en-US" sz="1400" dirty="0"/>
          </a:p>
          <a:p>
            <a:r>
              <a:rPr lang="en-US" sz="1400" dirty="0"/>
              <a:t>Model: solver = ‘sag’ </a:t>
            </a:r>
            <a:r>
              <a:rPr lang="en-US" sz="1400" dirty="0" err="1"/>
              <a:t>multi_class</a:t>
            </a:r>
            <a:r>
              <a:rPr lang="en-US" sz="1400" dirty="0"/>
              <a:t> = '</a:t>
            </a:r>
            <a:r>
              <a:rPr lang="en-US" sz="1400" dirty="0" err="1"/>
              <a:t>ovr</a:t>
            </a:r>
            <a:r>
              <a:rPr lang="en-US" sz="1400" dirty="0"/>
              <a:t>'</a:t>
            </a:r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811FFB-2EC0-34A3-CD6C-3444897271E5}"/>
              </a:ext>
            </a:extLst>
          </p:cNvPr>
          <p:cNvSpPr txBox="1">
            <a:spLocks/>
          </p:cNvSpPr>
          <p:nvPr/>
        </p:nvSpPr>
        <p:spPr>
          <a:xfrm>
            <a:off x="280999" y="4247072"/>
            <a:ext cx="3605843" cy="25980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Accuracy = 96 %</a:t>
            </a:r>
          </a:p>
          <a:p>
            <a:r>
              <a:rPr lang="en-GB"/>
              <a:t>Kappa = 96%</a:t>
            </a:r>
          </a:p>
          <a:p>
            <a:r>
              <a:rPr lang="en-GB"/>
              <a:t>F1 = 96%</a:t>
            </a:r>
          </a:p>
          <a:p>
            <a:r>
              <a:rPr lang="en-GB"/>
              <a:t>Precision = 96%</a:t>
            </a:r>
          </a:p>
          <a:p>
            <a:r>
              <a:rPr lang="en-GB"/>
              <a:t>Recall = 96%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02821-BD43-F122-3DC0-F690D889C731}"/>
              </a:ext>
            </a:extLst>
          </p:cNvPr>
          <p:cNvSpPr txBox="1">
            <a:spLocks/>
          </p:cNvSpPr>
          <p:nvPr/>
        </p:nvSpPr>
        <p:spPr>
          <a:xfrm>
            <a:off x="4289319" y="4247072"/>
            <a:ext cx="3605843" cy="25980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Accuracy = 93 %</a:t>
            </a:r>
          </a:p>
          <a:p>
            <a:r>
              <a:rPr lang="en-GB" dirty="0"/>
              <a:t>Kappa = 93%</a:t>
            </a:r>
          </a:p>
          <a:p>
            <a:r>
              <a:rPr lang="en-GB" dirty="0"/>
              <a:t>F1 = 93%</a:t>
            </a:r>
          </a:p>
          <a:p>
            <a:r>
              <a:rPr lang="en-GB" dirty="0"/>
              <a:t>Precision = 93%</a:t>
            </a:r>
          </a:p>
          <a:p>
            <a:r>
              <a:rPr lang="en-GB" dirty="0"/>
              <a:t>Recall = 93%</a:t>
            </a:r>
          </a:p>
        </p:txBody>
      </p:sp>
    </p:spTree>
    <p:extLst>
      <p:ext uri="{BB962C8B-B14F-4D97-AF65-F5344CB8AC3E}">
        <p14:creationId xmlns:p14="http://schemas.microsoft.com/office/powerpoint/2010/main" val="13683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Chart, histogram&#10;&#10;Description automatically generated">
            <a:extLst>
              <a:ext uri="{FF2B5EF4-FFF2-40B4-BE49-F238E27FC236}">
                <a16:creationId xmlns:a16="http://schemas.microsoft.com/office/drawing/2014/main" id="{3271E656-7FF3-FA63-A1BC-0FD0C9A83E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01" y="2514601"/>
            <a:ext cx="7092365" cy="42554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E9126-9092-6F77-3CAE-6281E874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model (THE WINNER!)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2311-FB33-D0A9-9CBD-E6CD965F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936" y="2169974"/>
            <a:ext cx="4481891" cy="576262"/>
          </a:xfrm>
        </p:spPr>
        <p:txBody>
          <a:bodyPr/>
          <a:lstStyle/>
          <a:p>
            <a:r>
              <a:rPr lang="en-GB" dirty="0"/>
              <a:t>Elbow method</a:t>
            </a:r>
          </a:p>
        </p:txBody>
      </p:sp>
      <p:pic>
        <p:nvPicPr>
          <p:cNvPr id="28" name="Picture 27" descr="Cartoon bee with megaphone">
            <a:extLst>
              <a:ext uri="{FF2B5EF4-FFF2-40B4-BE49-F238E27FC236}">
                <a16:creationId xmlns:a16="http://schemas.microsoft.com/office/drawing/2014/main" id="{93AB4D41-DA67-43C9-EC2A-47E7C52F6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0"/>
            <a:ext cx="1949245" cy="1880717"/>
          </a:xfrm>
          <a:prstGeom prst="rect">
            <a:avLst/>
          </a:prstGeom>
        </p:spPr>
      </p:pic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C76490B7-258A-1014-C08E-46BC126C3CB6}"/>
              </a:ext>
            </a:extLst>
          </p:cNvPr>
          <p:cNvSpPr/>
          <p:nvPr/>
        </p:nvSpPr>
        <p:spPr>
          <a:xfrm>
            <a:off x="6776064" y="2514601"/>
            <a:ext cx="4373718" cy="41959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Amasis MT Pro Black" panose="020B0604020202020204" pitchFamily="18" charset="0"/>
              </a:rPr>
              <a:t>98%</a:t>
            </a:r>
            <a:endParaRPr lang="en-GB" sz="4800" b="1" dirty="0">
              <a:solidFill>
                <a:schemeClr val="tx2">
                  <a:lumMod val="50000"/>
                </a:schemeClr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0F81-A4C9-99EF-106B-5C019E23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en-US" sz="3700"/>
              <a:t>Correlation Matrix of the Factors</a:t>
            </a:r>
            <a:endParaRPr lang="en-GB" sz="3700"/>
          </a:p>
        </p:txBody>
      </p:sp>
      <p:sp>
        <p:nvSpPr>
          <p:cNvPr id="36" name="Content Placeholder 17">
            <a:extLst>
              <a:ext uri="{FF2B5EF4-FFF2-40B4-BE49-F238E27FC236}">
                <a16:creationId xmlns:a16="http://schemas.microsoft.com/office/drawing/2014/main" id="{9E0A23DF-751D-C675-D5CF-9279108F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correlation between K and P.</a:t>
            </a:r>
          </a:p>
          <a:p>
            <a:endParaRPr lang="en-US" sz="2000" dirty="0"/>
          </a:p>
          <a:p>
            <a:r>
              <a:rPr lang="en-US" sz="2000" dirty="0"/>
              <a:t>Are they similar?</a:t>
            </a:r>
          </a:p>
        </p:txBody>
      </p:sp>
      <p:pic>
        <p:nvPicPr>
          <p:cNvPr id="4" name="Content Placeholder 3" descr="Table, treemap chart&#10;&#10;Description automatically generated">
            <a:extLst>
              <a:ext uri="{FF2B5EF4-FFF2-40B4-BE49-F238E27FC236}">
                <a16:creationId xmlns:a16="http://schemas.microsoft.com/office/drawing/2014/main" id="{762FB12D-EEB6-6E35-DD4B-49F6C426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1687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3B17-67D2-76E2-1E96-FAC0E26F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6A2D8-EEF7-9F84-C1D1-3C92BC12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26480" cy="437404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38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6F3E-D849-4D8B-D287-B27AD60F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Thankyou!</a:t>
            </a:r>
            <a:br>
              <a:rPr lang="en-U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¡Gracias!</a:t>
            </a:r>
            <a:br>
              <a:rPr lang="es-ES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</a:br>
            <a:r>
              <a:rPr lang="ja-JP" altLang="en-US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谢谢你</a:t>
            </a:r>
            <a:br>
              <a:rPr lang="en-US" altLang="ja-JP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</a:br>
            <a:r>
              <a:rPr lang="en-US" altLang="ja-JP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Dankeschön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44E6-564E-9885-C7A8-32B713F0BC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000" dirty="0"/>
              <a:t>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2892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EE8-A5D7-47AF-5862-A9B1CB94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2DF2-709F-1977-C23E-76C9E7BFD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784E7-0AAF-BE03-8A30-C92B657BDA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9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231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Amasis MT Pro Black</vt:lpstr>
      <vt:lpstr>Century Gothic</vt:lpstr>
      <vt:lpstr>Roboto</vt:lpstr>
      <vt:lpstr>Wingdings 2</vt:lpstr>
      <vt:lpstr>Quotable</vt:lpstr>
      <vt:lpstr>Crop choice optimization</vt:lpstr>
      <vt:lpstr>Introduction to the dataset</vt:lpstr>
      <vt:lpstr>Multi-class logistic model prediction </vt:lpstr>
      <vt:lpstr>KNN model (THE WINNER!)</vt:lpstr>
      <vt:lpstr>Correlation Matrix of the Factors</vt:lpstr>
      <vt:lpstr>PowerPoint Presentation</vt:lpstr>
      <vt:lpstr>Thankyou! ¡Gracias! 谢谢你 Dankeschön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0 0</dc:creator>
  <cp:lastModifiedBy>0 0</cp:lastModifiedBy>
  <cp:revision>9</cp:revision>
  <dcterms:created xsi:type="dcterms:W3CDTF">2022-08-16T12:31:38Z</dcterms:created>
  <dcterms:modified xsi:type="dcterms:W3CDTF">2022-08-18T20:07:22Z</dcterms:modified>
</cp:coreProperties>
</file>