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20F"/>
    <a:srgbClr val="0D0302"/>
    <a:srgbClr val="774B3E"/>
    <a:srgbClr val="33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5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1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7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1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6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2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8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7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3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12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72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3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4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9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61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F8D85E-3B7D-4769-A15E-98EF79FAE27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1064-194B-4481-9155-C1BDB83A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0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rtificial intelligence for heart attack prediction | BHF - BHF">
            <a:extLst>
              <a:ext uri="{FF2B5EF4-FFF2-40B4-BE49-F238E27FC236}">
                <a16:creationId xmlns:a16="http://schemas.microsoft.com/office/drawing/2014/main" id="{A5AB1F35-9253-2E03-0F97-D231C28B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0" y="0"/>
            <a:ext cx="10747960" cy="686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020" y="2512785"/>
            <a:ext cx="3385523" cy="1832429"/>
          </a:xfrm>
        </p:spPr>
        <p:txBody>
          <a:bodyPr/>
          <a:lstStyle/>
          <a:p>
            <a:r>
              <a:rPr lang="en-US" sz="4800" b="1" dirty="0"/>
              <a:t>Heart </a:t>
            </a:r>
            <a:br>
              <a:rPr lang="en-US" sz="4800" b="1" dirty="0"/>
            </a:br>
            <a:r>
              <a:rPr lang="en-US" sz="4800" b="1" dirty="0"/>
              <a:t>Failure Prediction Using </a:t>
            </a:r>
            <a:br>
              <a:rPr lang="en-US" sz="4800" b="1" dirty="0"/>
            </a:br>
            <a:r>
              <a:rPr lang="en-US" sz="4800" b="1" dirty="0"/>
              <a:t>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56BF5-21C0-4CCE-7979-9130B5441C63}"/>
              </a:ext>
            </a:extLst>
          </p:cNvPr>
          <p:cNvSpPr txBox="1"/>
          <p:nvPr/>
        </p:nvSpPr>
        <p:spPr>
          <a:xfrm>
            <a:off x="7478552" y="5627692"/>
            <a:ext cx="3991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Presented By Umm-E-Mahnoor</a:t>
            </a:r>
          </a:p>
          <a:p>
            <a:r>
              <a:rPr lang="en-US" sz="2000" b="1" dirty="0"/>
              <a:t>Presented to : Dr. </a:t>
            </a:r>
            <a:r>
              <a:rPr lang="en-US" sz="2000" b="1" dirty="0" err="1"/>
              <a:t>Jawwad</a:t>
            </a:r>
            <a:r>
              <a:rPr lang="en-US" sz="2000" b="1" dirty="0"/>
              <a:t> Baig</a:t>
            </a:r>
          </a:p>
        </p:txBody>
      </p:sp>
    </p:spTree>
    <p:extLst>
      <p:ext uri="{BB962C8B-B14F-4D97-AF65-F5344CB8AC3E}">
        <p14:creationId xmlns:p14="http://schemas.microsoft.com/office/powerpoint/2010/main" val="88764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Google Thank You Slide &amp; PowerPoin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:   </a:t>
            </a:r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endParaRPr lang="en-US" sz="3200" b="1" u="sng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103312" y="1853248"/>
            <a:ext cx="3541259" cy="43951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Anemia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CPK Level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Ejection Fraction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Blood Pressure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Platelets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Serum Creatinine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Serum Sodium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Smoking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Follow-up Time</a:t>
            </a:r>
          </a:p>
          <a:p>
            <a:endParaRPr lang="en-US" dirty="0"/>
          </a:p>
        </p:txBody>
      </p:sp>
      <p:sp>
        <p:nvSpPr>
          <p:cNvPr id="18" name="Content Placeholder 15"/>
          <p:cNvSpPr txBox="1">
            <a:spLocks/>
          </p:cNvSpPr>
          <p:nvPr/>
        </p:nvSpPr>
        <p:spPr>
          <a:xfrm>
            <a:off x="5566403" y="3626841"/>
            <a:ext cx="3188989" cy="104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 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DEATH_EVENT (Boolean)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Loading and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770454" cy="2172241"/>
          </a:xfrm>
        </p:spPr>
        <p:txBody>
          <a:bodyPr>
            <a:normAutofit/>
          </a:bodyPr>
          <a:lstStyle/>
          <a:p>
            <a:r>
              <a:rPr lang="en-US" dirty="0"/>
              <a:t>Utilized pandas(Library) for loading the dataset.</a:t>
            </a:r>
          </a:p>
          <a:p>
            <a:r>
              <a:rPr lang="en-US" dirty="0"/>
              <a:t>Checked for missing values (No missing values in the dataset).</a:t>
            </a:r>
          </a:p>
          <a:p>
            <a:r>
              <a:rPr lang="en-US" dirty="0"/>
              <a:t>Examined data types (float64 and int64).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36" y="1401374"/>
            <a:ext cx="5417904" cy="40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6F5C-3474-58A9-0264-6C89D8A3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</a:t>
            </a:r>
            <a:endParaRPr lang="en-PK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99F8B-5209-CB66-EDEC-017BF3251F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04" y="138670"/>
            <a:ext cx="7601796" cy="65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49326-F218-6DEF-DA88-0E2FA0F3250B}"/>
              </a:ext>
            </a:extLst>
          </p:cNvPr>
          <p:cNvSpPr txBox="1"/>
          <p:nvPr/>
        </p:nvSpPr>
        <p:spPr>
          <a:xfrm>
            <a:off x="573262" y="1853248"/>
            <a:ext cx="40897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most important feature as Evident from the inverse relationship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Serum Creatinine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next important feature in blood makes it easier for heart to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also significant influence on target variable which is expected since it is basically the efficiency of the heart.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seen from the inverse relation pattern that heart's functioning declines with ageing.</a:t>
            </a:r>
          </a:p>
        </p:txBody>
      </p:sp>
    </p:spTree>
    <p:extLst>
      <p:ext uri="{BB962C8B-B14F-4D97-AF65-F5344CB8AC3E}">
        <p14:creationId xmlns:p14="http://schemas.microsoft.com/office/powerpoint/2010/main" val="35402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26C0-8820-BC9A-98FE-1AA05F8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age distribution</a:t>
            </a:r>
            <a:endParaRPr lang="en-PK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462847-6C95-F5CC-4A18-DD7233BDE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34" y="1856637"/>
            <a:ext cx="11788131" cy="31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488596" cy="9980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standard scaling to features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sklearn’s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dataset into training (70%) and testing (30%) sets.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6582" y="2675427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F0AA-4D41-6561-F8F7-60FA97EB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3250649"/>
            <a:ext cx="11495314" cy="2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256B0-3C82-CA3B-7E09-8F2BC2BA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9" y="0"/>
            <a:ext cx="119551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 - Artificial Neural Network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an ANN model using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Architecture: 3 hidden layers with dropout layers.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functions: 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for hidden layers, 'sigmoid' for the output layer.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Compiled using 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optimizer and 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binary_crossentropy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loss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for 50 epochs with early stopping to prevent overfitting.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a validation accuracy of 86.45%.</a:t>
            </a:r>
          </a:p>
          <a:p>
            <a:r>
              <a:rPr lang="en-US" dirty="0"/>
              <a:t>Plotted training and validation loss, as well as accuracy curves.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7" y="3066519"/>
            <a:ext cx="4961679" cy="349201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62" y="3066519"/>
            <a:ext cx="4420663" cy="34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339955" cy="39596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- The developed ANN model demonstrates promising results in predicting heart failure.</a:t>
            </a:r>
          </a:p>
          <a:p>
            <a:pPr lvl="1"/>
            <a:r>
              <a:rPr lang="en-US" dirty="0"/>
              <a:t>F1-Score : </a:t>
            </a:r>
            <a:r>
              <a:rPr lang="en-PK" sz="2400" b="1" i="0" u="sng" dirty="0">
                <a:effectLst/>
                <a:latin typeface="Courier New" panose="02070309020205020404" pitchFamily="49" charset="0"/>
              </a:rPr>
              <a:t>79</a:t>
            </a:r>
            <a:r>
              <a:rPr lang="en-US" sz="2400" b="1" i="0" u="sng" dirty="0">
                <a:effectLst/>
                <a:latin typeface="Courier New" panose="02070309020205020404" pitchFamily="49" charset="0"/>
              </a:rPr>
              <a:t>%</a:t>
            </a:r>
            <a:endParaRPr lang="en-US" sz="2400" b="1" u="sng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43" y="1646213"/>
            <a:ext cx="6795423" cy="51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294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Ion</vt:lpstr>
      <vt:lpstr>1_Ion</vt:lpstr>
      <vt:lpstr>Heart  Failure Prediction Using  ANN</vt:lpstr>
      <vt:lpstr>Dataset :   Kaggle</vt:lpstr>
      <vt:lpstr>Data Loading and Exploration</vt:lpstr>
      <vt:lpstr>Bivariate Analysis</vt:lpstr>
      <vt:lpstr>Evaluating age distribution</vt:lpstr>
      <vt:lpstr>Data Preprocessing</vt:lpstr>
      <vt:lpstr>Model Building - Artificial Neural Network (ANN)</vt:lpstr>
      <vt:lpstr>Model Evaluation</vt:lpstr>
      <vt:lpstr>Predicting Accuracy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Ashab Mavia</dc:creator>
  <cp:lastModifiedBy>U Mahnoor</cp:lastModifiedBy>
  <cp:revision>21</cp:revision>
  <dcterms:created xsi:type="dcterms:W3CDTF">2024-02-11T11:03:47Z</dcterms:created>
  <dcterms:modified xsi:type="dcterms:W3CDTF">2024-02-14T09:03:45Z</dcterms:modified>
</cp:coreProperties>
</file>