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304" r:id="rId2"/>
    <p:sldId id="259" r:id="rId3"/>
    <p:sldId id="257" r:id="rId4"/>
    <p:sldId id="258" r:id="rId5"/>
    <p:sldId id="305" r:id="rId6"/>
    <p:sldId id="309" r:id="rId7"/>
    <p:sldId id="263" r:id="rId8"/>
    <p:sldId id="306" r:id="rId9"/>
    <p:sldId id="261" r:id="rId10"/>
    <p:sldId id="267" r:id="rId11"/>
    <p:sldId id="307" r:id="rId12"/>
    <p:sldId id="269" r:id="rId13"/>
    <p:sldId id="308" r:id="rId14"/>
  </p:sldIdLst>
  <p:sldSz cx="9144000" cy="5143500" type="screen16x9"/>
  <p:notesSz cx="6858000" cy="9144000"/>
  <p:embeddedFontLst>
    <p:embeddedFont>
      <p:font typeface="Livvic" pitchFamily="2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Questrial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3C5194-D149-41E2-85AE-0B05904DF001}">
  <a:tblStyle styleId="{D93C5194-D149-41E2-85AE-0B05904DF0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16057194a_3_2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16057194a_3_2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16057194a_3_2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16057194a_3_2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5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62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53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40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3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6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7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8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9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3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4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15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6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715100" y="1222883"/>
            <a:ext cx="4671600" cy="22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Classification of Documents Using KNN And Graph</a:t>
            </a:r>
            <a:endParaRPr sz="3600"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715100" y="3491017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2021-CS-06                      Mahnoor Fatima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2021-CS-43                      Mahnoor Ejaz    </a:t>
            </a:r>
            <a:endParaRPr dirty="0"/>
          </a:p>
        </p:txBody>
      </p:sp>
      <p:sp>
        <p:nvSpPr>
          <p:cNvPr id="51" name="Google Shape;51;p15"/>
          <p:cNvSpPr/>
          <p:nvPr/>
        </p:nvSpPr>
        <p:spPr>
          <a:xfrm>
            <a:off x="5759784" y="839277"/>
            <a:ext cx="612300" cy="6123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15"/>
          <p:cNvGrpSpPr/>
          <p:nvPr/>
        </p:nvGrpSpPr>
        <p:grpSpPr>
          <a:xfrm>
            <a:off x="5954136" y="1038887"/>
            <a:ext cx="232763" cy="234211"/>
            <a:chOff x="3149584" y="3331260"/>
            <a:chExt cx="387357" cy="389767"/>
          </a:xfrm>
        </p:grpSpPr>
        <p:sp>
          <p:nvSpPr>
            <p:cNvPr id="53" name="Google Shape;53;p15"/>
            <p:cNvSpPr/>
            <p:nvPr/>
          </p:nvSpPr>
          <p:spPr>
            <a:xfrm>
              <a:off x="3313763" y="3486672"/>
              <a:ext cx="58999" cy="31926"/>
            </a:xfrm>
            <a:custGeom>
              <a:avLst/>
              <a:gdLst/>
              <a:ahLst/>
              <a:cxnLst/>
              <a:rect l="l" t="t" r="r" b="b"/>
              <a:pathLst>
                <a:path w="1763" h="954" extrusionOk="0">
                  <a:moveTo>
                    <a:pt x="1" y="1"/>
                  </a:moveTo>
                  <a:lnTo>
                    <a:pt x="1" y="953"/>
                  </a:lnTo>
                  <a:lnTo>
                    <a:pt x="1763" y="953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3318549" y="3541655"/>
              <a:ext cx="47052" cy="31926"/>
            </a:xfrm>
            <a:custGeom>
              <a:avLst/>
              <a:gdLst/>
              <a:ahLst/>
              <a:cxnLst/>
              <a:rect l="l" t="t" r="r" b="b"/>
              <a:pathLst>
                <a:path w="1406" h="954" extrusionOk="0">
                  <a:moveTo>
                    <a:pt x="1" y="1"/>
                  </a:moveTo>
                  <a:lnTo>
                    <a:pt x="143" y="954"/>
                  </a:lnTo>
                  <a:lnTo>
                    <a:pt x="1263" y="954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271531" y="3331260"/>
              <a:ext cx="142695" cy="133124"/>
            </a:xfrm>
            <a:custGeom>
              <a:avLst/>
              <a:gdLst/>
              <a:ahLst/>
              <a:cxnLst/>
              <a:rect l="l" t="t" r="r" b="b"/>
              <a:pathLst>
                <a:path w="4264" h="3978" extrusionOk="0">
                  <a:moveTo>
                    <a:pt x="2144" y="1"/>
                  </a:moveTo>
                  <a:cubicBezTo>
                    <a:pt x="977" y="1"/>
                    <a:pt x="48" y="954"/>
                    <a:pt x="48" y="2120"/>
                  </a:cubicBezTo>
                  <a:cubicBezTo>
                    <a:pt x="1" y="2906"/>
                    <a:pt x="405" y="3573"/>
                    <a:pt x="1001" y="3978"/>
                  </a:cubicBezTo>
                  <a:lnTo>
                    <a:pt x="1763" y="3978"/>
                  </a:lnTo>
                  <a:lnTo>
                    <a:pt x="1763" y="2073"/>
                  </a:lnTo>
                  <a:lnTo>
                    <a:pt x="1287" y="2073"/>
                  </a:lnTo>
                  <a:lnTo>
                    <a:pt x="1287" y="1358"/>
                  </a:lnTo>
                  <a:lnTo>
                    <a:pt x="2954" y="1358"/>
                  </a:lnTo>
                  <a:lnTo>
                    <a:pt x="2954" y="2025"/>
                  </a:lnTo>
                  <a:lnTo>
                    <a:pt x="2477" y="2025"/>
                  </a:lnTo>
                  <a:lnTo>
                    <a:pt x="2477" y="3930"/>
                  </a:lnTo>
                  <a:lnTo>
                    <a:pt x="3263" y="3930"/>
                  </a:lnTo>
                  <a:cubicBezTo>
                    <a:pt x="3882" y="3549"/>
                    <a:pt x="4263" y="2859"/>
                    <a:pt x="4263" y="2120"/>
                  </a:cubicBezTo>
                  <a:cubicBezTo>
                    <a:pt x="4263" y="954"/>
                    <a:pt x="331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445281" y="3332867"/>
              <a:ext cx="78107" cy="51837"/>
            </a:xfrm>
            <a:custGeom>
              <a:avLst/>
              <a:gdLst/>
              <a:ahLst/>
              <a:cxnLst/>
              <a:rect l="l" t="t" r="r" b="b"/>
              <a:pathLst>
                <a:path w="2334" h="1549" extrusionOk="0">
                  <a:moveTo>
                    <a:pt x="2072" y="1"/>
                  </a:moveTo>
                  <a:lnTo>
                    <a:pt x="0" y="906"/>
                  </a:lnTo>
                  <a:lnTo>
                    <a:pt x="262" y="1549"/>
                  </a:lnTo>
                  <a:lnTo>
                    <a:pt x="2334" y="62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446050" y="3406992"/>
              <a:ext cx="78944" cy="51837"/>
            </a:xfrm>
            <a:custGeom>
              <a:avLst/>
              <a:gdLst/>
              <a:ahLst/>
              <a:cxnLst/>
              <a:rect l="l" t="t" r="r" b="b"/>
              <a:pathLst>
                <a:path w="2359" h="1549" extrusionOk="0">
                  <a:moveTo>
                    <a:pt x="263" y="0"/>
                  </a:moveTo>
                  <a:lnTo>
                    <a:pt x="1" y="643"/>
                  </a:lnTo>
                  <a:lnTo>
                    <a:pt x="2097" y="1548"/>
                  </a:lnTo>
                  <a:lnTo>
                    <a:pt x="2359" y="92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161565" y="3332867"/>
              <a:ext cx="78107" cy="51837"/>
            </a:xfrm>
            <a:custGeom>
              <a:avLst/>
              <a:gdLst/>
              <a:ahLst/>
              <a:cxnLst/>
              <a:rect l="l" t="t" r="r" b="b"/>
              <a:pathLst>
                <a:path w="2334" h="1549" extrusionOk="0">
                  <a:moveTo>
                    <a:pt x="262" y="1"/>
                  </a:moveTo>
                  <a:lnTo>
                    <a:pt x="0" y="620"/>
                  </a:lnTo>
                  <a:lnTo>
                    <a:pt x="2072" y="1549"/>
                  </a:lnTo>
                  <a:lnTo>
                    <a:pt x="2334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161565" y="3406992"/>
              <a:ext cx="78107" cy="51837"/>
            </a:xfrm>
            <a:custGeom>
              <a:avLst/>
              <a:gdLst/>
              <a:ahLst/>
              <a:cxnLst/>
              <a:rect l="l" t="t" r="r" b="b"/>
              <a:pathLst>
                <a:path w="2334" h="1549" extrusionOk="0">
                  <a:moveTo>
                    <a:pt x="2072" y="0"/>
                  </a:moveTo>
                  <a:lnTo>
                    <a:pt x="0" y="929"/>
                  </a:lnTo>
                  <a:lnTo>
                    <a:pt x="262" y="1548"/>
                  </a:lnTo>
                  <a:lnTo>
                    <a:pt x="2334" y="643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149584" y="3489884"/>
              <a:ext cx="181748" cy="231143"/>
            </a:xfrm>
            <a:custGeom>
              <a:avLst/>
              <a:gdLst/>
              <a:ahLst/>
              <a:cxnLst/>
              <a:rect l="l" t="t" r="r" b="b"/>
              <a:pathLst>
                <a:path w="5431" h="6907" extrusionOk="0">
                  <a:moveTo>
                    <a:pt x="406" y="0"/>
                  </a:moveTo>
                  <a:cubicBezTo>
                    <a:pt x="168" y="0"/>
                    <a:pt x="1" y="191"/>
                    <a:pt x="1" y="429"/>
                  </a:cubicBezTo>
                  <a:lnTo>
                    <a:pt x="1" y="2858"/>
                  </a:lnTo>
                  <a:lnTo>
                    <a:pt x="2311" y="6049"/>
                  </a:lnTo>
                  <a:lnTo>
                    <a:pt x="2311" y="6906"/>
                  </a:lnTo>
                  <a:lnTo>
                    <a:pt x="5431" y="6906"/>
                  </a:lnTo>
                  <a:lnTo>
                    <a:pt x="5431" y="5954"/>
                  </a:lnTo>
                  <a:cubicBezTo>
                    <a:pt x="5431" y="5430"/>
                    <a:pt x="5240" y="4953"/>
                    <a:pt x="4883" y="4572"/>
                  </a:cubicBezTo>
                  <a:lnTo>
                    <a:pt x="3002" y="2691"/>
                  </a:lnTo>
                  <a:cubicBezTo>
                    <a:pt x="2906" y="2596"/>
                    <a:pt x="2811" y="2572"/>
                    <a:pt x="2692" y="2572"/>
                  </a:cubicBezTo>
                  <a:cubicBezTo>
                    <a:pt x="2573" y="2572"/>
                    <a:pt x="2501" y="2596"/>
                    <a:pt x="2406" y="2691"/>
                  </a:cubicBezTo>
                  <a:cubicBezTo>
                    <a:pt x="2216" y="2858"/>
                    <a:pt x="2216" y="3120"/>
                    <a:pt x="2406" y="3286"/>
                  </a:cubicBezTo>
                  <a:lnTo>
                    <a:pt x="3383" y="4263"/>
                  </a:lnTo>
                  <a:lnTo>
                    <a:pt x="2906" y="4739"/>
                  </a:lnTo>
                  <a:lnTo>
                    <a:pt x="834" y="2643"/>
                  </a:lnTo>
                  <a:lnTo>
                    <a:pt x="834" y="429"/>
                  </a:ln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54423" y="3489884"/>
              <a:ext cx="182518" cy="230340"/>
            </a:xfrm>
            <a:custGeom>
              <a:avLst/>
              <a:gdLst/>
              <a:ahLst/>
              <a:cxnLst/>
              <a:rect l="l" t="t" r="r" b="b"/>
              <a:pathLst>
                <a:path w="5454" h="6883" extrusionOk="0">
                  <a:moveTo>
                    <a:pt x="5025" y="0"/>
                  </a:moveTo>
                  <a:cubicBezTo>
                    <a:pt x="4787" y="0"/>
                    <a:pt x="4620" y="191"/>
                    <a:pt x="4620" y="405"/>
                  </a:cubicBezTo>
                  <a:lnTo>
                    <a:pt x="4620" y="2643"/>
                  </a:lnTo>
                  <a:lnTo>
                    <a:pt x="2525" y="4739"/>
                  </a:lnTo>
                  <a:lnTo>
                    <a:pt x="2048" y="4263"/>
                  </a:lnTo>
                  <a:lnTo>
                    <a:pt x="3048" y="3263"/>
                  </a:lnTo>
                  <a:cubicBezTo>
                    <a:pt x="3215" y="3096"/>
                    <a:pt x="3215" y="2834"/>
                    <a:pt x="3048" y="2667"/>
                  </a:cubicBezTo>
                  <a:cubicBezTo>
                    <a:pt x="2953" y="2596"/>
                    <a:pt x="2858" y="2548"/>
                    <a:pt x="2739" y="2548"/>
                  </a:cubicBezTo>
                  <a:cubicBezTo>
                    <a:pt x="2620" y="2548"/>
                    <a:pt x="2525" y="2596"/>
                    <a:pt x="2453" y="2667"/>
                  </a:cubicBezTo>
                  <a:lnTo>
                    <a:pt x="572" y="4549"/>
                  </a:lnTo>
                  <a:cubicBezTo>
                    <a:pt x="215" y="4906"/>
                    <a:pt x="0" y="5406"/>
                    <a:pt x="0" y="5930"/>
                  </a:cubicBezTo>
                  <a:lnTo>
                    <a:pt x="0" y="6882"/>
                  </a:lnTo>
                  <a:lnTo>
                    <a:pt x="3120" y="6882"/>
                  </a:lnTo>
                  <a:lnTo>
                    <a:pt x="3120" y="6025"/>
                  </a:lnTo>
                  <a:lnTo>
                    <a:pt x="5454" y="2834"/>
                  </a:lnTo>
                  <a:lnTo>
                    <a:pt x="5454" y="381"/>
                  </a:lnTo>
                  <a:cubicBezTo>
                    <a:pt x="5454" y="214"/>
                    <a:pt x="5263" y="0"/>
                    <a:pt x="5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5"/>
          <p:cNvSpPr/>
          <p:nvPr/>
        </p:nvSpPr>
        <p:spPr>
          <a:xfrm>
            <a:off x="5759796" y="3692027"/>
            <a:ext cx="612300" cy="6123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5968921" y="3881520"/>
            <a:ext cx="193952" cy="233226"/>
            <a:chOff x="3183083" y="2702486"/>
            <a:chExt cx="322770" cy="388127"/>
          </a:xfrm>
        </p:grpSpPr>
        <p:sp>
          <p:nvSpPr>
            <p:cNvPr id="64" name="Google Shape;64;p15"/>
            <p:cNvSpPr/>
            <p:nvPr/>
          </p:nvSpPr>
          <p:spPr>
            <a:xfrm>
              <a:off x="3329693" y="2833167"/>
              <a:ext cx="25567" cy="26337"/>
            </a:xfrm>
            <a:custGeom>
              <a:avLst/>
              <a:gdLst/>
              <a:ahLst/>
              <a:cxnLst/>
              <a:rect l="l" t="t" r="r" b="b"/>
              <a:pathLst>
                <a:path w="764" h="787" extrusionOk="0">
                  <a:moveTo>
                    <a:pt x="382" y="1"/>
                  </a:moveTo>
                  <a:cubicBezTo>
                    <a:pt x="168" y="1"/>
                    <a:pt x="1" y="191"/>
                    <a:pt x="1" y="406"/>
                  </a:cubicBezTo>
                  <a:cubicBezTo>
                    <a:pt x="1" y="596"/>
                    <a:pt x="168" y="787"/>
                    <a:pt x="382" y="787"/>
                  </a:cubicBezTo>
                  <a:cubicBezTo>
                    <a:pt x="596" y="787"/>
                    <a:pt x="763" y="596"/>
                    <a:pt x="763" y="406"/>
                  </a:cubicBezTo>
                  <a:cubicBezTo>
                    <a:pt x="763" y="191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260387" y="2784576"/>
              <a:ext cx="162606" cy="123553"/>
            </a:xfrm>
            <a:custGeom>
              <a:avLst/>
              <a:gdLst/>
              <a:ahLst/>
              <a:cxnLst/>
              <a:rect l="l" t="t" r="r" b="b"/>
              <a:pathLst>
                <a:path w="4859" h="3692" extrusionOk="0">
                  <a:moveTo>
                    <a:pt x="2453" y="786"/>
                  </a:moveTo>
                  <a:cubicBezTo>
                    <a:pt x="3048" y="786"/>
                    <a:pt x="3525" y="1262"/>
                    <a:pt x="3525" y="1858"/>
                  </a:cubicBezTo>
                  <a:cubicBezTo>
                    <a:pt x="3525" y="2453"/>
                    <a:pt x="3048" y="2929"/>
                    <a:pt x="2453" y="2929"/>
                  </a:cubicBezTo>
                  <a:cubicBezTo>
                    <a:pt x="1858" y="2929"/>
                    <a:pt x="1381" y="2453"/>
                    <a:pt x="1381" y="1858"/>
                  </a:cubicBezTo>
                  <a:cubicBezTo>
                    <a:pt x="1381" y="1262"/>
                    <a:pt x="1881" y="786"/>
                    <a:pt x="2453" y="786"/>
                  </a:cubicBezTo>
                  <a:close/>
                  <a:moveTo>
                    <a:pt x="786" y="0"/>
                  </a:moveTo>
                  <a:cubicBezTo>
                    <a:pt x="334" y="977"/>
                    <a:pt x="0" y="2263"/>
                    <a:pt x="167" y="3692"/>
                  </a:cubicBezTo>
                  <a:lnTo>
                    <a:pt x="4715" y="3692"/>
                  </a:lnTo>
                  <a:cubicBezTo>
                    <a:pt x="4858" y="2239"/>
                    <a:pt x="4549" y="977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298637" y="2702486"/>
              <a:ext cx="87678" cy="58999"/>
            </a:xfrm>
            <a:custGeom>
              <a:avLst/>
              <a:gdLst/>
              <a:ahLst/>
              <a:cxnLst/>
              <a:rect l="l" t="t" r="r" b="b"/>
              <a:pathLst>
                <a:path w="2620" h="1763" extrusionOk="0">
                  <a:moveTo>
                    <a:pt x="1310" y="0"/>
                  </a:moveTo>
                  <a:cubicBezTo>
                    <a:pt x="1310" y="0"/>
                    <a:pt x="619" y="667"/>
                    <a:pt x="0" y="1763"/>
                  </a:cubicBezTo>
                  <a:lnTo>
                    <a:pt x="2620" y="1763"/>
                  </a:lnTo>
                  <a:cubicBezTo>
                    <a:pt x="2001" y="667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183083" y="3010900"/>
              <a:ext cx="322770" cy="79714"/>
            </a:xfrm>
            <a:custGeom>
              <a:avLst/>
              <a:gdLst/>
              <a:ahLst/>
              <a:cxnLst/>
              <a:rect l="l" t="t" r="r" b="b"/>
              <a:pathLst>
                <a:path w="9645" h="2382" extrusionOk="0">
                  <a:moveTo>
                    <a:pt x="3715" y="1"/>
                  </a:moveTo>
                  <a:cubicBezTo>
                    <a:pt x="3120" y="1"/>
                    <a:pt x="2620" y="334"/>
                    <a:pt x="2358" y="834"/>
                  </a:cubicBezTo>
                  <a:cubicBezTo>
                    <a:pt x="2191" y="763"/>
                    <a:pt x="2048" y="739"/>
                    <a:pt x="1905" y="739"/>
                  </a:cubicBezTo>
                  <a:cubicBezTo>
                    <a:pt x="1667" y="739"/>
                    <a:pt x="1453" y="810"/>
                    <a:pt x="1286" y="929"/>
                  </a:cubicBezTo>
                  <a:cubicBezTo>
                    <a:pt x="1215" y="929"/>
                    <a:pt x="1167" y="882"/>
                    <a:pt x="1096" y="882"/>
                  </a:cubicBezTo>
                  <a:cubicBezTo>
                    <a:pt x="715" y="882"/>
                    <a:pt x="405" y="1191"/>
                    <a:pt x="381" y="1549"/>
                  </a:cubicBezTo>
                  <a:cubicBezTo>
                    <a:pt x="143" y="1691"/>
                    <a:pt x="0" y="1953"/>
                    <a:pt x="0" y="2263"/>
                  </a:cubicBezTo>
                  <a:lnTo>
                    <a:pt x="0" y="2382"/>
                  </a:lnTo>
                  <a:lnTo>
                    <a:pt x="9645" y="2382"/>
                  </a:lnTo>
                  <a:lnTo>
                    <a:pt x="9645" y="2287"/>
                  </a:lnTo>
                  <a:cubicBezTo>
                    <a:pt x="9597" y="2001"/>
                    <a:pt x="9431" y="1715"/>
                    <a:pt x="9193" y="1549"/>
                  </a:cubicBezTo>
                  <a:cubicBezTo>
                    <a:pt x="9169" y="1191"/>
                    <a:pt x="8835" y="882"/>
                    <a:pt x="8478" y="882"/>
                  </a:cubicBezTo>
                  <a:cubicBezTo>
                    <a:pt x="8430" y="882"/>
                    <a:pt x="8359" y="882"/>
                    <a:pt x="8311" y="929"/>
                  </a:cubicBezTo>
                  <a:cubicBezTo>
                    <a:pt x="8121" y="810"/>
                    <a:pt x="7930" y="739"/>
                    <a:pt x="7692" y="739"/>
                  </a:cubicBezTo>
                  <a:cubicBezTo>
                    <a:pt x="7526" y="739"/>
                    <a:pt x="7359" y="763"/>
                    <a:pt x="7240" y="834"/>
                  </a:cubicBezTo>
                  <a:cubicBezTo>
                    <a:pt x="6978" y="334"/>
                    <a:pt x="6454" y="1"/>
                    <a:pt x="5858" y="1"/>
                  </a:cubicBezTo>
                  <a:cubicBezTo>
                    <a:pt x="5454" y="1"/>
                    <a:pt x="5073" y="143"/>
                    <a:pt x="4787" y="405"/>
                  </a:cubicBezTo>
                  <a:cubicBezTo>
                    <a:pt x="4525" y="143"/>
                    <a:pt x="4144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271531" y="2931220"/>
              <a:ext cx="145071" cy="65357"/>
            </a:xfrm>
            <a:custGeom>
              <a:avLst/>
              <a:gdLst/>
              <a:ahLst/>
              <a:cxnLst/>
              <a:rect l="l" t="t" r="r" b="b"/>
              <a:pathLst>
                <a:path w="4335" h="1953" extrusionOk="0">
                  <a:moveTo>
                    <a:pt x="1" y="0"/>
                  </a:moveTo>
                  <a:cubicBezTo>
                    <a:pt x="120" y="572"/>
                    <a:pt x="310" y="1167"/>
                    <a:pt x="572" y="1762"/>
                  </a:cubicBezTo>
                  <a:cubicBezTo>
                    <a:pt x="691" y="1715"/>
                    <a:pt x="882" y="1691"/>
                    <a:pt x="1072" y="1691"/>
                  </a:cubicBezTo>
                  <a:cubicBezTo>
                    <a:pt x="1477" y="1691"/>
                    <a:pt x="1834" y="1786"/>
                    <a:pt x="2144" y="1953"/>
                  </a:cubicBezTo>
                  <a:cubicBezTo>
                    <a:pt x="2477" y="1786"/>
                    <a:pt x="2834" y="1691"/>
                    <a:pt x="3215" y="1691"/>
                  </a:cubicBezTo>
                  <a:cubicBezTo>
                    <a:pt x="3406" y="1691"/>
                    <a:pt x="3573" y="1715"/>
                    <a:pt x="3763" y="1762"/>
                  </a:cubicBezTo>
                  <a:cubicBezTo>
                    <a:pt x="4025" y="1167"/>
                    <a:pt x="4216" y="572"/>
                    <a:pt x="4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416568" y="2958293"/>
              <a:ext cx="41497" cy="57426"/>
            </a:xfrm>
            <a:custGeom>
              <a:avLst/>
              <a:gdLst/>
              <a:ahLst/>
              <a:cxnLst/>
              <a:rect l="l" t="t" r="r" b="b"/>
              <a:pathLst>
                <a:path w="1240" h="1716" extrusionOk="0">
                  <a:moveTo>
                    <a:pt x="429" y="1"/>
                  </a:moveTo>
                  <a:cubicBezTo>
                    <a:pt x="310" y="406"/>
                    <a:pt x="167" y="787"/>
                    <a:pt x="1" y="1215"/>
                  </a:cubicBezTo>
                  <a:cubicBezTo>
                    <a:pt x="239" y="1334"/>
                    <a:pt x="382" y="1477"/>
                    <a:pt x="525" y="1620"/>
                  </a:cubicBezTo>
                  <a:lnTo>
                    <a:pt x="668" y="1620"/>
                  </a:lnTo>
                  <a:cubicBezTo>
                    <a:pt x="882" y="1620"/>
                    <a:pt x="1072" y="1668"/>
                    <a:pt x="1239" y="1715"/>
                  </a:cubicBezTo>
                  <a:lnTo>
                    <a:pt x="1239" y="1596"/>
                  </a:lnTo>
                  <a:cubicBezTo>
                    <a:pt x="1239" y="953"/>
                    <a:pt x="953" y="358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226119" y="2958293"/>
              <a:ext cx="41463" cy="57426"/>
            </a:xfrm>
            <a:custGeom>
              <a:avLst/>
              <a:gdLst/>
              <a:ahLst/>
              <a:cxnLst/>
              <a:rect l="l" t="t" r="r" b="b"/>
              <a:pathLst>
                <a:path w="1239" h="1716" extrusionOk="0">
                  <a:moveTo>
                    <a:pt x="810" y="1"/>
                  </a:moveTo>
                  <a:cubicBezTo>
                    <a:pt x="286" y="382"/>
                    <a:pt x="0" y="977"/>
                    <a:pt x="0" y="1596"/>
                  </a:cubicBezTo>
                  <a:lnTo>
                    <a:pt x="0" y="1715"/>
                  </a:lnTo>
                  <a:cubicBezTo>
                    <a:pt x="167" y="1668"/>
                    <a:pt x="381" y="1620"/>
                    <a:pt x="548" y="1620"/>
                  </a:cubicBezTo>
                  <a:lnTo>
                    <a:pt x="738" y="1620"/>
                  </a:lnTo>
                  <a:cubicBezTo>
                    <a:pt x="881" y="1454"/>
                    <a:pt x="1072" y="1334"/>
                    <a:pt x="1238" y="1215"/>
                  </a:cubicBezTo>
                  <a:cubicBezTo>
                    <a:pt x="1072" y="787"/>
                    <a:pt x="905" y="406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5759790" y="2266752"/>
            <a:ext cx="612300" cy="6123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5956920" y="2483538"/>
            <a:ext cx="233728" cy="178649"/>
            <a:chOff x="3962482" y="2125483"/>
            <a:chExt cx="388964" cy="297303"/>
          </a:xfrm>
        </p:grpSpPr>
        <p:sp>
          <p:nvSpPr>
            <p:cNvPr id="73" name="Google Shape;73;p15"/>
            <p:cNvSpPr/>
            <p:nvPr/>
          </p:nvSpPr>
          <p:spPr>
            <a:xfrm>
              <a:off x="4000733" y="2310377"/>
              <a:ext cx="312463" cy="25534"/>
            </a:xfrm>
            <a:custGeom>
              <a:avLst/>
              <a:gdLst/>
              <a:ahLst/>
              <a:cxnLst/>
              <a:rect l="l" t="t" r="r" b="b"/>
              <a:pathLst>
                <a:path w="9337" h="763" extrusionOk="0">
                  <a:moveTo>
                    <a:pt x="1" y="1"/>
                  </a:moveTo>
                  <a:lnTo>
                    <a:pt x="1" y="763"/>
                  </a:lnTo>
                  <a:lnTo>
                    <a:pt x="9336" y="763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000733" y="2359002"/>
              <a:ext cx="310856" cy="63784"/>
            </a:xfrm>
            <a:custGeom>
              <a:avLst/>
              <a:gdLst/>
              <a:ahLst/>
              <a:cxnLst/>
              <a:rect l="l" t="t" r="r" b="b"/>
              <a:pathLst>
                <a:path w="9289" h="1906" extrusionOk="0">
                  <a:moveTo>
                    <a:pt x="1" y="0"/>
                  </a:moveTo>
                  <a:cubicBezTo>
                    <a:pt x="167" y="1072"/>
                    <a:pt x="1049" y="1906"/>
                    <a:pt x="2192" y="1906"/>
                  </a:cubicBezTo>
                  <a:lnTo>
                    <a:pt x="7145" y="1906"/>
                  </a:lnTo>
                  <a:cubicBezTo>
                    <a:pt x="8264" y="1906"/>
                    <a:pt x="9169" y="1072"/>
                    <a:pt x="9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962482" y="2125483"/>
              <a:ext cx="388964" cy="161837"/>
            </a:xfrm>
            <a:custGeom>
              <a:avLst/>
              <a:gdLst/>
              <a:ahLst/>
              <a:cxnLst/>
              <a:rect l="l" t="t" r="r" b="b"/>
              <a:pathLst>
                <a:path w="11623" h="4836" extrusionOk="0">
                  <a:moveTo>
                    <a:pt x="6693" y="906"/>
                  </a:moveTo>
                  <a:lnTo>
                    <a:pt x="6693" y="1596"/>
                  </a:lnTo>
                  <a:lnTo>
                    <a:pt x="6145" y="1596"/>
                  </a:lnTo>
                  <a:lnTo>
                    <a:pt x="6145" y="3144"/>
                  </a:lnTo>
                  <a:cubicBezTo>
                    <a:pt x="6383" y="3025"/>
                    <a:pt x="6573" y="2763"/>
                    <a:pt x="6573" y="2501"/>
                  </a:cubicBezTo>
                  <a:lnTo>
                    <a:pt x="7240" y="2501"/>
                  </a:lnTo>
                  <a:cubicBezTo>
                    <a:pt x="7216" y="3287"/>
                    <a:pt x="6597" y="3930"/>
                    <a:pt x="5788" y="3930"/>
                  </a:cubicBezTo>
                  <a:cubicBezTo>
                    <a:pt x="5026" y="3930"/>
                    <a:pt x="4359" y="3287"/>
                    <a:pt x="4359" y="2501"/>
                  </a:cubicBezTo>
                  <a:lnTo>
                    <a:pt x="5049" y="2501"/>
                  </a:lnTo>
                  <a:cubicBezTo>
                    <a:pt x="5049" y="2787"/>
                    <a:pt x="5240" y="3025"/>
                    <a:pt x="5478" y="3144"/>
                  </a:cubicBezTo>
                  <a:lnTo>
                    <a:pt x="5478" y="1596"/>
                  </a:lnTo>
                  <a:lnTo>
                    <a:pt x="4930" y="1596"/>
                  </a:lnTo>
                  <a:lnTo>
                    <a:pt x="4930" y="906"/>
                  </a:lnTo>
                  <a:close/>
                  <a:moveTo>
                    <a:pt x="3239" y="1"/>
                  </a:moveTo>
                  <a:cubicBezTo>
                    <a:pt x="1453" y="1"/>
                    <a:pt x="1" y="1453"/>
                    <a:pt x="1" y="3240"/>
                  </a:cubicBezTo>
                  <a:lnTo>
                    <a:pt x="1144" y="3811"/>
                  </a:lnTo>
                  <a:lnTo>
                    <a:pt x="1144" y="4835"/>
                  </a:lnTo>
                  <a:lnTo>
                    <a:pt x="10479" y="4835"/>
                  </a:lnTo>
                  <a:lnTo>
                    <a:pt x="10479" y="3811"/>
                  </a:lnTo>
                  <a:lnTo>
                    <a:pt x="11622" y="3240"/>
                  </a:lnTo>
                  <a:cubicBezTo>
                    <a:pt x="11598" y="1453"/>
                    <a:pt x="10146" y="1"/>
                    <a:pt x="8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/>
          <p:nvPr/>
        </p:nvSpPr>
        <p:spPr>
          <a:xfrm>
            <a:off x="7369857" y="1981924"/>
            <a:ext cx="1129500" cy="1175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7547425" y="2184662"/>
            <a:ext cx="774749" cy="774749"/>
            <a:chOff x="2335113" y="2080071"/>
            <a:chExt cx="388930" cy="388930"/>
          </a:xfrm>
        </p:grpSpPr>
        <p:sp>
          <p:nvSpPr>
            <p:cNvPr id="78" name="Google Shape;78;p15"/>
            <p:cNvSpPr/>
            <p:nvPr/>
          </p:nvSpPr>
          <p:spPr>
            <a:xfrm>
              <a:off x="2518401" y="2263359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1096" y="1"/>
                  </a:moveTo>
                  <a:lnTo>
                    <a:pt x="1" y="1120"/>
                  </a:lnTo>
                  <a:lnTo>
                    <a:pt x="1549" y="154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88115" y="2233073"/>
              <a:ext cx="51837" cy="51034"/>
            </a:xfrm>
            <a:custGeom>
              <a:avLst/>
              <a:gdLst/>
              <a:ahLst/>
              <a:cxnLst/>
              <a:rect l="l" t="t" r="r" b="b"/>
              <a:pathLst>
                <a:path w="1549" h="1525" extrusionOk="0">
                  <a:moveTo>
                    <a:pt x="1" y="1"/>
                  </a:moveTo>
                  <a:lnTo>
                    <a:pt x="430" y="1525"/>
                  </a:lnTo>
                  <a:lnTo>
                    <a:pt x="1549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394881" y="2139839"/>
              <a:ext cx="268624" cy="268590"/>
            </a:xfrm>
            <a:custGeom>
              <a:avLst/>
              <a:gdLst/>
              <a:ahLst/>
              <a:cxnLst/>
              <a:rect l="l" t="t" r="r" b="b"/>
              <a:pathLst>
                <a:path w="8027" h="8026" extrusionOk="0">
                  <a:moveTo>
                    <a:pt x="1787" y="1787"/>
                  </a:moveTo>
                  <a:lnTo>
                    <a:pt x="5240" y="2787"/>
                  </a:lnTo>
                  <a:lnTo>
                    <a:pt x="6240" y="6240"/>
                  </a:lnTo>
                  <a:lnTo>
                    <a:pt x="2787" y="5240"/>
                  </a:lnTo>
                  <a:lnTo>
                    <a:pt x="1787" y="1787"/>
                  </a:lnTo>
                  <a:close/>
                  <a:moveTo>
                    <a:pt x="3668" y="0"/>
                  </a:moveTo>
                  <a:cubicBezTo>
                    <a:pt x="1739" y="191"/>
                    <a:pt x="167" y="1739"/>
                    <a:pt x="1" y="3668"/>
                  </a:cubicBezTo>
                  <a:lnTo>
                    <a:pt x="1072" y="3668"/>
                  </a:lnTo>
                  <a:lnTo>
                    <a:pt x="1072" y="4359"/>
                  </a:lnTo>
                  <a:lnTo>
                    <a:pt x="1" y="4359"/>
                  </a:lnTo>
                  <a:cubicBezTo>
                    <a:pt x="191" y="6287"/>
                    <a:pt x="1739" y="7859"/>
                    <a:pt x="3668" y="8026"/>
                  </a:cubicBezTo>
                  <a:lnTo>
                    <a:pt x="3668" y="6954"/>
                  </a:lnTo>
                  <a:lnTo>
                    <a:pt x="4359" y="6954"/>
                  </a:lnTo>
                  <a:lnTo>
                    <a:pt x="4359" y="8026"/>
                  </a:lnTo>
                  <a:cubicBezTo>
                    <a:pt x="6288" y="7835"/>
                    <a:pt x="7859" y="6287"/>
                    <a:pt x="8026" y="4359"/>
                  </a:cubicBezTo>
                  <a:lnTo>
                    <a:pt x="6954" y="4359"/>
                  </a:lnTo>
                  <a:lnTo>
                    <a:pt x="6954" y="3668"/>
                  </a:lnTo>
                  <a:lnTo>
                    <a:pt x="8026" y="3668"/>
                  </a:lnTo>
                  <a:cubicBezTo>
                    <a:pt x="7836" y="1739"/>
                    <a:pt x="6288" y="143"/>
                    <a:pt x="4359" y="0"/>
                  </a:cubicBezTo>
                  <a:lnTo>
                    <a:pt x="4359" y="1072"/>
                  </a:lnTo>
                  <a:lnTo>
                    <a:pt x="3668" y="107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35113" y="2080071"/>
              <a:ext cx="388930" cy="388930"/>
            </a:xfrm>
            <a:custGeom>
              <a:avLst/>
              <a:gdLst/>
              <a:ahLst/>
              <a:cxnLst/>
              <a:rect l="l" t="t" r="r" b="b"/>
              <a:pathLst>
                <a:path w="11622" h="11622" extrusionOk="0">
                  <a:moveTo>
                    <a:pt x="5811" y="1096"/>
                  </a:moveTo>
                  <a:cubicBezTo>
                    <a:pt x="8407" y="1096"/>
                    <a:pt x="10527" y="3215"/>
                    <a:pt x="10527" y="5811"/>
                  </a:cubicBezTo>
                  <a:cubicBezTo>
                    <a:pt x="10479" y="8407"/>
                    <a:pt x="8407" y="10526"/>
                    <a:pt x="5811" y="10526"/>
                  </a:cubicBezTo>
                  <a:cubicBezTo>
                    <a:pt x="3215" y="10526"/>
                    <a:pt x="1120" y="8407"/>
                    <a:pt x="1120" y="5811"/>
                  </a:cubicBezTo>
                  <a:cubicBezTo>
                    <a:pt x="1120" y="3215"/>
                    <a:pt x="3215" y="1096"/>
                    <a:pt x="5811" y="1096"/>
                  </a:cubicBezTo>
                  <a:close/>
                  <a:moveTo>
                    <a:pt x="5811" y="0"/>
                  </a:moveTo>
                  <a:cubicBezTo>
                    <a:pt x="2596" y="0"/>
                    <a:pt x="1" y="2596"/>
                    <a:pt x="1" y="5811"/>
                  </a:cubicBezTo>
                  <a:cubicBezTo>
                    <a:pt x="1" y="9026"/>
                    <a:pt x="2596" y="11622"/>
                    <a:pt x="5811" y="11622"/>
                  </a:cubicBezTo>
                  <a:cubicBezTo>
                    <a:pt x="9026" y="11622"/>
                    <a:pt x="11622" y="9026"/>
                    <a:pt x="11622" y="5811"/>
                  </a:cubicBezTo>
                  <a:cubicBezTo>
                    <a:pt x="11622" y="2596"/>
                    <a:pt x="9002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5893319" y="1144202"/>
            <a:ext cx="1077872" cy="972077"/>
            <a:chOff x="1395852" y="1696438"/>
            <a:chExt cx="892500" cy="773700"/>
          </a:xfrm>
        </p:grpSpPr>
        <p:sp>
          <p:nvSpPr>
            <p:cNvPr id="83" name="Google Shape;83;p15"/>
            <p:cNvSpPr/>
            <p:nvPr/>
          </p:nvSpPr>
          <p:spPr>
            <a:xfrm>
              <a:off x="1395852" y="1696438"/>
              <a:ext cx="892500" cy="7737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5"/>
            <p:cNvCxnSpPr>
              <a:cxnSpLocks/>
              <a:stCxn id="83" idx="0"/>
              <a:endCxn id="51" idx="6"/>
            </p:cNvCxnSpPr>
            <p:nvPr/>
          </p:nvCxnSpPr>
          <p:spPr>
            <a:xfrm flipH="1">
              <a:off x="1792302" y="1696438"/>
              <a:ext cx="498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5" name="Google Shape;85;p15"/>
          <p:cNvCxnSpPr>
            <a:cxnSpLocks/>
            <a:stCxn id="76" idx="2"/>
            <a:endCxn id="71" idx="6"/>
          </p:cNvCxnSpPr>
          <p:nvPr/>
        </p:nvCxnSpPr>
        <p:spPr>
          <a:xfrm flipH="1">
            <a:off x="6372057" y="2569624"/>
            <a:ext cx="997800" cy="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" name="Google Shape;86;p15"/>
          <p:cNvGrpSpPr/>
          <p:nvPr/>
        </p:nvGrpSpPr>
        <p:grpSpPr>
          <a:xfrm>
            <a:off x="5892812" y="1630387"/>
            <a:ext cx="1078115" cy="2369623"/>
            <a:chOff x="6436655" y="2784900"/>
            <a:chExt cx="572400" cy="1209300"/>
          </a:xfrm>
        </p:grpSpPr>
        <p:cxnSp>
          <p:nvCxnSpPr>
            <p:cNvPr id="87" name="Google Shape;87;p15"/>
            <p:cNvCxnSpPr>
              <a:cxnSpLocks/>
              <a:stCxn id="88" idx="0"/>
              <a:endCxn id="62" idx="6"/>
            </p:cNvCxnSpPr>
            <p:nvPr/>
          </p:nvCxnSpPr>
          <p:spPr>
            <a:xfrm rot="10800000">
              <a:off x="6691055" y="3993300"/>
              <a:ext cx="318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5"/>
            <p:cNvSpPr/>
            <p:nvPr/>
          </p:nvSpPr>
          <p:spPr>
            <a:xfrm rot="10800000" flipH="1">
              <a:off x="6436655" y="3498000"/>
              <a:ext cx="572400" cy="4962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" name="Google Shape;89;p15"/>
            <p:cNvCxnSpPr>
              <a:cxnSpLocks/>
              <a:stCxn id="88" idx="2"/>
              <a:endCxn id="83" idx="2"/>
            </p:cNvCxnSpPr>
            <p:nvPr/>
          </p:nvCxnSpPr>
          <p:spPr>
            <a:xfrm rot="10800000">
              <a:off x="7009055" y="2784900"/>
              <a:ext cx="0" cy="96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" name="Google Shape;90;p15"/>
          <p:cNvSpPr/>
          <p:nvPr/>
        </p:nvSpPr>
        <p:spPr>
          <a:xfrm>
            <a:off x="6883546" y="2480976"/>
            <a:ext cx="174900" cy="1821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Accuracy and Confusion Matrix</a:t>
            </a:r>
            <a:endParaRPr dirty="0"/>
          </a:p>
        </p:txBody>
      </p:sp>
      <p:cxnSp>
        <p:nvCxnSpPr>
          <p:cNvPr id="303" name="Google Shape;303;p39"/>
          <p:cNvCxnSpPr>
            <a:cxnSpLocks/>
          </p:cNvCxnSpPr>
          <p:nvPr/>
        </p:nvCxnSpPr>
        <p:spPr>
          <a:xfrm>
            <a:off x="802850" y="1045726"/>
            <a:ext cx="52836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79A000-B1BC-5E1F-ABF0-2BB6C943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393848"/>
            <a:ext cx="3444538" cy="1455546"/>
          </a:xfrm>
          <a:prstGeom prst="rect">
            <a:avLst/>
          </a:prstGeom>
        </p:spPr>
      </p:pic>
      <p:sp>
        <p:nvSpPr>
          <p:cNvPr id="5" name="Google Shape;310;p39">
            <a:extLst>
              <a:ext uri="{FF2B5EF4-FFF2-40B4-BE49-F238E27FC236}">
                <a16:creationId xmlns:a16="http://schemas.microsoft.com/office/drawing/2014/main" id="{AE2BFDCB-1972-A721-B262-25CFC3A54CD4}"/>
              </a:ext>
            </a:extLst>
          </p:cNvPr>
          <p:cNvSpPr txBox="1"/>
          <p:nvPr/>
        </p:nvSpPr>
        <p:spPr>
          <a:xfrm>
            <a:off x="720000" y="1175089"/>
            <a:ext cx="182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a single test file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5BE2FC-6F08-4B44-7ABF-F72474480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62" y="1564414"/>
            <a:ext cx="3657238" cy="2800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Accuracy and Confusion Matrix</a:t>
            </a:r>
            <a:endParaRPr dirty="0"/>
          </a:p>
        </p:txBody>
      </p:sp>
      <p:cxnSp>
        <p:nvCxnSpPr>
          <p:cNvPr id="303" name="Google Shape;303;p39"/>
          <p:cNvCxnSpPr>
            <a:cxnSpLocks/>
          </p:cNvCxnSpPr>
          <p:nvPr/>
        </p:nvCxnSpPr>
        <p:spPr>
          <a:xfrm>
            <a:off x="802850" y="1045726"/>
            <a:ext cx="52836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10;p39">
            <a:extLst>
              <a:ext uri="{FF2B5EF4-FFF2-40B4-BE49-F238E27FC236}">
                <a16:creationId xmlns:a16="http://schemas.microsoft.com/office/drawing/2014/main" id="{AE2BFDCB-1972-A721-B262-25CFC3A54CD4}"/>
              </a:ext>
            </a:extLst>
          </p:cNvPr>
          <p:cNvSpPr txBox="1"/>
          <p:nvPr/>
        </p:nvSpPr>
        <p:spPr>
          <a:xfrm>
            <a:off x="720000" y="1175089"/>
            <a:ext cx="182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a all test file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5939F-B9F6-4C5A-82AA-4F6C00CA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56" y="1821589"/>
            <a:ext cx="3284291" cy="2515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C59C8-6345-E25B-523C-004A385B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99" y="1821589"/>
            <a:ext cx="2286666" cy="275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subTitle" idx="5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confusing code that's hard to understand</a:t>
            </a:r>
            <a:endParaRPr dirty="0"/>
          </a:p>
        </p:txBody>
      </p:sp>
      <p:sp>
        <p:nvSpPr>
          <p:cNvPr id="389" name="Google Shape;389;p41"/>
          <p:cNvSpPr txBox="1">
            <a:spLocks noGrp="1"/>
          </p:cNvSpPr>
          <p:nvPr>
            <p:ph type="title" idx="15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Challanges</a:t>
            </a:r>
            <a:endParaRPr dirty="0"/>
          </a:p>
        </p:txBody>
      </p:sp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6651929" y="596775"/>
            <a:ext cx="195629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Interpretability</a:t>
            </a:r>
          </a:p>
        </p:txBody>
      </p:sp>
      <p:sp>
        <p:nvSpPr>
          <p:cNvPr id="391" name="Google Shape;391;p41"/>
          <p:cNvSpPr txBox="1">
            <a:spLocks noGrp="1"/>
          </p:cNvSpPr>
          <p:nvPr>
            <p:ph type="subTitle" idx="1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model's predictions and interpreting the results can be challenging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3876449" y="1877066"/>
            <a:ext cx="2031432" cy="427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Graph plotting</a:t>
            </a:r>
            <a:endParaRPr sz="2000" dirty="0"/>
          </a:p>
        </p:txBody>
      </p:sp>
      <p:sp>
        <p:nvSpPr>
          <p:cNvPr id="393" name="Google Shape;393;p41"/>
          <p:cNvSpPr txBox="1">
            <a:spLocks noGrp="1"/>
          </p:cNvSpPr>
          <p:nvPr>
            <p:ph type="subTitle" idx="3"/>
          </p:nvPr>
        </p:nvSpPr>
        <p:spPr>
          <a:xfrm>
            <a:off x="3876449" y="2204500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careful consideration of the graph structure and node-edge relationships</a:t>
            </a:r>
            <a:endParaRPr lang="es-ES" dirty="0"/>
          </a:p>
        </p:txBody>
      </p:sp>
      <p:sp>
        <p:nvSpPr>
          <p:cNvPr id="394" name="Google Shape;394;p41"/>
          <p:cNvSpPr txBox="1">
            <a:spLocks noGrp="1"/>
          </p:cNvSpPr>
          <p:nvPr>
            <p:ph type="title" idx="4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Messy HTML</a:t>
            </a:r>
            <a:endParaRPr sz="2000" dirty="0"/>
          </a:p>
        </p:txBody>
      </p:sp>
      <p:sp>
        <p:nvSpPr>
          <p:cNvPr id="395" name="Google Shape;395;p41"/>
          <p:cNvSpPr txBox="1">
            <a:spLocks noGrp="1"/>
          </p:cNvSpPr>
          <p:nvPr>
            <p:ph type="title" idx="6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Accuracy attainability</a:t>
            </a:r>
            <a:endParaRPr sz="2000"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subTitle" idx="7"/>
          </p:nvPr>
        </p:nvSpPr>
        <p:spPr>
          <a:xfrm>
            <a:off x="3876449" y="4137645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Saturno está compuesto por helio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title" idx="8"/>
          </p:nvPr>
        </p:nvSpPr>
        <p:spPr>
          <a:xfrm>
            <a:off x="6651929" y="27168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Optimization</a:t>
            </a:r>
            <a:endParaRPr sz="2000" dirty="0"/>
          </a:p>
        </p:txBody>
      </p:sp>
      <p:sp>
        <p:nvSpPr>
          <p:cNvPr id="398" name="Google Shape;398;p41"/>
          <p:cNvSpPr txBox="1">
            <a:spLocks noGrp="1"/>
          </p:cNvSpPr>
          <p:nvPr>
            <p:ph type="subTitle" idx="9"/>
          </p:nvPr>
        </p:nvSpPr>
        <p:spPr>
          <a:xfrm>
            <a:off x="6651956" y="3005646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performance is essential but can be time-consuming</a:t>
            </a:r>
            <a:endParaRPr lang="es-ES" dirty="0"/>
          </a:p>
        </p:txBody>
      </p:sp>
      <p:cxnSp>
        <p:nvCxnSpPr>
          <p:cNvPr id="401" name="Google Shape;401;p41"/>
          <p:cNvCxnSpPr/>
          <p:nvPr/>
        </p:nvCxnSpPr>
        <p:spPr>
          <a:xfrm>
            <a:off x="866994" y="3103126"/>
            <a:ext cx="12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2706331" y="1683293"/>
            <a:ext cx="4402200" cy="15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cxnSp>
        <p:nvCxnSpPr>
          <p:cNvPr id="206" name="Google Shape;206;p33"/>
          <p:cNvCxnSpPr/>
          <p:nvPr/>
        </p:nvCxnSpPr>
        <p:spPr>
          <a:xfrm>
            <a:off x="3292800" y="2580250"/>
            <a:ext cx="25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598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 idx="8"/>
          </p:nvPr>
        </p:nvSpPr>
        <p:spPr>
          <a:xfrm>
            <a:off x="720000" y="365913"/>
            <a:ext cx="19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Agenda</a:t>
            </a:r>
            <a:endParaRPr b="1"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1645000" y="1761352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 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2"/>
          </p:nvPr>
        </p:nvSpPr>
        <p:spPr>
          <a:xfrm>
            <a:off x="1622800" y="2995089"/>
            <a:ext cx="308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Collection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4"/>
          </p:nvPr>
        </p:nvSpPr>
        <p:spPr>
          <a:xfrm>
            <a:off x="1815300" y="4313858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Graph Construction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6"/>
          </p:nvPr>
        </p:nvSpPr>
        <p:spPr>
          <a:xfrm>
            <a:off x="5884019" y="1116859"/>
            <a:ext cx="306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Classification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9"/>
          </p:nvPr>
        </p:nvSpPr>
        <p:spPr>
          <a:xfrm>
            <a:off x="453256" y="1377513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13"/>
          </p:nvPr>
        </p:nvSpPr>
        <p:spPr>
          <a:xfrm>
            <a:off x="433806" y="3917587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 idx="14"/>
          </p:nvPr>
        </p:nvSpPr>
        <p:spPr>
          <a:xfrm>
            <a:off x="433806" y="2600291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15"/>
          </p:nvPr>
        </p:nvSpPr>
        <p:spPr>
          <a:xfrm>
            <a:off x="4439124" y="738352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cxnSp>
        <p:nvCxnSpPr>
          <p:cNvPr id="185" name="Google Shape;185;p31"/>
          <p:cNvCxnSpPr/>
          <p:nvPr/>
        </p:nvCxnSpPr>
        <p:spPr>
          <a:xfrm>
            <a:off x="802850" y="1045726"/>
            <a:ext cx="16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812006" y="2327050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728131" y="3550691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28131" y="4897062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4796825" y="1658254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83;p31">
            <a:extLst>
              <a:ext uri="{FF2B5EF4-FFF2-40B4-BE49-F238E27FC236}">
                <a16:creationId xmlns:a16="http://schemas.microsoft.com/office/drawing/2014/main" id="{DA20C70F-3947-B602-0F09-7EC7A0C021E2}"/>
              </a:ext>
            </a:extLst>
          </p:cNvPr>
          <p:cNvSpPr txBox="1">
            <a:spLocks/>
          </p:cNvSpPr>
          <p:nvPr/>
        </p:nvSpPr>
        <p:spPr>
          <a:xfrm>
            <a:off x="4436496" y="2117960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/>
              <a:t>05</a:t>
            </a:r>
          </a:p>
        </p:txBody>
      </p:sp>
      <p:cxnSp>
        <p:nvCxnSpPr>
          <p:cNvPr id="4" name="Google Shape;189;p31">
            <a:extLst>
              <a:ext uri="{FF2B5EF4-FFF2-40B4-BE49-F238E27FC236}">
                <a16:creationId xmlns:a16="http://schemas.microsoft.com/office/drawing/2014/main" id="{E90A8D0A-34E9-E4E9-94D5-A9D447ECED5C}"/>
              </a:ext>
            </a:extLst>
          </p:cNvPr>
          <p:cNvCxnSpPr/>
          <p:nvPr/>
        </p:nvCxnSpPr>
        <p:spPr>
          <a:xfrm>
            <a:off x="4730796" y="3017881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78;p31">
            <a:extLst>
              <a:ext uri="{FF2B5EF4-FFF2-40B4-BE49-F238E27FC236}">
                <a16:creationId xmlns:a16="http://schemas.microsoft.com/office/drawing/2014/main" id="{E5107127-BE85-6648-992B-17ECA2E56D12}"/>
              </a:ext>
            </a:extLst>
          </p:cNvPr>
          <p:cNvSpPr txBox="1">
            <a:spLocks/>
          </p:cNvSpPr>
          <p:nvPr/>
        </p:nvSpPr>
        <p:spPr>
          <a:xfrm>
            <a:off x="5881269" y="2528714"/>
            <a:ext cx="306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/>
              <a:t>Accuracy and Confusion </a:t>
            </a:r>
            <a:r>
              <a:rPr lang="en-US" dirty="0" err="1"/>
              <a:t>metrix</a:t>
            </a:r>
            <a:endParaRPr lang="en-US" dirty="0"/>
          </a:p>
        </p:txBody>
      </p:sp>
      <p:sp>
        <p:nvSpPr>
          <p:cNvPr id="16" name="Google Shape;183;p31">
            <a:extLst>
              <a:ext uri="{FF2B5EF4-FFF2-40B4-BE49-F238E27FC236}">
                <a16:creationId xmlns:a16="http://schemas.microsoft.com/office/drawing/2014/main" id="{CA30A08C-7CED-E885-F004-879EAED6C7DA}"/>
              </a:ext>
            </a:extLst>
          </p:cNvPr>
          <p:cNvSpPr txBox="1">
            <a:spLocks/>
          </p:cNvSpPr>
          <p:nvPr/>
        </p:nvSpPr>
        <p:spPr>
          <a:xfrm>
            <a:off x="4436496" y="3429069"/>
            <a:ext cx="1326000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/>
              <a:t>06</a:t>
            </a:r>
          </a:p>
        </p:txBody>
      </p:sp>
      <p:cxnSp>
        <p:nvCxnSpPr>
          <p:cNvPr id="17" name="Google Shape;189;p31">
            <a:extLst>
              <a:ext uri="{FF2B5EF4-FFF2-40B4-BE49-F238E27FC236}">
                <a16:creationId xmlns:a16="http://schemas.microsoft.com/office/drawing/2014/main" id="{0A0F9D48-436E-8DB5-7B1F-8965B6F7ECE0}"/>
              </a:ext>
            </a:extLst>
          </p:cNvPr>
          <p:cNvCxnSpPr/>
          <p:nvPr/>
        </p:nvCxnSpPr>
        <p:spPr>
          <a:xfrm>
            <a:off x="4730796" y="4328990"/>
            <a:ext cx="73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78;p31">
            <a:extLst>
              <a:ext uri="{FF2B5EF4-FFF2-40B4-BE49-F238E27FC236}">
                <a16:creationId xmlns:a16="http://schemas.microsoft.com/office/drawing/2014/main" id="{05B76B8E-3ABD-0967-026F-08F0654B8E59}"/>
              </a:ext>
            </a:extLst>
          </p:cNvPr>
          <p:cNvSpPr txBox="1">
            <a:spLocks/>
          </p:cNvSpPr>
          <p:nvPr/>
        </p:nvSpPr>
        <p:spPr>
          <a:xfrm>
            <a:off x="5881269" y="3839823"/>
            <a:ext cx="306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estrial"/>
              <a:buNone/>
              <a:defRPr sz="2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 err="1"/>
              <a:t>Challanges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Objective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Methodology used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Topics (Fashion, sports, disease/symptoms)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Why this classification is important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Collection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Sellenium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4375600" cy="423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Scrapping through Python script</a:t>
            </a:r>
            <a:endParaRPr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3811244" cy="423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Beautiful-Soup</a:t>
            </a:r>
            <a:endParaRPr dirty="0"/>
          </a:p>
        </p:txBody>
      </p:sp>
      <p:cxnSp>
        <p:nvCxnSpPr>
          <p:cNvPr id="166" name="Google Shape;166;p30"/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Beautiful Soup: A Python Library for Web Scraping | by Fares Hassan | Dev  Genius">
            <a:extLst>
              <a:ext uri="{FF2B5EF4-FFF2-40B4-BE49-F238E27FC236}">
                <a16:creationId xmlns:a16="http://schemas.microsoft.com/office/drawing/2014/main" id="{20619855-9E24-7144-EEC5-7468508C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006" y="1605220"/>
            <a:ext cx="3011598" cy="129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nium for Beginners: Automating a Search on YouTube - DEV Community">
            <a:extLst>
              <a:ext uri="{FF2B5EF4-FFF2-40B4-BE49-F238E27FC236}">
                <a16:creationId xmlns:a16="http://schemas.microsoft.com/office/drawing/2014/main" id="{1DEB5F29-E669-9975-39BF-A422162A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00" y="3117470"/>
            <a:ext cx="2444352" cy="1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- Python Logo - CleanPNG / KissPNG">
            <a:extLst>
              <a:ext uri="{FF2B5EF4-FFF2-40B4-BE49-F238E27FC236}">
                <a16:creationId xmlns:a16="http://schemas.microsoft.com/office/drawing/2014/main" id="{97966BEF-3B3B-9E9A-5FB9-DCA67D0C0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4778" y1="80222" x2="44778" y2="80000"/>
                        <a14:foregroundMark x1="44778" y1="80000" x2="62333" y2="82333"/>
                        <a14:foregroundMark x1="62333" y1="82333" x2="41667" y2="82556"/>
                        <a14:foregroundMark x1="41667" y1="82556" x2="33778" y2="63222"/>
                        <a14:foregroundMark x1="33778" y1="63222" x2="47778" y2="51556"/>
                        <a14:foregroundMark x1="47778" y1="51556" x2="66000" y2="51556"/>
                        <a14:foregroundMark x1="68401" y1="40136" x2="69667" y2="34111"/>
                        <a14:foregroundMark x1="66000" y1="51556" x2="67199" y2="45851"/>
                        <a14:foregroundMark x1="69667" y1="34111" x2="84556" y2="45000"/>
                        <a14:foregroundMark x1="84556" y1="45000" x2="78556" y2="62778"/>
                        <a14:foregroundMark x1="78556" y1="62778" x2="59556" y2="65556"/>
                        <a14:foregroundMark x1="59556" y1="65556" x2="63889" y2="80222"/>
                        <a14:backgroundMark x1="67222" y1="40000" x2="66556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1" y="2722811"/>
            <a:ext cx="1646266" cy="16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6968781" cy="563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Collection (Out put files)</a:t>
            </a:r>
            <a:endParaRPr dirty="0"/>
          </a:p>
        </p:txBody>
      </p:sp>
      <p:cxnSp>
        <p:nvCxnSpPr>
          <p:cNvPr id="166" name="Google Shape;166;p30"/>
          <p:cNvCxnSpPr>
            <a:cxnSpLocks/>
          </p:cNvCxnSpPr>
          <p:nvPr/>
        </p:nvCxnSpPr>
        <p:spPr>
          <a:xfrm>
            <a:off x="812499" y="1045726"/>
            <a:ext cx="58257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B72B78-F41F-3516-6512-8EC3601D7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963"/>
          <a:stretch/>
        </p:blipFill>
        <p:spPr>
          <a:xfrm>
            <a:off x="3302506" y="1355872"/>
            <a:ext cx="1500164" cy="3408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8DB859-3426-37FF-68FA-2FBC2E44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" r="4440" b="868"/>
          <a:stretch/>
        </p:blipFill>
        <p:spPr>
          <a:xfrm>
            <a:off x="5138115" y="1355872"/>
            <a:ext cx="1500164" cy="3408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721E1E-E300-B391-BA03-03E96D832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724" y="1348002"/>
            <a:ext cx="1500164" cy="3400373"/>
          </a:xfrm>
          <a:prstGeom prst="rect">
            <a:avLst/>
          </a:prstGeom>
        </p:spPr>
      </p:pic>
      <p:sp>
        <p:nvSpPr>
          <p:cNvPr id="14" name="Google Shape;152;p29">
            <a:extLst>
              <a:ext uri="{FF2B5EF4-FFF2-40B4-BE49-F238E27FC236}">
                <a16:creationId xmlns:a16="http://schemas.microsoft.com/office/drawing/2014/main" id="{99316B7F-5905-5A9C-7D2C-219C417C770F}"/>
              </a:ext>
            </a:extLst>
          </p:cNvPr>
          <p:cNvSpPr txBox="1">
            <a:spLocks/>
          </p:cNvSpPr>
          <p:nvPr/>
        </p:nvSpPr>
        <p:spPr>
          <a:xfrm>
            <a:off x="670112" y="2402474"/>
            <a:ext cx="71940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Approx. 500 words </a:t>
            </a:r>
          </a:p>
          <a:p>
            <a:pPr marL="0" indent="0">
              <a:buClr>
                <a:schemeClr val="tx1"/>
              </a:buClr>
            </a:pPr>
            <a:r>
              <a:rPr lang="en-US" sz="1600" dirty="0"/>
              <a:t>      in each file (raw)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15 documents each </a:t>
            </a:r>
          </a:p>
          <a:p>
            <a:pPr marL="0" indent="0">
              <a:buClr>
                <a:schemeClr val="tx1"/>
              </a:buClr>
            </a:pPr>
            <a:r>
              <a:rPr lang="en-US" sz="1600" dirty="0"/>
              <a:t>       topic</a:t>
            </a:r>
          </a:p>
          <a:p>
            <a:pPr marL="0" indent="0">
              <a:buClr>
                <a:schemeClr val="tx1"/>
              </a:buClr>
            </a:pPr>
            <a:endParaRPr lang="en-US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9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6968781" cy="563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Collection (Preprocessing)</a:t>
            </a:r>
            <a:endParaRPr dirty="0"/>
          </a:p>
        </p:txBody>
      </p:sp>
      <p:cxnSp>
        <p:nvCxnSpPr>
          <p:cNvPr id="166" name="Google Shape;166;p30"/>
          <p:cNvCxnSpPr>
            <a:cxnSpLocks/>
          </p:cNvCxnSpPr>
          <p:nvPr/>
        </p:nvCxnSpPr>
        <p:spPr>
          <a:xfrm>
            <a:off x="812499" y="1045726"/>
            <a:ext cx="58257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2;p29">
            <a:extLst>
              <a:ext uri="{FF2B5EF4-FFF2-40B4-BE49-F238E27FC236}">
                <a16:creationId xmlns:a16="http://schemas.microsoft.com/office/drawing/2014/main" id="{99316B7F-5905-5A9C-7D2C-219C417C770F}"/>
              </a:ext>
            </a:extLst>
          </p:cNvPr>
          <p:cNvSpPr txBox="1">
            <a:spLocks/>
          </p:cNvSpPr>
          <p:nvPr/>
        </p:nvSpPr>
        <p:spPr>
          <a:xfrm>
            <a:off x="598139" y="1141180"/>
            <a:ext cx="7194000" cy="3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Approx. 300 words after preprocessing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Techniques Applied: 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600" dirty="0"/>
              <a:t>Stop words removal: involves eliminating common words (e.g., "the", "is", "and") from a text corpus, as they typically do not carry significant meaning for analysis.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600" dirty="0"/>
              <a:t>Tokenization: is the process of breaking a text into smaller units, such as words or phrases, called tokens.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600" dirty="0"/>
              <a:t>Stemming: is the process of reducing words to their root or base form, typically by removing suffixes and prefixes, to normalize variations of words.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sz="16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8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Graph Construction</a:t>
            </a:r>
            <a:endParaRPr b="1" dirty="0"/>
          </a:p>
        </p:txBody>
      </p:sp>
      <p:cxnSp>
        <p:nvCxnSpPr>
          <p:cNvPr id="226" name="Google Shape;226;p35"/>
          <p:cNvCxnSpPr/>
          <p:nvPr/>
        </p:nvCxnSpPr>
        <p:spPr>
          <a:xfrm>
            <a:off x="802850" y="1045726"/>
            <a:ext cx="42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B360D1-E62D-75A3-D69F-99A85533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44" y="1609942"/>
            <a:ext cx="4664187" cy="3088533"/>
          </a:xfrm>
          <a:prstGeom prst="rect">
            <a:avLst/>
          </a:prstGeom>
        </p:spPr>
      </p:pic>
      <p:sp>
        <p:nvSpPr>
          <p:cNvPr id="4" name="Google Shape;152;p29">
            <a:extLst>
              <a:ext uri="{FF2B5EF4-FFF2-40B4-BE49-F238E27FC236}">
                <a16:creationId xmlns:a16="http://schemas.microsoft.com/office/drawing/2014/main" id="{6B3C9336-BD72-B2CF-56B4-CF703F22ED46}"/>
              </a:ext>
            </a:extLst>
          </p:cNvPr>
          <p:cNvSpPr txBox="1">
            <a:spLocks/>
          </p:cNvSpPr>
          <p:nvPr/>
        </p:nvSpPr>
        <p:spPr>
          <a:xfrm>
            <a:off x="720000" y="84508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</a:pPr>
            <a:endParaRPr lang="en-US" sz="18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Methodology: </a:t>
            </a:r>
            <a:r>
              <a:rPr lang="en-US" sz="1800" dirty="0" err="1">
                <a:solidFill>
                  <a:schemeClr val="dk1"/>
                </a:solidFill>
              </a:rPr>
              <a:t>matplot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85008-1A47-E452-6D75-58A0261C76CF}"/>
              </a:ext>
            </a:extLst>
          </p:cNvPr>
          <p:cNvSpPr txBox="1"/>
          <p:nvPr/>
        </p:nvSpPr>
        <p:spPr>
          <a:xfrm>
            <a:off x="3900968" y="4421476"/>
            <a:ext cx="292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Directed graph </a:t>
            </a:r>
            <a:endParaRPr lang="en-PK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Graph Construction</a:t>
            </a:r>
            <a:endParaRPr b="1" dirty="0"/>
          </a:p>
        </p:txBody>
      </p:sp>
      <p:cxnSp>
        <p:nvCxnSpPr>
          <p:cNvPr id="226" name="Google Shape;226;p35"/>
          <p:cNvCxnSpPr/>
          <p:nvPr/>
        </p:nvCxnSpPr>
        <p:spPr>
          <a:xfrm>
            <a:off x="802850" y="1045726"/>
            <a:ext cx="42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52;p29">
            <a:extLst>
              <a:ext uri="{FF2B5EF4-FFF2-40B4-BE49-F238E27FC236}">
                <a16:creationId xmlns:a16="http://schemas.microsoft.com/office/drawing/2014/main" id="{6B3C9336-BD72-B2CF-56B4-CF703F22ED46}"/>
              </a:ext>
            </a:extLst>
          </p:cNvPr>
          <p:cNvSpPr txBox="1">
            <a:spLocks/>
          </p:cNvSpPr>
          <p:nvPr/>
        </p:nvSpPr>
        <p:spPr>
          <a:xfrm>
            <a:off x="720000" y="84508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</a:pPr>
            <a:endParaRPr lang="en-US" sz="18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Methodology: </a:t>
            </a:r>
            <a:r>
              <a:rPr lang="en-US" sz="1800" dirty="0" err="1">
                <a:solidFill>
                  <a:schemeClr val="dk1"/>
                </a:solidFill>
              </a:rPr>
              <a:t>matplot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85008-1A47-E452-6D75-58A0261C76CF}"/>
              </a:ext>
            </a:extLst>
          </p:cNvPr>
          <p:cNvSpPr txBox="1"/>
          <p:nvPr/>
        </p:nvSpPr>
        <p:spPr>
          <a:xfrm>
            <a:off x="3900968" y="4421476"/>
            <a:ext cx="2926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Subgraphs graph </a:t>
            </a:r>
            <a:endParaRPr lang="en-PK" sz="1200" i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D538C-C452-252E-050D-56A4EA19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14097"/>
            <a:ext cx="3682618" cy="2883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34D86-F531-8EEE-CA3C-6BE452F2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384" y="1194094"/>
            <a:ext cx="3694802" cy="28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0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K-Nearest Neighbors (KNN) is a non-parametric algorithm used for classification and regression, relying on similarity measures between data points to make predictions based on nearby neighbors.</a:t>
            </a:r>
            <a:endParaRPr lang="es-ES"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using KNN</a:t>
            </a:r>
            <a:endParaRPr dirty="0"/>
          </a:p>
        </p:txBody>
      </p:sp>
      <p:cxnSp>
        <p:nvCxnSpPr>
          <p:cNvPr id="206" name="Google Shape;206;p33"/>
          <p:cNvCxnSpPr/>
          <p:nvPr/>
        </p:nvCxnSpPr>
        <p:spPr>
          <a:xfrm>
            <a:off x="802850" y="2737413"/>
            <a:ext cx="25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K Nearest Neighbours — Introduction to Machine Learning Algorithms | by  Sachinsoni | Medium">
            <a:extLst>
              <a:ext uri="{FF2B5EF4-FFF2-40B4-BE49-F238E27FC236}">
                <a16:creationId xmlns:a16="http://schemas.microsoft.com/office/drawing/2014/main" id="{3EDA9B12-09E2-A2C7-92E9-79A7D911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6" y="1175313"/>
            <a:ext cx="356144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298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Livvic</vt:lpstr>
      <vt:lpstr>Darker Grotesque SemiBold</vt:lpstr>
      <vt:lpstr>Arial</vt:lpstr>
      <vt:lpstr>Questrial</vt:lpstr>
      <vt:lpstr>Nunito</vt:lpstr>
      <vt:lpstr>Minimalist Slides for meeting by Slidesgo</vt:lpstr>
      <vt:lpstr>Classification of Documents Using KNN And Graph</vt:lpstr>
      <vt:lpstr>Agenda</vt:lpstr>
      <vt:lpstr>Introduction</vt:lpstr>
      <vt:lpstr>Data Collection</vt:lpstr>
      <vt:lpstr>Data Collection (Out put files)</vt:lpstr>
      <vt:lpstr>Data Collection (Preprocessing)</vt:lpstr>
      <vt:lpstr>Graph Construction</vt:lpstr>
      <vt:lpstr>Graph Construction</vt:lpstr>
      <vt:lpstr>Classification using KNN</vt:lpstr>
      <vt:lpstr>Accuracy and Confusion Matrix</vt:lpstr>
      <vt:lpstr>Accuracy and Confusion Matrix</vt:lpstr>
      <vt:lpstr>Challanges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Documents Using KNN And Graph</dc:title>
  <dc:creator>mahnoor ejaz</dc:creator>
  <cp:lastModifiedBy>mahnoor ejaz</cp:lastModifiedBy>
  <cp:revision>2</cp:revision>
  <dcterms:modified xsi:type="dcterms:W3CDTF">2024-04-25T21:10:48Z</dcterms:modified>
</cp:coreProperties>
</file>