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8" r:id="rId10"/>
    <p:sldId id="267" r:id="rId11"/>
    <p:sldId id="270" r:id="rId12"/>
    <p:sldId id="271" r:id="rId13"/>
    <p:sldId id="269"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C4F"/>
    <a:srgbClr val="CAD9E4"/>
    <a:srgbClr val="EAD2BC"/>
    <a:srgbClr val="EED4D2"/>
    <a:srgbClr val="FFFCF3"/>
    <a:srgbClr val="FCE1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9" autoAdjust="0"/>
    <p:restoredTop sz="94660"/>
  </p:normalViewPr>
  <p:slideViewPr>
    <p:cSldViewPr snapToGrid="0">
      <p:cViewPr varScale="1">
        <p:scale>
          <a:sx n="75" d="100"/>
          <a:sy n="75" d="100"/>
        </p:scale>
        <p:origin x="7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B7DDB-C754-445A-B230-A4CDC23FAF79}"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4826D-BD5A-4D62-9451-AB8D6D4989EE}" type="slidenum">
              <a:rPr lang="en-US" smtClean="0"/>
              <a:t>‹#›</a:t>
            </a:fld>
            <a:endParaRPr lang="en-US"/>
          </a:p>
        </p:txBody>
      </p:sp>
    </p:spTree>
    <p:extLst>
      <p:ext uri="{BB962C8B-B14F-4D97-AF65-F5344CB8AC3E}">
        <p14:creationId xmlns:p14="http://schemas.microsoft.com/office/powerpoint/2010/main" val="81628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4826D-BD5A-4D62-9451-AB8D6D4989EE}" type="slidenum">
              <a:rPr lang="en-US" smtClean="0"/>
              <a:t>4</a:t>
            </a:fld>
            <a:endParaRPr lang="en-US"/>
          </a:p>
        </p:txBody>
      </p:sp>
    </p:spTree>
    <p:extLst>
      <p:ext uri="{BB962C8B-B14F-4D97-AF65-F5344CB8AC3E}">
        <p14:creationId xmlns:p14="http://schemas.microsoft.com/office/powerpoint/2010/main" val="388085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601A-393A-5C3F-A360-96806EDE43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28749-8E34-16BB-1114-7B9688B96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79C99-8670-2A24-2B93-465F361AF2A8}"/>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5" name="Footer Placeholder 4">
            <a:extLst>
              <a:ext uri="{FF2B5EF4-FFF2-40B4-BE49-F238E27FC236}">
                <a16:creationId xmlns:a16="http://schemas.microsoft.com/office/drawing/2014/main" id="{CF99D5B4-6BAE-EEB4-0A41-87577A494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B4981-9296-D6D2-1691-D14C764102CA}"/>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7607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46B3-30F2-D103-7B1F-A8AB55B036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81FA61-31C5-589F-AA60-69B045120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88C97-7C41-385A-7C8A-5D60A63FFAF9}"/>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5" name="Footer Placeholder 4">
            <a:extLst>
              <a:ext uri="{FF2B5EF4-FFF2-40B4-BE49-F238E27FC236}">
                <a16:creationId xmlns:a16="http://schemas.microsoft.com/office/drawing/2014/main" id="{80F928DC-C544-B277-EE55-DFC65DA10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77A71-4909-BCB5-FBA2-277452D4876E}"/>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149246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FD468-3344-8169-C65B-FACCD538A4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9C2AD2-A360-8C95-815D-E9E8FEEA72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15883-DE8C-1B73-B0F2-0592EFA3B2B8}"/>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5" name="Footer Placeholder 4">
            <a:extLst>
              <a:ext uri="{FF2B5EF4-FFF2-40B4-BE49-F238E27FC236}">
                <a16:creationId xmlns:a16="http://schemas.microsoft.com/office/drawing/2014/main" id="{A8E997E5-8F56-61E7-7D8A-C1C88251B8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3084B-DBEF-6296-C955-66EE98EA2B12}"/>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357360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7EDD2-31B4-C155-F0E0-12BBADE55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8D817-C196-B880-2457-BABA0C2501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EE36B-C744-480B-D2E4-A1337F91B9E7}"/>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5" name="Footer Placeholder 4">
            <a:extLst>
              <a:ext uri="{FF2B5EF4-FFF2-40B4-BE49-F238E27FC236}">
                <a16:creationId xmlns:a16="http://schemas.microsoft.com/office/drawing/2014/main" id="{899DF680-1DB8-D63F-DC02-1621E1D3F2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1BF0AE-0287-4356-9E79-C2EEA9795A9B}"/>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351281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A5B5-3337-C776-8F23-0F0A2F1441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9A656-46ED-C46A-C643-3FF536228C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5340E3-F593-787A-E498-485DBA461CD0}"/>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5" name="Footer Placeholder 4">
            <a:extLst>
              <a:ext uri="{FF2B5EF4-FFF2-40B4-BE49-F238E27FC236}">
                <a16:creationId xmlns:a16="http://schemas.microsoft.com/office/drawing/2014/main" id="{24A15C65-3DE0-B95E-2E77-468966F02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62460-589F-2A86-B4FE-646353A0F40C}"/>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114504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A7295-8A26-3CBD-1A5D-33507BEBA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EFA3DE-0D5B-64C5-5251-AB4C8ECBC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042F1E-9707-A7E2-04AB-2B9BE5778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AF54C8-270A-DFEF-095B-784F99039E58}"/>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6" name="Footer Placeholder 5">
            <a:extLst>
              <a:ext uri="{FF2B5EF4-FFF2-40B4-BE49-F238E27FC236}">
                <a16:creationId xmlns:a16="http://schemas.microsoft.com/office/drawing/2014/main" id="{EC9A1E55-E96D-3CED-6F69-3A0ED8657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CD536-1450-E2BC-1412-B1600E03E0B5}"/>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274527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00FD-16FA-08F8-4809-F85AA423A3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56EB26-EB38-635F-6089-151E5F651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8E428-F764-0F33-E05A-95F76E67FC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AE36B8-2BD4-3B88-4BA3-9F4CF15384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28A2F-1EFB-4830-D420-037DA7C72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16C563-38E4-F071-96A3-436C72727D75}"/>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8" name="Footer Placeholder 7">
            <a:extLst>
              <a:ext uri="{FF2B5EF4-FFF2-40B4-BE49-F238E27FC236}">
                <a16:creationId xmlns:a16="http://schemas.microsoft.com/office/drawing/2014/main" id="{500FFE76-1EBC-5C5D-D2B5-7648B9B303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E68CC2-8ED3-81E8-952D-ECE0ACE0FDFF}"/>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235202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ED07-731A-F097-E87D-B588153CFE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587C51-2842-F668-9CBF-03FC950DE5CE}"/>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4" name="Footer Placeholder 3">
            <a:extLst>
              <a:ext uri="{FF2B5EF4-FFF2-40B4-BE49-F238E27FC236}">
                <a16:creationId xmlns:a16="http://schemas.microsoft.com/office/drawing/2014/main" id="{C10EF537-FB41-5709-F4CB-C9CBF2C6D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5524D1-818B-CEC6-5B81-4E159D530FDD}"/>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394390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17BDF-6A6E-A163-D76C-CB66B84402A4}"/>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3" name="Footer Placeholder 2">
            <a:extLst>
              <a:ext uri="{FF2B5EF4-FFF2-40B4-BE49-F238E27FC236}">
                <a16:creationId xmlns:a16="http://schemas.microsoft.com/office/drawing/2014/main" id="{039C53AE-636D-F423-C5DC-4CE2000F9E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B942B7-9080-55B1-525A-39B5B645CAAF}"/>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330668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EA93-143D-46D0-1163-F3B12E224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8F518B-5B12-A394-8C29-95A28A326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92915D-AC52-9B2F-6BA5-5937CF9D1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E19B7-20B5-281E-3B6E-567A71DB9280}"/>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6" name="Footer Placeholder 5">
            <a:extLst>
              <a:ext uri="{FF2B5EF4-FFF2-40B4-BE49-F238E27FC236}">
                <a16:creationId xmlns:a16="http://schemas.microsoft.com/office/drawing/2014/main" id="{12B7B60E-6E0F-3E30-8019-F99F7F17B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86265-4EA2-9841-2AE9-BD0DDF36A0C2}"/>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398961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7D202-F682-D240-41BA-7B6DDA1D9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BFEF44-B14D-A487-7BCA-59ED01AAF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D30BC3-FB37-64E7-FCA6-02E46B283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BF51F-0248-1625-C35B-00D98C455E32}"/>
              </a:ext>
            </a:extLst>
          </p:cNvPr>
          <p:cNvSpPr>
            <a:spLocks noGrp="1"/>
          </p:cNvSpPr>
          <p:nvPr>
            <p:ph type="dt" sz="half" idx="10"/>
          </p:nvPr>
        </p:nvSpPr>
        <p:spPr/>
        <p:txBody>
          <a:bodyPr/>
          <a:lstStyle/>
          <a:p>
            <a:fld id="{5E6B9312-1883-478F-ACA6-4C0DF1BA8139}" type="datetimeFigureOut">
              <a:rPr lang="en-US" smtClean="0"/>
              <a:t>2/14/2025</a:t>
            </a:fld>
            <a:endParaRPr lang="en-US"/>
          </a:p>
        </p:txBody>
      </p:sp>
      <p:sp>
        <p:nvSpPr>
          <p:cNvPr id="6" name="Footer Placeholder 5">
            <a:extLst>
              <a:ext uri="{FF2B5EF4-FFF2-40B4-BE49-F238E27FC236}">
                <a16:creationId xmlns:a16="http://schemas.microsoft.com/office/drawing/2014/main" id="{0524880A-6608-20ED-A926-8FE17E967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1B131-A9ED-1C9E-843E-34C863F51E9E}"/>
              </a:ext>
            </a:extLst>
          </p:cNvPr>
          <p:cNvSpPr>
            <a:spLocks noGrp="1"/>
          </p:cNvSpPr>
          <p:nvPr>
            <p:ph type="sldNum" sz="quarter" idx="12"/>
          </p:nvPr>
        </p:nvSpPr>
        <p:spPr/>
        <p:txBody>
          <a:bodyPr/>
          <a:lstStyle/>
          <a:p>
            <a:fld id="{DC28478F-DB6E-4D70-8314-0FD9717DA85A}" type="slidenum">
              <a:rPr lang="en-US" smtClean="0"/>
              <a:t>‹#›</a:t>
            </a:fld>
            <a:endParaRPr lang="en-US"/>
          </a:p>
        </p:txBody>
      </p:sp>
    </p:spTree>
    <p:extLst>
      <p:ext uri="{BB962C8B-B14F-4D97-AF65-F5344CB8AC3E}">
        <p14:creationId xmlns:p14="http://schemas.microsoft.com/office/powerpoint/2010/main" val="41576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CCEF33-93C1-B82C-9F1F-1204B8F82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5002A-9953-9081-CE1D-0152A089E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C723-0C94-FA94-E044-9154BB6B0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B9312-1883-478F-ACA6-4C0DF1BA8139}" type="datetimeFigureOut">
              <a:rPr lang="en-US" smtClean="0"/>
              <a:t>2/14/2025</a:t>
            </a:fld>
            <a:endParaRPr lang="en-US"/>
          </a:p>
        </p:txBody>
      </p:sp>
      <p:sp>
        <p:nvSpPr>
          <p:cNvPr id="5" name="Footer Placeholder 4">
            <a:extLst>
              <a:ext uri="{FF2B5EF4-FFF2-40B4-BE49-F238E27FC236}">
                <a16:creationId xmlns:a16="http://schemas.microsoft.com/office/drawing/2014/main" id="{B31C7CF3-B606-149D-19C4-17B8679D5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98EB10-EF3F-BCAE-EAD0-AB948736B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8478F-DB6E-4D70-8314-0FD9717DA85A}" type="slidenum">
              <a:rPr lang="en-US" smtClean="0"/>
              <a:t>‹#›</a:t>
            </a:fld>
            <a:endParaRPr lang="en-US"/>
          </a:p>
        </p:txBody>
      </p:sp>
    </p:spTree>
    <p:extLst>
      <p:ext uri="{BB962C8B-B14F-4D97-AF65-F5344CB8AC3E}">
        <p14:creationId xmlns:p14="http://schemas.microsoft.com/office/powerpoint/2010/main" val="113805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3"/>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3FEADAB-A524-178C-45E2-C8A23A2E97D7}"/>
              </a:ext>
            </a:extLst>
          </p:cNvPr>
          <p:cNvGrpSpPr/>
          <p:nvPr/>
        </p:nvGrpSpPr>
        <p:grpSpPr>
          <a:xfrm rot="10800000">
            <a:off x="0" y="1168401"/>
            <a:ext cx="12192000" cy="5689599"/>
            <a:chOff x="0" y="-965200"/>
            <a:chExt cx="12192000" cy="13436601"/>
          </a:xfrm>
          <a:solidFill>
            <a:srgbClr val="192C4F"/>
          </a:solidFill>
        </p:grpSpPr>
        <p:sp>
          <p:nvSpPr>
            <p:cNvPr id="17" name="Flowchart: Connector 16">
              <a:extLst>
                <a:ext uri="{FF2B5EF4-FFF2-40B4-BE49-F238E27FC236}">
                  <a16:creationId xmlns:a16="http://schemas.microsoft.com/office/drawing/2014/main" id="{A33923C1-E6DF-637B-DB0C-971900633E33}"/>
                </a:ext>
              </a:extLst>
            </p:cNvPr>
            <p:cNvSpPr/>
            <p:nvPr/>
          </p:nvSpPr>
          <p:spPr>
            <a:xfrm>
              <a:off x="0" y="1143001"/>
              <a:ext cx="12192000" cy="11328400"/>
            </a:xfrm>
            <a:prstGeom prst="flowChartConnector">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B82D9C-96E4-4F51-76E1-A944BEBAEA7B}"/>
                </a:ext>
              </a:extLst>
            </p:cNvPr>
            <p:cNvSpPr/>
            <p:nvPr/>
          </p:nvSpPr>
          <p:spPr>
            <a:xfrm>
              <a:off x="0" y="-965200"/>
              <a:ext cx="12192000" cy="78232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517320BE-1111-40AA-9EF1-AF364C091FBB}"/>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44D5342-D51D-9006-7FAF-19ED4BA838D5}"/>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laceHolder 1">
            <a:extLst>
              <a:ext uri="{FF2B5EF4-FFF2-40B4-BE49-F238E27FC236}">
                <a16:creationId xmlns:a16="http://schemas.microsoft.com/office/drawing/2014/main" id="{D00B39DA-7B85-000E-1D76-1FE6A95E6115}"/>
              </a:ext>
            </a:extLst>
          </p:cNvPr>
          <p:cNvSpPr txBox="1">
            <a:spLocks/>
          </p:cNvSpPr>
          <p:nvPr/>
        </p:nvSpPr>
        <p:spPr>
          <a:xfrm>
            <a:off x="3162540" y="1688839"/>
            <a:ext cx="5866920" cy="988179"/>
          </a:xfrm>
          <a:prstGeom prst="rect">
            <a:avLst/>
          </a:prstGeom>
          <a:solidFill>
            <a:srgbClr val="192C4F"/>
          </a:solidFill>
          <a:ln w="0">
            <a:noFill/>
          </a:ln>
        </p:spPr>
        <p:txBody>
          <a:bodyPr vert="horz" lIns="91440" tIns="91440" rIns="91440" bIns="9144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tabLst>
                <a:tab pos="0" algn="l"/>
              </a:tabLst>
            </a:pPr>
            <a:r>
              <a:rPr lang="en" sz="5000" spc="-1" dirty="0">
                <a:solidFill>
                  <a:schemeClr val="lt1"/>
                </a:solidFill>
                <a:latin typeface="Segoe UI Black" panose="020B0A02040204020203" pitchFamily="34" charset="0"/>
                <a:ea typeface="Segoe UI Black" panose="020B0A02040204020203" pitchFamily="34" charset="0"/>
              </a:rPr>
              <a:t>Steganography</a:t>
            </a:r>
            <a:endParaRPr lang="fr-FR" sz="5000" spc="-1" dirty="0">
              <a:solidFill>
                <a:schemeClr val="dk1"/>
              </a:solidFill>
              <a:latin typeface="Segoe UI Black" panose="020B0A02040204020203" pitchFamily="34" charset="0"/>
              <a:ea typeface="Segoe UI Black" panose="020B0A02040204020203" pitchFamily="34" charset="0"/>
            </a:endParaRPr>
          </a:p>
        </p:txBody>
      </p:sp>
      <p:sp>
        <p:nvSpPr>
          <p:cNvPr id="11" name="PlaceHolder 2">
            <a:extLst>
              <a:ext uri="{FF2B5EF4-FFF2-40B4-BE49-F238E27FC236}">
                <a16:creationId xmlns:a16="http://schemas.microsoft.com/office/drawing/2014/main" id="{62A7929F-B110-8A5B-546C-734DDB2F3343}"/>
              </a:ext>
            </a:extLst>
          </p:cNvPr>
          <p:cNvSpPr txBox="1">
            <a:spLocks/>
          </p:cNvSpPr>
          <p:nvPr/>
        </p:nvSpPr>
        <p:spPr>
          <a:xfrm>
            <a:off x="2308144" y="3367812"/>
            <a:ext cx="7714800" cy="491710"/>
          </a:xfrm>
          <a:prstGeom prst="rect">
            <a:avLst/>
          </a:prstGeom>
          <a:solidFill>
            <a:srgbClr val="192C4F"/>
          </a:solidFill>
          <a:ln w="9360">
            <a:solidFill>
              <a:srgbClr val="EAD2BC"/>
            </a:solidFill>
            <a:round/>
          </a:ln>
        </p:spPr>
        <p:txBody>
          <a:bodyPr vert="horz" lIns="91440" tIns="91440" rIns="91440" bIns="9144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tabLst>
                <a:tab pos="0" algn="l"/>
              </a:tabLst>
            </a:pPr>
            <a:endParaRPr lang="en-US" sz="1600" spc="-1" dirty="0">
              <a:solidFill>
                <a:srgbClr val="FFFFFF"/>
              </a:solidFill>
              <a:latin typeface="OpenSymbol"/>
            </a:endParaRPr>
          </a:p>
        </p:txBody>
      </p:sp>
      <p:cxnSp>
        <p:nvCxnSpPr>
          <p:cNvPr id="12" name="Google Shape;300;p37">
            <a:extLst>
              <a:ext uri="{FF2B5EF4-FFF2-40B4-BE49-F238E27FC236}">
                <a16:creationId xmlns:a16="http://schemas.microsoft.com/office/drawing/2014/main" id="{A70D626D-87DC-90EA-C136-CC2D074A6BB1}"/>
              </a:ext>
            </a:extLst>
          </p:cNvPr>
          <p:cNvCxnSpPr/>
          <p:nvPr/>
        </p:nvCxnSpPr>
        <p:spPr>
          <a:xfrm>
            <a:off x="8549940" y="3613667"/>
            <a:ext cx="959040" cy="360"/>
          </a:xfrm>
          <a:prstGeom prst="straightConnector1">
            <a:avLst/>
          </a:prstGeom>
          <a:ln w="9525">
            <a:solidFill>
              <a:srgbClr val="DFCCB3"/>
            </a:solidFill>
            <a:round/>
            <a:tailEnd type="stealth" w="med" len="med"/>
          </a:ln>
        </p:spPr>
      </p:cxnSp>
      <p:sp>
        <p:nvSpPr>
          <p:cNvPr id="13" name="TextBox 12">
            <a:extLst>
              <a:ext uri="{FF2B5EF4-FFF2-40B4-BE49-F238E27FC236}">
                <a16:creationId xmlns:a16="http://schemas.microsoft.com/office/drawing/2014/main" id="{314779CA-C252-3C3E-B843-32AE2944264C}"/>
              </a:ext>
            </a:extLst>
          </p:cNvPr>
          <p:cNvSpPr txBox="1"/>
          <p:nvPr/>
        </p:nvSpPr>
        <p:spPr>
          <a:xfrm>
            <a:off x="2308144" y="3414168"/>
            <a:ext cx="4953740" cy="369332"/>
          </a:xfrm>
          <a:prstGeom prst="rect">
            <a:avLst/>
          </a:prstGeom>
          <a:noFill/>
        </p:spPr>
        <p:txBody>
          <a:bodyPr wrap="square" rtlCol="0">
            <a:spAutoFit/>
          </a:bodyPr>
          <a:lstStyle/>
          <a:p>
            <a:r>
              <a:rPr lang="en-US" b="1" dirty="0">
                <a:solidFill>
                  <a:schemeClr val="bg1"/>
                </a:solidFill>
                <a:latin typeface="Leelawadee" panose="020B0502040204020203" pitchFamily="34" charset="-34"/>
                <a:cs typeface="Leelawadee" panose="020B0502040204020203" pitchFamily="34" charset="-34"/>
              </a:rPr>
              <a:t>The art of hidden communication</a:t>
            </a:r>
          </a:p>
        </p:txBody>
      </p:sp>
      <p:sp>
        <p:nvSpPr>
          <p:cNvPr id="14" name="TextBox 13">
            <a:extLst>
              <a:ext uri="{FF2B5EF4-FFF2-40B4-BE49-F238E27FC236}">
                <a16:creationId xmlns:a16="http://schemas.microsoft.com/office/drawing/2014/main" id="{4D17FC6E-61A9-633D-C9C6-039039D39A97}"/>
              </a:ext>
            </a:extLst>
          </p:cNvPr>
          <p:cNvSpPr txBox="1"/>
          <p:nvPr/>
        </p:nvSpPr>
        <p:spPr>
          <a:xfrm>
            <a:off x="3812309" y="4205138"/>
            <a:ext cx="5760087" cy="2031325"/>
          </a:xfrm>
          <a:prstGeom prst="rect">
            <a:avLst/>
          </a:prstGeom>
          <a:noFill/>
        </p:spPr>
        <p:txBody>
          <a:bodyPr wrap="square" rtlCol="0">
            <a:spAutoFit/>
          </a:bodyPr>
          <a:lstStyle/>
          <a:p>
            <a:r>
              <a:rPr lang="en-US" b="1" u="sng" dirty="0">
                <a:solidFill>
                  <a:srgbClr val="FFFCF3"/>
                </a:solidFill>
                <a:latin typeface="Century" panose="02040604050505020304" pitchFamily="18" charset="0"/>
              </a:rPr>
              <a:t>Presented by :</a:t>
            </a:r>
          </a:p>
          <a:p>
            <a:endParaRPr lang="en-US" dirty="0">
              <a:solidFill>
                <a:srgbClr val="FFFCF3"/>
              </a:solidFill>
            </a:endParaRPr>
          </a:p>
          <a:p>
            <a:r>
              <a:rPr lang="en-US" dirty="0">
                <a:solidFill>
                  <a:srgbClr val="FFFCF3"/>
                </a:solidFill>
                <a:latin typeface="Bodoni MT" panose="02070603080606020203" pitchFamily="18" charset="0"/>
              </a:rPr>
              <a:t>Mahnoor Fatima________________F24609043</a:t>
            </a:r>
          </a:p>
          <a:p>
            <a:r>
              <a:rPr lang="en-US" dirty="0">
                <a:solidFill>
                  <a:srgbClr val="FFFCF3"/>
                </a:solidFill>
                <a:latin typeface="Bodoni MT" panose="02070603080606020203" pitchFamily="18" charset="0"/>
              </a:rPr>
              <a:t>Gulam abbas___________________F24609026</a:t>
            </a:r>
          </a:p>
          <a:p>
            <a:r>
              <a:rPr lang="en-US" dirty="0">
                <a:solidFill>
                  <a:srgbClr val="FFFCF3"/>
                </a:solidFill>
                <a:latin typeface="Bodoni MT" panose="02070603080606020203" pitchFamily="18" charset="0"/>
              </a:rPr>
              <a:t>Hajra Shehzad__________________F24609025</a:t>
            </a:r>
          </a:p>
          <a:p>
            <a:r>
              <a:rPr lang="en-US" dirty="0">
                <a:solidFill>
                  <a:srgbClr val="FFFCF3"/>
                </a:solidFill>
                <a:latin typeface="Bodoni MT" panose="02070603080606020203" pitchFamily="18" charset="0"/>
              </a:rPr>
              <a:t>Muhammad Tayyab_____________F25609035 </a:t>
            </a:r>
          </a:p>
          <a:p>
            <a:r>
              <a:rPr lang="en-US" dirty="0">
                <a:solidFill>
                  <a:srgbClr val="FFFCF3"/>
                </a:solidFill>
                <a:latin typeface="Bodoni MT" panose="02070603080606020203" pitchFamily="18" charset="0"/>
              </a:rPr>
              <a:t>Muhammad Usman______________F24609022 </a:t>
            </a:r>
          </a:p>
        </p:txBody>
      </p:sp>
    </p:spTree>
    <p:extLst>
      <p:ext uri="{BB962C8B-B14F-4D97-AF65-F5344CB8AC3E}">
        <p14:creationId xmlns:p14="http://schemas.microsoft.com/office/powerpoint/2010/main" val="179967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10B6E-8687-F522-877C-6D53CC922986}"/>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79D71F9-B00F-E557-5FFF-8837FBE7D216}"/>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74F63CC-1581-6851-A526-8850EB8E9199}"/>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Biometric fingerprint password icon ...">
            <a:extLst>
              <a:ext uri="{FF2B5EF4-FFF2-40B4-BE49-F238E27FC236}">
                <a16:creationId xmlns:a16="http://schemas.microsoft.com/office/drawing/2014/main" id="{12A62FF3-E288-EAC5-D099-B0AB0EB05A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40082" y="998196"/>
            <a:ext cx="783238" cy="7832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B791E4-249E-2A03-01D9-E7EC5E38EE68}"/>
              </a:ext>
            </a:extLst>
          </p:cNvPr>
          <p:cNvSpPr txBox="1"/>
          <p:nvPr/>
        </p:nvSpPr>
        <p:spPr>
          <a:xfrm>
            <a:off x="1223320" y="998196"/>
            <a:ext cx="6610744" cy="830997"/>
          </a:xfrm>
          <a:prstGeom prst="rect">
            <a:avLst/>
          </a:prstGeom>
          <a:noFill/>
        </p:spPr>
        <p:txBody>
          <a:bodyPr wrap="square" rtlCol="0">
            <a:spAutoFit/>
          </a:bodyPr>
          <a:lstStyle/>
          <a:p>
            <a:r>
              <a:rPr lang="en-US" sz="2400" dirty="0">
                <a:latin typeface="Copperplate Gothic Bold" panose="020E0705020206020404" pitchFamily="34" charset="0"/>
              </a:rPr>
              <a:t>Challenges faced in steganography techniques</a:t>
            </a:r>
          </a:p>
        </p:txBody>
      </p:sp>
      <p:pic>
        <p:nvPicPr>
          <p:cNvPr id="8196" name="Picture 4" descr="Fingerprint Scan Stock Photos, Images and Backgrounds for Free Download">
            <a:extLst>
              <a:ext uri="{FF2B5EF4-FFF2-40B4-BE49-F238E27FC236}">
                <a16:creationId xmlns:a16="http://schemas.microsoft.com/office/drawing/2014/main" id="{D240219A-9063-31AA-E2B8-3B9FC3316D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9478"/>
          <a:stretch/>
        </p:blipFill>
        <p:spPr bwMode="auto">
          <a:xfrm>
            <a:off x="8102824" y="1605884"/>
            <a:ext cx="3458862"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Rounded 4">
            <a:extLst>
              <a:ext uri="{FF2B5EF4-FFF2-40B4-BE49-F238E27FC236}">
                <a16:creationId xmlns:a16="http://schemas.microsoft.com/office/drawing/2014/main" id="{A009D035-554F-65A9-A867-7B6C126D9277}"/>
              </a:ext>
            </a:extLst>
          </p:cNvPr>
          <p:cNvSpPr/>
          <p:nvPr/>
        </p:nvSpPr>
        <p:spPr>
          <a:xfrm>
            <a:off x="630314" y="1995234"/>
            <a:ext cx="2928431" cy="537902"/>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 Antiqua" panose="02040602050305030304" pitchFamily="18" charset="0"/>
              </a:rPr>
              <a:t>Data losses </a:t>
            </a:r>
          </a:p>
        </p:txBody>
      </p:sp>
      <p:sp>
        <p:nvSpPr>
          <p:cNvPr id="6" name="Rectangle: Single Corner Rounded 5">
            <a:extLst>
              <a:ext uri="{FF2B5EF4-FFF2-40B4-BE49-F238E27FC236}">
                <a16:creationId xmlns:a16="http://schemas.microsoft.com/office/drawing/2014/main" id="{27E81CC0-1328-ECBA-4485-11EF96230AFA}"/>
              </a:ext>
            </a:extLst>
          </p:cNvPr>
          <p:cNvSpPr/>
          <p:nvPr/>
        </p:nvSpPr>
        <p:spPr>
          <a:xfrm>
            <a:off x="630314" y="3575147"/>
            <a:ext cx="2928431" cy="537902"/>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1"/>
                </a:solidFill>
                <a:latin typeface="Book Antiqua" panose="02040602050305030304" pitchFamily="18" charset="0"/>
              </a:rPr>
              <a:t>Limited embedding capacity </a:t>
            </a:r>
          </a:p>
        </p:txBody>
      </p:sp>
      <p:sp>
        <p:nvSpPr>
          <p:cNvPr id="7" name="Rectangle: Single Corner Rounded 6">
            <a:extLst>
              <a:ext uri="{FF2B5EF4-FFF2-40B4-BE49-F238E27FC236}">
                <a16:creationId xmlns:a16="http://schemas.microsoft.com/office/drawing/2014/main" id="{7ED8BEBC-8D64-DD80-4C2E-1627DEBB3B7D}"/>
              </a:ext>
            </a:extLst>
          </p:cNvPr>
          <p:cNvSpPr/>
          <p:nvPr/>
        </p:nvSpPr>
        <p:spPr>
          <a:xfrm>
            <a:off x="630314" y="5155060"/>
            <a:ext cx="2928431" cy="537902"/>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ook Antiqua" panose="02040602050305030304" pitchFamily="18" charset="0"/>
              </a:rPr>
              <a:t>Complexity  </a:t>
            </a:r>
          </a:p>
        </p:txBody>
      </p:sp>
      <p:sp>
        <p:nvSpPr>
          <p:cNvPr id="10" name="TextBox 9">
            <a:extLst>
              <a:ext uri="{FF2B5EF4-FFF2-40B4-BE49-F238E27FC236}">
                <a16:creationId xmlns:a16="http://schemas.microsoft.com/office/drawing/2014/main" id="{3C096FD3-97AF-22E4-131C-C54F64C2963E}"/>
              </a:ext>
            </a:extLst>
          </p:cNvPr>
          <p:cNvSpPr txBox="1"/>
          <p:nvPr/>
        </p:nvSpPr>
        <p:spPr>
          <a:xfrm>
            <a:off x="630314" y="2631989"/>
            <a:ext cx="6301827" cy="646331"/>
          </a:xfrm>
          <a:prstGeom prst="rect">
            <a:avLst/>
          </a:prstGeom>
          <a:noFill/>
        </p:spPr>
        <p:txBody>
          <a:bodyPr wrap="square" rtlCol="0">
            <a:spAutoFit/>
          </a:bodyPr>
          <a:lstStyle/>
          <a:p>
            <a:r>
              <a:rPr lang="en-US" dirty="0">
                <a:latin typeface="Eras Medium ITC" panose="020B0602030504020804" pitchFamily="34" charset="0"/>
              </a:rPr>
              <a:t>Overwriting data during the embedding process may lead to irreversible loss of original information</a:t>
            </a:r>
          </a:p>
        </p:txBody>
      </p:sp>
      <p:sp>
        <p:nvSpPr>
          <p:cNvPr id="11" name="TextBox 10">
            <a:extLst>
              <a:ext uri="{FF2B5EF4-FFF2-40B4-BE49-F238E27FC236}">
                <a16:creationId xmlns:a16="http://schemas.microsoft.com/office/drawing/2014/main" id="{AEBBBE2C-3E42-E676-EBE4-D9BA0ADF8D8B}"/>
              </a:ext>
            </a:extLst>
          </p:cNvPr>
          <p:cNvSpPr txBox="1"/>
          <p:nvPr/>
        </p:nvSpPr>
        <p:spPr>
          <a:xfrm>
            <a:off x="630313" y="4304711"/>
            <a:ext cx="6207367" cy="646331"/>
          </a:xfrm>
          <a:prstGeom prst="rect">
            <a:avLst/>
          </a:prstGeom>
          <a:noFill/>
        </p:spPr>
        <p:txBody>
          <a:bodyPr wrap="square" rtlCol="0">
            <a:spAutoFit/>
          </a:bodyPr>
          <a:lstStyle/>
          <a:p>
            <a:r>
              <a:rPr lang="en-US" dirty="0">
                <a:latin typeface="Eras Medium ITC" panose="020B0602030504020804" pitchFamily="34" charset="0"/>
              </a:rPr>
              <a:t>If too much data is embedded, it may cause distortions or noticeable artifacts, making it easier to detect.</a:t>
            </a:r>
          </a:p>
        </p:txBody>
      </p:sp>
      <p:sp>
        <p:nvSpPr>
          <p:cNvPr id="12" name="TextBox 11">
            <a:extLst>
              <a:ext uri="{FF2B5EF4-FFF2-40B4-BE49-F238E27FC236}">
                <a16:creationId xmlns:a16="http://schemas.microsoft.com/office/drawing/2014/main" id="{A6B2A91C-3CE2-1B80-7C45-D919D9623251}"/>
              </a:ext>
            </a:extLst>
          </p:cNvPr>
          <p:cNvSpPr txBox="1"/>
          <p:nvPr/>
        </p:nvSpPr>
        <p:spPr>
          <a:xfrm>
            <a:off x="630312" y="5880725"/>
            <a:ext cx="7619608" cy="646331"/>
          </a:xfrm>
          <a:prstGeom prst="rect">
            <a:avLst/>
          </a:prstGeom>
          <a:noFill/>
        </p:spPr>
        <p:txBody>
          <a:bodyPr wrap="square" rtlCol="0">
            <a:spAutoFit/>
          </a:bodyPr>
          <a:lstStyle/>
          <a:p>
            <a:r>
              <a:rPr lang="en-US" dirty="0">
                <a:latin typeface="Eras Medium ITC" panose="020B0602030504020804" pitchFamily="34" charset="0"/>
              </a:rPr>
              <a:t>Effective implementation often requires a high level of technical expertise. This can slow down processing making it impractical for real-life.</a:t>
            </a:r>
          </a:p>
        </p:txBody>
      </p:sp>
    </p:spTree>
    <p:extLst>
      <p:ext uri="{BB962C8B-B14F-4D97-AF65-F5344CB8AC3E}">
        <p14:creationId xmlns:p14="http://schemas.microsoft.com/office/powerpoint/2010/main" val="346452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67DD8-6165-2D20-2C13-5FD6CC9E4272}"/>
            </a:ext>
          </a:extLst>
        </p:cNvPr>
        <p:cNvGrpSpPr/>
        <p:nvPr/>
      </p:nvGrpSpPr>
      <p:grpSpPr>
        <a:xfrm>
          <a:off x="0" y="0"/>
          <a:ext cx="0" cy="0"/>
          <a:chOff x="0" y="0"/>
          <a:chExt cx="0" cy="0"/>
        </a:xfrm>
      </p:grpSpPr>
      <p:sp>
        <p:nvSpPr>
          <p:cNvPr id="40" name="Rectangle: Top Corners Rounded 39">
            <a:extLst>
              <a:ext uri="{FF2B5EF4-FFF2-40B4-BE49-F238E27FC236}">
                <a16:creationId xmlns:a16="http://schemas.microsoft.com/office/drawing/2014/main" id="{28EE8999-F51E-B391-D9A9-D9869CC15169}"/>
              </a:ext>
            </a:extLst>
          </p:cNvPr>
          <p:cNvSpPr/>
          <p:nvPr/>
        </p:nvSpPr>
        <p:spPr>
          <a:xfrm>
            <a:off x="8303301" y="4366339"/>
            <a:ext cx="3159216" cy="381740"/>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Top Corners Rounded 35">
            <a:extLst>
              <a:ext uri="{FF2B5EF4-FFF2-40B4-BE49-F238E27FC236}">
                <a16:creationId xmlns:a16="http://schemas.microsoft.com/office/drawing/2014/main" id="{F9A84461-CC06-2D1F-8B9A-B554813F0E3E}"/>
              </a:ext>
            </a:extLst>
          </p:cNvPr>
          <p:cNvSpPr/>
          <p:nvPr/>
        </p:nvSpPr>
        <p:spPr>
          <a:xfrm>
            <a:off x="4396366" y="4368428"/>
            <a:ext cx="3159216" cy="381740"/>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602615E8-F180-EAC1-6CFC-3E0701436472}"/>
              </a:ext>
            </a:extLst>
          </p:cNvPr>
          <p:cNvSpPr/>
          <p:nvPr/>
        </p:nvSpPr>
        <p:spPr>
          <a:xfrm>
            <a:off x="480292" y="4377613"/>
            <a:ext cx="3159216" cy="381740"/>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DF215FB7-23AE-4644-1F28-997C1A3421FC}"/>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685818D-97DC-DE78-C37A-329D5ECFBFAA}"/>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08A627F6-E839-5943-4AEF-7B94D2BE7F61}"/>
              </a:ext>
            </a:extLst>
          </p:cNvPr>
          <p:cNvSpPr/>
          <p:nvPr/>
        </p:nvSpPr>
        <p:spPr>
          <a:xfrm>
            <a:off x="1926260" y="631198"/>
            <a:ext cx="9999409" cy="381741"/>
          </a:xfrm>
          <a:prstGeom prst="rect">
            <a:avLst/>
          </a:prstGeom>
          <a:noFill/>
          <a:ln/>
        </p:spPr>
        <p:txBody>
          <a:bodyPr wrap="square" lIns="0" tIns="0" rIns="0" bIns="0" rtlCol="0" anchor="t"/>
          <a:lstStyle/>
          <a:p>
            <a:pPr marL="0" indent="0">
              <a:lnSpc>
                <a:spcPts val="5550"/>
              </a:lnSpc>
              <a:buNone/>
            </a:pPr>
            <a:r>
              <a:rPr lang="en-US" sz="2400" b="1" dirty="0">
                <a:latin typeface="Copperplate Gothic Bold" panose="020E0705020206020404" pitchFamily="34" charset="0"/>
                <a:ea typeface="Syne Extra Bold" pitchFamily="34" charset="-122"/>
                <a:cs typeface="Syne Extra Bold" pitchFamily="34" charset="-120"/>
              </a:rPr>
              <a:t>Real-World Use Cases and Applications</a:t>
            </a:r>
            <a:endParaRPr lang="en-US" sz="2400" dirty="0">
              <a:latin typeface="Copperplate Gothic Bold" panose="020E0705020206020404" pitchFamily="34" charset="0"/>
            </a:endParaRPr>
          </a:p>
        </p:txBody>
      </p:sp>
      <p:pic>
        <p:nvPicPr>
          <p:cNvPr id="3" name="Image 0" descr="preencoded.png">
            <a:extLst>
              <a:ext uri="{FF2B5EF4-FFF2-40B4-BE49-F238E27FC236}">
                <a16:creationId xmlns:a16="http://schemas.microsoft.com/office/drawing/2014/main" id="{F98EF152-C872-1BA7-CD25-667803BA5853}"/>
              </a:ext>
            </a:extLst>
          </p:cNvPr>
          <p:cNvPicPr>
            <a:picLocks noChangeAspect="1"/>
          </p:cNvPicPr>
          <p:nvPr/>
        </p:nvPicPr>
        <p:blipFill>
          <a:blip r:embed="rId2">
            <a:duotone>
              <a:prstClr val="black"/>
              <a:schemeClr val="accent5">
                <a:tint val="45000"/>
                <a:satMod val="400000"/>
              </a:schemeClr>
            </a:duotone>
          </a:blip>
          <a:stretch>
            <a:fillRect/>
          </a:stretch>
        </p:blipFill>
        <p:spPr>
          <a:xfrm>
            <a:off x="480292" y="1803030"/>
            <a:ext cx="3159216" cy="2167907"/>
          </a:xfrm>
          <a:prstGeom prst="rect">
            <a:avLst/>
          </a:prstGeom>
        </p:spPr>
      </p:pic>
      <p:sp>
        <p:nvSpPr>
          <p:cNvPr id="5" name="Text 2">
            <a:extLst>
              <a:ext uri="{FF2B5EF4-FFF2-40B4-BE49-F238E27FC236}">
                <a16:creationId xmlns:a16="http://schemas.microsoft.com/office/drawing/2014/main" id="{D605665F-2490-F77C-2FB8-251B82320FB5}"/>
              </a:ext>
            </a:extLst>
          </p:cNvPr>
          <p:cNvSpPr/>
          <p:nvPr/>
        </p:nvSpPr>
        <p:spPr>
          <a:xfrm>
            <a:off x="590937" y="4858757"/>
            <a:ext cx="3159216" cy="97728"/>
          </a:xfrm>
          <a:prstGeom prst="rect">
            <a:avLst/>
          </a:prstGeom>
          <a:noFill/>
          <a:ln/>
        </p:spPr>
        <p:txBody>
          <a:bodyPr wrap="none" lIns="0" tIns="0" rIns="0" bIns="0" rtlCol="0" anchor="t"/>
          <a:lstStyle/>
          <a:p>
            <a:pPr marL="0" indent="0" algn="l">
              <a:lnSpc>
                <a:spcPts val="2850"/>
              </a:lnSpc>
              <a:buNone/>
            </a:pPr>
            <a:r>
              <a:rPr lang="en-US" sz="1400" dirty="0">
                <a:latin typeface="Eras Medium ITC" panose="020B0602030504020804" pitchFamily="34" charset="0"/>
                <a:ea typeface="Syne" pitchFamily="34" charset="-122"/>
                <a:cs typeface="Syne" pitchFamily="34" charset="-120"/>
              </a:rPr>
              <a:t>Protect sources in censored regions</a:t>
            </a:r>
            <a:r>
              <a:rPr lang="en-US" sz="1750" dirty="0">
                <a:solidFill>
                  <a:srgbClr val="D7E5D8"/>
                </a:solidFill>
                <a:latin typeface="Syne" pitchFamily="34" charset="0"/>
                <a:ea typeface="Syne" pitchFamily="34" charset="-122"/>
                <a:cs typeface="Syne" pitchFamily="34" charset="-120"/>
              </a:rPr>
              <a:t>.</a:t>
            </a:r>
            <a:endParaRPr lang="en-US" sz="1750" dirty="0"/>
          </a:p>
        </p:txBody>
      </p:sp>
      <p:pic>
        <p:nvPicPr>
          <p:cNvPr id="6" name="Image 1" descr="preencoded.png">
            <a:extLst>
              <a:ext uri="{FF2B5EF4-FFF2-40B4-BE49-F238E27FC236}">
                <a16:creationId xmlns:a16="http://schemas.microsoft.com/office/drawing/2014/main" id="{4CBF2892-7168-B245-EC86-EFF01CFEC1AE}"/>
              </a:ext>
            </a:extLst>
          </p:cNvPr>
          <p:cNvPicPr>
            <a:picLocks noChangeAspect="1"/>
          </p:cNvPicPr>
          <p:nvPr/>
        </p:nvPicPr>
        <p:blipFill>
          <a:blip r:embed="rId3">
            <a:duotone>
              <a:prstClr val="black"/>
              <a:schemeClr val="accent5">
                <a:tint val="45000"/>
                <a:satMod val="400000"/>
              </a:schemeClr>
            </a:duotone>
          </a:blip>
          <a:stretch>
            <a:fillRect/>
          </a:stretch>
        </p:blipFill>
        <p:spPr>
          <a:xfrm>
            <a:off x="4396274" y="1802928"/>
            <a:ext cx="3159308" cy="2168009"/>
          </a:xfrm>
          <a:prstGeom prst="rect">
            <a:avLst/>
          </a:prstGeom>
        </p:spPr>
      </p:pic>
      <p:sp>
        <p:nvSpPr>
          <p:cNvPr id="7" name="Text 3">
            <a:extLst>
              <a:ext uri="{FF2B5EF4-FFF2-40B4-BE49-F238E27FC236}">
                <a16:creationId xmlns:a16="http://schemas.microsoft.com/office/drawing/2014/main" id="{53753680-2AAC-5DB4-A088-3D5A7EDE60CA}"/>
              </a:ext>
            </a:extLst>
          </p:cNvPr>
          <p:cNvSpPr/>
          <p:nvPr/>
        </p:nvSpPr>
        <p:spPr>
          <a:xfrm>
            <a:off x="4571764" y="4368428"/>
            <a:ext cx="2173661" cy="95419"/>
          </a:xfrm>
          <a:prstGeom prst="rect">
            <a:avLst/>
          </a:prstGeom>
          <a:noFill/>
          <a:ln/>
        </p:spPr>
        <p:txBody>
          <a:bodyPr wrap="none" lIns="0" tIns="0" rIns="0" bIns="0" rtlCol="0" anchor="t"/>
          <a:lstStyle/>
          <a:p>
            <a:pPr marL="0" indent="0" algn="l">
              <a:lnSpc>
                <a:spcPts val="2750"/>
              </a:lnSpc>
              <a:buNone/>
            </a:pPr>
            <a:r>
              <a:rPr lang="en-US" sz="2200" b="1" dirty="0">
                <a:latin typeface="Eras Medium ITC" panose="020B0602030504020804" pitchFamily="34" charset="0"/>
                <a:ea typeface="Syne Extra Bold" pitchFamily="34" charset="-122"/>
                <a:cs typeface="Syne Extra Bold" pitchFamily="34" charset="-120"/>
              </a:rPr>
              <a:t>         Healthcare</a:t>
            </a:r>
            <a:endParaRPr lang="en-US" sz="2200" dirty="0">
              <a:latin typeface="Eras Medium ITC" panose="020B0602030504020804" pitchFamily="34" charset="0"/>
            </a:endParaRPr>
          </a:p>
        </p:txBody>
      </p:sp>
      <p:sp>
        <p:nvSpPr>
          <p:cNvPr id="10" name="Text 4">
            <a:extLst>
              <a:ext uri="{FF2B5EF4-FFF2-40B4-BE49-F238E27FC236}">
                <a16:creationId xmlns:a16="http://schemas.microsoft.com/office/drawing/2014/main" id="{54102980-2254-2A93-02C1-365696BE5B77}"/>
              </a:ext>
            </a:extLst>
          </p:cNvPr>
          <p:cNvSpPr/>
          <p:nvPr/>
        </p:nvSpPr>
        <p:spPr>
          <a:xfrm>
            <a:off x="4516346" y="4844464"/>
            <a:ext cx="3159308" cy="97728"/>
          </a:xfrm>
          <a:prstGeom prst="rect">
            <a:avLst/>
          </a:prstGeom>
          <a:noFill/>
          <a:ln/>
        </p:spPr>
        <p:txBody>
          <a:bodyPr wrap="none" lIns="0" tIns="0" rIns="0" bIns="0" rtlCol="0" anchor="t"/>
          <a:lstStyle/>
          <a:p>
            <a:pPr marL="0" indent="0" algn="l">
              <a:lnSpc>
                <a:spcPts val="2850"/>
              </a:lnSpc>
              <a:buNone/>
            </a:pPr>
            <a:r>
              <a:rPr lang="en-US" sz="1400" dirty="0">
                <a:latin typeface="Eras Medium ITC" panose="020B0602030504020804" pitchFamily="34" charset="0"/>
                <a:ea typeface="Syne" pitchFamily="34" charset="-122"/>
                <a:cs typeface="Syne" pitchFamily="34" charset="-120"/>
              </a:rPr>
              <a:t>Securely share patient data</a:t>
            </a:r>
            <a:r>
              <a:rPr lang="en-US" sz="1750" dirty="0">
                <a:solidFill>
                  <a:srgbClr val="D7E5D8"/>
                </a:solidFill>
                <a:latin typeface="Syne" pitchFamily="34" charset="0"/>
                <a:ea typeface="Syne" pitchFamily="34" charset="-122"/>
                <a:cs typeface="Syne" pitchFamily="34" charset="-120"/>
              </a:rPr>
              <a:t>.</a:t>
            </a:r>
            <a:endParaRPr lang="en-US" sz="1750" dirty="0"/>
          </a:p>
        </p:txBody>
      </p:sp>
      <p:pic>
        <p:nvPicPr>
          <p:cNvPr id="11" name="Image 2" descr="preencoded.png">
            <a:extLst>
              <a:ext uri="{FF2B5EF4-FFF2-40B4-BE49-F238E27FC236}">
                <a16:creationId xmlns:a16="http://schemas.microsoft.com/office/drawing/2014/main" id="{3B3AC77B-3B60-A7D9-0A23-5F654D709DA5}"/>
              </a:ext>
            </a:extLst>
          </p:cNvPr>
          <p:cNvPicPr>
            <a:picLocks noChangeAspect="1"/>
          </p:cNvPicPr>
          <p:nvPr/>
        </p:nvPicPr>
        <p:blipFill>
          <a:blip r:embed="rId4">
            <a:duotone>
              <a:prstClr val="black"/>
              <a:schemeClr val="accent5">
                <a:tint val="45000"/>
                <a:satMod val="400000"/>
              </a:schemeClr>
            </a:duotone>
          </a:blip>
          <a:stretch>
            <a:fillRect/>
          </a:stretch>
        </p:blipFill>
        <p:spPr>
          <a:xfrm>
            <a:off x="8312348" y="1807228"/>
            <a:ext cx="3159216" cy="2167907"/>
          </a:xfrm>
          <a:prstGeom prst="rect">
            <a:avLst/>
          </a:prstGeom>
        </p:spPr>
      </p:pic>
      <p:sp>
        <p:nvSpPr>
          <p:cNvPr id="24" name="TextBox 23">
            <a:extLst>
              <a:ext uri="{FF2B5EF4-FFF2-40B4-BE49-F238E27FC236}">
                <a16:creationId xmlns:a16="http://schemas.microsoft.com/office/drawing/2014/main" id="{8DD5E658-2834-C0B2-2518-4824C189F7B6}"/>
              </a:ext>
            </a:extLst>
          </p:cNvPr>
          <p:cNvSpPr txBox="1"/>
          <p:nvPr/>
        </p:nvSpPr>
        <p:spPr>
          <a:xfrm>
            <a:off x="480292" y="4368428"/>
            <a:ext cx="2706253" cy="400110"/>
          </a:xfrm>
          <a:prstGeom prst="rect">
            <a:avLst/>
          </a:prstGeom>
          <a:noFill/>
        </p:spPr>
        <p:txBody>
          <a:bodyPr wrap="square" rtlCol="0">
            <a:spAutoFit/>
          </a:bodyPr>
          <a:lstStyle/>
          <a:p>
            <a:r>
              <a:rPr lang="en-US" sz="2000" b="1" dirty="0">
                <a:latin typeface="Eras Medium ITC" panose="020B0602030504020804" pitchFamily="34" charset="0"/>
              </a:rPr>
              <a:t>           Journalism</a:t>
            </a:r>
            <a:r>
              <a:rPr lang="en-US" dirty="0"/>
              <a:t> </a:t>
            </a:r>
          </a:p>
        </p:txBody>
      </p:sp>
      <p:sp>
        <p:nvSpPr>
          <p:cNvPr id="38" name="TextBox 37">
            <a:extLst>
              <a:ext uri="{FF2B5EF4-FFF2-40B4-BE49-F238E27FC236}">
                <a16:creationId xmlns:a16="http://schemas.microsoft.com/office/drawing/2014/main" id="{0F133D66-85D9-6C52-DACA-8F51A3FFA9E4}"/>
              </a:ext>
            </a:extLst>
          </p:cNvPr>
          <p:cNvSpPr txBox="1"/>
          <p:nvPr/>
        </p:nvSpPr>
        <p:spPr>
          <a:xfrm>
            <a:off x="8386618" y="4377613"/>
            <a:ext cx="2992582" cy="400110"/>
          </a:xfrm>
          <a:prstGeom prst="rect">
            <a:avLst/>
          </a:prstGeom>
          <a:noFill/>
        </p:spPr>
        <p:txBody>
          <a:bodyPr wrap="square" rtlCol="0">
            <a:spAutoFit/>
          </a:bodyPr>
          <a:lstStyle/>
          <a:p>
            <a:r>
              <a:rPr lang="en-US" sz="2000" b="1" dirty="0">
                <a:latin typeface="Eras Medium ITC" panose="020B0602030504020804" pitchFamily="34" charset="0"/>
              </a:rPr>
              <a:t>               Legal</a:t>
            </a:r>
          </a:p>
        </p:txBody>
      </p:sp>
      <p:sp>
        <p:nvSpPr>
          <p:cNvPr id="39" name="TextBox 38">
            <a:extLst>
              <a:ext uri="{FF2B5EF4-FFF2-40B4-BE49-F238E27FC236}">
                <a16:creationId xmlns:a16="http://schemas.microsoft.com/office/drawing/2014/main" id="{EA0EB16F-7BCB-B480-C63A-5305BBFA659C}"/>
              </a:ext>
            </a:extLst>
          </p:cNvPr>
          <p:cNvSpPr txBox="1"/>
          <p:nvPr/>
        </p:nvSpPr>
        <p:spPr>
          <a:xfrm>
            <a:off x="8386618" y="4911753"/>
            <a:ext cx="2992582" cy="307777"/>
          </a:xfrm>
          <a:prstGeom prst="rect">
            <a:avLst/>
          </a:prstGeom>
          <a:noFill/>
        </p:spPr>
        <p:txBody>
          <a:bodyPr wrap="square" rtlCol="0">
            <a:spAutoFit/>
          </a:bodyPr>
          <a:lstStyle/>
          <a:p>
            <a:r>
              <a:rPr lang="en-US" sz="1400" dirty="0">
                <a:latin typeface="Eras Medium ITC" panose="020B0602030504020804" pitchFamily="34" charset="0"/>
              </a:rPr>
              <a:t>Protect sensitive legal document</a:t>
            </a:r>
          </a:p>
        </p:txBody>
      </p:sp>
    </p:spTree>
    <p:extLst>
      <p:ext uri="{BB962C8B-B14F-4D97-AF65-F5344CB8AC3E}">
        <p14:creationId xmlns:p14="http://schemas.microsoft.com/office/powerpoint/2010/main" val="131749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F7A55-D4B8-FD55-3767-B9473F35223D}"/>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37FFD97-E410-2377-4D3E-22A079360FD6}"/>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3D4D573-3536-E3C4-64FC-FE56871BB5BB}"/>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Top Corners Rounded 2">
            <a:extLst>
              <a:ext uri="{FF2B5EF4-FFF2-40B4-BE49-F238E27FC236}">
                <a16:creationId xmlns:a16="http://schemas.microsoft.com/office/drawing/2014/main" id="{5F4AB14A-8268-D505-477D-B36721471F36}"/>
              </a:ext>
            </a:extLst>
          </p:cNvPr>
          <p:cNvSpPr/>
          <p:nvPr/>
        </p:nvSpPr>
        <p:spPr>
          <a:xfrm>
            <a:off x="456993" y="2715579"/>
            <a:ext cx="4190268" cy="730258"/>
          </a:xfrm>
          <a:prstGeom prst="round2Same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Eras Medium ITC" panose="020B0602030504020804" pitchFamily="34" charset="0"/>
              </a:rPr>
              <a:t>CONCLUSION:</a:t>
            </a:r>
          </a:p>
        </p:txBody>
      </p:sp>
      <p:pic>
        <p:nvPicPr>
          <p:cNvPr id="11266" name="Picture 2" descr="Toward agent-based LSB image steganography system">
            <a:extLst>
              <a:ext uri="{FF2B5EF4-FFF2-40B4-BE49-F238E27FC236}">
                <a16:creationId xmlns:a16="http://schemas.microsoft.com/office/drawing/2014/main" id="{AA89E5C7-3DD5-0649-CB7D-B517E6937B5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909" b="89636" l="3885" r="99108">
                        <a14:foregroundMark x1="10079" y1="15604" x2="6142" y2="15262"/>
                        <a14:foregroundMark x1="6142" y1="15262" x2="3937" y2="22779"/>
                        <a14:foregroundMark x1="3937" y1="22779" x2="4042" y2="31093"/>
                        <a14:foregroundMark x1="3885" y1="21412" x2="5827" y2="15034"/>
                        <a14:foregroundMark x1="4304" y1="16401" x2="5459" y2="15376"/>
                        <a14:foregroundMark x1="4199" y1="16743" x2="3885" y2="20387"/>
                        <a14:foregroundMark x1="4042" y1="31207" x2="5249" y2="33257"/>
                        <a14:foregroundMark x1="5459" y1="33257" x2="11339" y2="33144"/>
                        <a14:foregroundMark x1="11444" y1="33257" x2="13123" y2="35649"/>
                        <a14:foregroundMark x1="13963" y1="47153" x2="13858" y2="36219"/>
                        <a14:foregroundMark x1="13911" y1="47722" x2="9134" y2="49317"/>
                        <a14:foregroundMark x1="5722" y1="60706" x2="6194" y2="53303"/>
                        <a14:foregroundMark x1="5774" y1="51595" x2="8189" y2="47494"/>
                        <a14:foregroundMark x1="5459" y1="64009" x2="5197" y2="77335"/>
                        <a14:foregroundMark x1="5407" y1="79157" x2="8661" y2="85991"/>
                        <a14:foregroundMark x1="8661" y1="85991" x2="9344" y2="86219"/>
                        <a14:foregroundMark x1="89869" y1="54670" x2="96115" y2="53872"/>
                        <a14:foregroundMark x1="96483" y1="54784" x2="98425" y2="57517"/>
                        <a14:foregroundMark x1="98530" y1="57973" x2="99108" y2="66515"/>
                        <a14:foregroundMark x1="98845" y1="66743" x2="97585" y2="75285"/>
                        <a14:foregroundMark x1="97585" y1="75285" x2="89239" y2="74032"/>
                        <a14:foregroundMark x1="89239" y1="74032" x2="88871" y2="73462"/>
                        <a14:foregroundMark x1="88661" y1="74146" x2="79160" y2="74829"/>
                      </a14:backgroundRemoval>
                    </a14:imgEffect>
                  </a14:imgLayer>
                </a14:imgProps>
              </a:ext>
              <a:ext uri="{28A0092B-C50C-407E-A947-70E740481C1C}">
                <a14:useLocalDpi xmlns:a14="http://schemas.microsoft.com/office/drawing/2010/main" val="0"/>
              </a:ext>
            </a:extLst>
          </a:blip>
          <a:srcRect/>
          <a:stretch>
            <a:fillRect/>
          </a:stretch>
        </p:blipFill>
        <p:spPr bwMode="auto">
          <a:xfrm>
            <a:off x="6551063" y="1764614"/>
            <a:ext cx="4633939" cy="21359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DFC1D9-E4D7-D4B9-07A9-EA6AF76796D9}"/>
              </a:ext>
            </a:extLst>
          </p:cNvPr>
          <p:cNvSpPr txBox="1"/>
          <p:nvPr/>
        </p:nvSpPr>
        <p:spPr>
          <a:xfrm>
            <a:off x="456993" y="4206620"/>
            <a:ext cx="9624556" cy="923330"/>
          </a:xfrm>
          <a:prstGeom prst="rect">
            <a:avLst/>
          </a:prstGeom>
          <a:noFill/>
        </p:spPr>
        <p:txBody>
          <a:bodyPr wrap="square">
            <a:spAutoFit/>
          </a:bodyPr>
          <a:lstStyle/>
          <a:p>
            <a:r>
              <a:rPr lang="en" sz="1800" b="0" i="1" strike="noStrike" spc="-1" dirty="0">
                <a:solidFill>
                  <a:schemeClr val="dk1"/>
                </a:solidFill>
                <a:latin typeface="Gideon Roman"/>
                <a:ea typeface="Gideon Roman"/>
              </a:rPr>
              <a:t>In summary, steganography offers a versatile approach to data protection through various media types, enhancing security through techniques like password protection and encryption. Understanding its applications can help in effectively safeguarding sensitive information</a:t>
            </a:r>
            <a:endParaRPr lang="en-US" dirty="0"/>
          </a:p>
        </p:txBody>
      </p:sp>
    </p:spTree>
    <p:extLst>
      <p:ext uri="{BB962C8B-B14F-4D97-AF65-F5344CB8AC3E}">
        <p14:creationId xmlns:p14="http://schemas.microsoft.com/office/powerpoint/2010/main" val="281685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73F0A-48B9-9DBA-90B7-3BF12292798D}"/>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F8FFCCB-9099-5702-D79A-5DAA5D22A42E}"/>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77A5FDA-AF4A-14BE-778D-4ECFF4BC9376}"/>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Free Vectors | Numeric hand sign set (1 ...">
            <a:extLst>
              <a:ext uri="{FF2B5EF4-FFF2-40B4-BE49-F238E27FC236}">
                <a16:creationId xmlns:a16="http://schemas.microsoft.com/office/drawing/2014/main" id="{72CEA3A6-2D24-C847-B00E-EBFB95BA34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568" r="64192"/>
          <a:stretch/>
        </p:blipFill>
        <p:spPr bwMode="auto">
          <a:xfrm>
            <a:off x="661337" y="1791729"/>
            <a:ext cx="883378" cy="1523228"/>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Free Vectors | Numeric hand sign set (1 ...">
            <a:extLst>
              <a:ext uri="{FF2B5EF4-FFF2-40B4-BE49-F238E27FC236}">
                <a16:creationId xmlns:a16="http://schemas.microsoft.com/office/drawing/2014/main" id="{81C9E492-F669-C4B9-B660-D07D9378AA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308" t="17568" r="28885"/>
          <a:stretch/>
        </p:blipFill>
        <p:spPr bwMode="auto">
          <a:xfrm>
            <a:off x="686051" y="4447140"/>
            <a:ext cx="883379" cy="1523229"/>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Free Vectors | Numeric hand sign set (1 ...">
            <a:extLst>
              <a:ext uri="{FF2B5EF4-FFF2-40B4-BE49-F238E27FC236}">
                <a16:creationId xmlns:a16="http://schemas.microsoft.com/office/drawing/2014/main" id="{CDCF6F1D-78CB-FC59-A019-98A937F4DF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192" t="24255"/>
          <a:stretch/>
        </p:blipFill>
        <p:spPr bwMode="auto">
          <a:xfrm>
            <a:off x="6848264" y="2322062"/>
            <a:ext cx="883379" cy="13996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0A90ECD-3E62-8255-42B6-2FE7194A3B49}"/>
              </a:ext>
            </a:extLst>
          </p:cNvPr>
          <p:cNvSpPr txBox="1"/>
          <p:nvPr/>
        </p:nvSpPr>
        <p:spPr>
          <a:xfrm>
            <a:off x="1569430" y="766622"/>
            <a:ext cx="9341586" cy="553998"/>
          </a:xfrm>
          <a:prstGeom prst="rect">
            <a:avLst/>
          </a:prstGeom>
          <a:noFill/>
        </p:spPr>
        <p:txBody>
          <a:bodyPr wrap="square" rtlCol="0">
            <a:spAutoFit/>
          </a:bodyPr>
          <a:lstStyle/>
          <a:p>
            <a:r>
              <a:rPr lang="en-US" sz="3000" b="1" dirty="0">
                <a:latin typeface="Copperplate Gothic Bold" panose="020E0705020206020404" pitchFamily="34" charset="0"/>
              </a:rPr>
              <a:t>FUTURE WORKS IN STEGANOGRAPHY</a:t>
            </a:r>
          </a:p>
        </p:txBody>
      </p:sp>
      <p:cxnSp>
        <p:nvCxnSpPr>
          <p:cNvPr id="4" name="Straight Connector 3">
            <a:extLst>
              <a:ext uri="{FF2B5EF4-FFF2-40B4-BE49-F238E27FC236}">
                <a16:creationId xmlns:a16="http://schemas.microsoft.com/office/drawing/2014/main" id="{2B4A0C72-F4FF-63A0-8267-43613FA9F894}"/>
              </a:ext>
            </a:extLst>
          </p:cNvPr>
          <p:cNvCxnSpPr/>
          <p:nvPr/>
        </p:nvCxnSpPr>
        <p:spPr>
          <a:xfrm>
            <a:off x="1544715" y="1369544"/>
            <a:ext cx="83777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BD57E90-6DB2-BA6C-3425-E3A938C2CC32}"/>
              </a:ext>
            </a:extLst>
          </p:cNvPr>
          <p:cNvSpPr txBox="1"/>
          <p:nvPr/>
        </p:nvSpPr>
        <p:spPr>
          <a:xfrm>
            <a:off x="1729947" y="1791729"/>
            <a:ext cx="4578490" cy="1985159"/>
          </a:xfrm>
          <a:prstGeom prst="rect">
            <a:avLst/>
          </a:prstGeom>
          <a:noFill/>
        </p:spPr>
        <p:txBody>
          <a:bodyPr wrap="square" rtlCol="0">
            <a:spAutoFit/>
          </a:bodyPr>
          <a:lstStyle/>
          <a:p>
            <a:r>
              <a:rPr lang="en-US" b="1" dirty="0">
                <a:latin typeface="Eras Medium ITC" panose="020B0602030504020804" pitchFamily="34" charset="0"/>
              </a:rPr>
              <a:t>ADVANCEMENTS IN STEGANOGRAPHY:</a:t>
            </a:r>
          </a:p>
          <a:p>
            <a:pPr algn="just"/>
            <a:r>
              <a:rPr lang="en-US" sz="1500" dirty="0">
                <a:latin typeface="Eras Medium ITC" panose="020B0602030504020804" pitchFamily="34" charset="0"/>
              </a:rPr>
              <a:t>Future advancements in steganography will focus on making hidden messages even harder to detect. Researchers are exploring AI-based methods, quantum computing, and new embedding techniques to improve security and capacity while reducing distortions in digital media like images, videos, and audio.</a:t>
            </a:r>
            <a:endParaRPr lang="en-US" sz="1500" b="1" dirty="0">
              <a:latin typeface="Eras Medium ITC" panose="020B0602030504020804" pitchFamily="34" charset="0"/>
            </a:endParaRPr>
          </a:p>
        </p:txBody>
      </p:sp>
      <p:sp>
        <p:nvSpPr>
          <p:cNvPr id="6" name="TextBox 5">
            <a:extLst>
              <a:ext uri="{FF2B5EF4-FFF2-40B4-BE49-F238E27FC236}">
                <a16:creationId xmlns:a16="http://schemas.microsoft.com/office/drawing/2014/main" id="{6E5F53B8-80AB-A335-A429-E434929E6436}"/>
              </a:ext>
            </a:extLst>
          </p:cNvPr>
          <p:cNvSpPr txBox="1"/>
          <p:nvPr/>
        </p:nvSpPr>
        <p:spPr>
          <a:xfrm>
            <a:off x="1729946" y="4674239"/>
            <a:ext cx="4439946" cy="2031325"/>
          </a:xfrm>
          <a:prstGeom prst="rect">
            <a:avLst/>
          </a:prstGeom>
          <a:noFill/>
        </p:spPr>
        <p:txBody>
          <a:bodyPr wrap="square" rtlCol="0">
            <a:spAutoFit/>
          </a:bodyPr>
          <a:lstStyle/>
          <a:p>
            <a:r>
              <a:rPr lang="en-US" b="1" dirty="0">
                <a:latin typeface="Eras Medium ITC" panose="020B0602030504020804" pitchFamily="34" charset="0"/>
              </a:rPr>
              <a:t>Security and Privacy Considerations</a:t>
            </a:r>
          </a:p>
          <a:p>
            <a:pPr algn="just"/>
            <a:r>
              <a:rPr lang="en-US" sz="1500" dirty="0">
                <a:latin typeface="Eras Medium ITC" panose="020B0602030504020804" pitchFamily="34" charset="0"/>
              </a:rPr>
              <a:t>Future steganography must balance secrecy with ethical concerns. While it helps protect sensitive data, it can also be misused for illegal activities. Researchers are working on regulations and secure frameworks to ensure responsible use while maintaining privacy in communications.</a:t>
            </a:r>
          </a:p>
          <a:p>
            <a:endParaRPr lang="en-US" dirty="0"/>
          </a:p>
        </p:txBody>
      </p:sp>
      <p:sp>
        <p:nvSpPr>
          <p:cNvPr id="7" name="TextBox 6">
            <a:extLst>
              <a:ext uri="{FF2B5EF4-FFF2-40B4-BE49-F238E27FC236}">
                <a16:creationId xmlns:a16="http://schemas.microsoft.com/office/drawing/2014/main" id="{FC20D60C-D67B-B3FF-9E6C-9A04FA0BAE55}"/>
              </a:ext>
            </a:extLst>
          </p:cNvPr>
          <p:cNvSpPr txBox="1"/>
          <p:nvPr/>
        </p:nvSpPr>
        <p:spPr>
          <a:xfrm>
            <a:off x="7014519" y="3546055"/>
            <a:ext cx="4669482" cy="2262158"/>
          </a:xfrm>
          <a:prstGeom prst="rect">
            <a:avLst/>
          </a:prstGeom>
          <a:noFill/>
        </p:spPr>
        <p:txBody>
          <a:bodyPr wrap="square" rtlCol="0">
            <a:spAutoFit/>
          </a:bodyPr>
          <a:lstStyle/>
          <a:p>
            <a:r>
              <a:rPr lang="en-US" b="1" dirty="0">
                <a:latin typeface="Eras Medium ITC" panose="020B0602030504020804" pitchFamily="34" charset="0"/>
              </a:rPr>
              <a:t>Evolving Steganalysis Techniques</a:t>
            </a:r>
          </a:p>
          <a:p>
            <a:pPr algn="just"/>
            <a:r>
              <a:rPr lang="en-US" sz="1500" dirty="0">
                <a:latin typeface="Eras Medium ITC" panose="020B0602030504020804" pitchFamily="34" charset="0"/>
              </a:rPr>
              <a:t>As steganography improves, so do detection methods. Future steganalysis will use machine learning and deep learning to identify hidden data more accurately. Advanced algorithms will help detect even the most subtle modifications in digital content, making covert communication more challenging.</a:t>
            </a:r>
          </a:p>
          <a:p>
            <a:endParaRPr lang="en-US" dirty="0"/>
          </a:p>
        </p:txBody>
      </p:sp>
    </p:spTree>
    <p:extLst>
      <p:ext uri="{BB962C8B-B14F-4D97-AF65-F5344CB8AC3E}">
        <p14:creationId xmlns:p14="http://schemas.microsoft.com/office/powerpoint/2010/main" val="168872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DF38B-C62C-AD48-87DA-C2826D0B2F6A}"/>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B0DC3BA-6AD3-3899-2146-ABC0D7E4B7F5}"/>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343A048-41D9-1148-47A3-F09C5124BA13}"/>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B836B22-1769-729F-2118-B82EB42DE518}"/>
              </a:ext>
            </a:extLst>
          </p:cNvPr>
          <p:cNvSpPr/>
          <p:nvPr/>
        </p:nvSpPr>
        <p:spPr>
          <a:xfrm>
            <a:off x="1733843" y="1901142"/>
            <a:ext cx="8502110" cy="2615878"/>
          </a:xfrm>
          <a:prstGeom prst="round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latin typeface="Harrington" panose="04040505050A02020702" pitchFamily="82" charset="0"/>
              </a:rPr>
              <a:t>THANK YOU !</a:t>
            </a:r>
          </a:p>
        </p:txBody>
      </p:sp>
    </p:spTree>
    <p:extLst>
      <p:ext uri="{BB962C8B-B14F-4D97-AF65-F5344CB8AC3E}">
        <p14:creationId xmlns:p14="http://schemas.microsoft.com/office/powerpoint/2010/main" val="249997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A1B59-7E93-D460-EAFD-6393A1C12AD2}"/>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748B2BD-F265-A6A7-7AB6-C6EDF6339863}"/>
              </a:ext>
            </a:extLst>
          </p:cNvPr>
          <p:cNvSpPr/>
          <p:nvPr/>
        </p:nvSpPr>
        <p:spPr>
          <a:xfrm>
            <a:off x="9977377" y="239697"/>
            <a:ext cx="1948292"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40;p40">
            <a:extLst>
              <a:ext uri="{FF2B5EF4-FFF2-40B4-BE49-F238E27FC236}">
                <a16:creationId xmlns:a16="http://schemas.microsoft.com/office/drawing/2014/main" id="{7B4AB049-CE0E-5DFC-13BA-460BC9B02AD9}"/>
              </a:ext>
            </a:extLst>
          </p:cNvPr>
          <p:cNvSpPr/>
          <p:nvPr/>
        </p:nvSpPr>
        <p:spPr>
          <a:xfrm>
            <a:off x="2548424" y="667641"/>
            <a:ext cx="590040" cy="3048840"/>
          </a:xfrm>
          <a:prstGeom prst="rect">
            <a:avLst/>
          </a:prstGeom>
          <a:noFill/>
          <a:ln w="0">
            <a:noFill/>
          </a:ln>
        </p:spPr>
        <p:style>
          <a:lnRef idx="0">
            <a:scrgbClr r="0" g="0" b="0"/>
          </a:lnRef>
          <a:fillRef idx="0">
            <a:scrgbClr r="0" g="0" b="0"/>
          </a:fillRef>
          <a:effectRef idx="0">
            <a:scrgbClr r="0" g="0" b="0"/>
          </a:effectRef>
          <a:fontRef idx="minor"/>
        </p:style>
        <p:txBody>
          <a:bodyPr lIns="870823080" tIns="762480" rIns="870823080" bIns="762480" anchor="t">
            <a:spAutoFit/>
          </a:bodyPr>
          <a:lstStyle/>
          <a:p>
            <a:pPr defTabSz="914400">
              <a:lnSpc>
                <a:spcPct val="100000"/>
              </a:lnSpc>
              <a:tabLst>
                <a:tab pos="0" algn="l"/>
              </a:tabLst>
            </a:pPr>
            <a:r>
              <a:rPr lang="en" sz="10000" b="0" strike="noStrike" spc="-1" dirty="0">
                <a:solidFill>
                  <a:schemeClr val="dk1"/>
                </a:solidFill>
                <a:latin typeface="Arial"/>
              </a:rPr>
              <a:t>“</a:t>
            </a:r>
            <a:endParaRPr lang="en-US" sz="10000" b="0" strike="noStrike" spc="-1" dirty="0">
              <a:solidFill>
                <a:srgbClr val="000000"/>
              </a:solidFill>
              <a:latin typeface="OpenSymbol"/>
            </a:endParaRPr>
          </a:p>
        </p:txBody>
      </p:sp>
      <p:sp>
        <p:nvSpPr>
          <p:cNvPr id="3" name="PlaceHolder 1">
            <a:extLst>
              <a:ext uri="{FF2B5EF4-FFF2-40B4-BE49-F238E27FC236}">
                <a16:creationId xmlns:a16="http://schemas.microsoft.com/office/drawing/2014/main" id="{668E06C0-EE0B-70EF-154D-A7646BCC500F}"/>
              </a:ext>
            </a:extLst>
          </p:cNvPr>
          <p:cNvSpPr txBox="1">
            <a:spLocks/>
          </p:cNvSpPr>
          <p:nvPr/>
        </p:nvSpPr>
        <p:spPr>
          <a:xfrm>
            <a:off x="3262591" y="2284740"/>
            <a:ext cx="4876560" cy="1116245"/>
          </a:xfrm>
          <a:prstGeom prst="rect">
            <a:avLst/>
          </a:prstGeom>
          <a:noFill/>
          <a:ln w="0">
            <a:noFill/>
          </a:ln>
        </p:spPr>
        <p:txBody>
          <a:bodyPr vert="horz" lIns="91440" tIns="91440" rIns="91440" bIns="9144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tabLst>
                <a:tab pos="0" algn="l"/>
              </a:tabLst>
            </a:pPr>
            <a:r>
              <a:rPr lang="en" sz="6600" spc="-1" dirty="0">
                <a:solidFill>
                  <a:schemeClr val="dk1"/>
                </a:solidFill>
                <a:latin typeface="Footlight MT Light" panose="0204060206030A020304" pitchFamily="18" charset="0"/>
                <a:ea typeface="Gilda Display"/>
              </a:rPr>
              <a:t>Introduction</a:t>
            </a:r>
            <a:endParaRPr lang="fr-FR" sz="6600" spc="-1" dirty="0">
              <a:solidFill>
                <a:schemeClr val="dk1"/>
              </a:solidFill>
              <a:latin typeface="Footlight MT Light" panose="0204060206030A020304" pitchFamily="18" charset="0"/>
            </a:endParaRPr>
          </a:p>
        </p:txBody>
      </p:sp>
      <p:sp>
        <p:nvSpPr>
          <p:cNvPr id="5" name="Rectangle: Single Corner Rounded 4">
            <a:extLst>
              <a:ext uri="{FF2B5EF4-FFF2-40B4-BE49-F238E27FC236}">
                <a16:creationId xmlns:a16="http://schemas.microsoft.com/office/drawing/2014/main" id="{91167DCD-89CA-FC44-08B2-13B3C5470542}"/>
              </a:ext>
            </a:extLst>
          </p:cNvPr>
          <p:cNvSpPr/>
          <p:nvPr/>
        </p:nvSpPr>
        <p:spPr>
          <a:xfrm>
            <a:off x="0" y="3809160"/>
            <a:ext cx="2210766" cy="3048840"/>
          </a:xfrm>
          <a:prstGeom prst="round1Rect">
            <a:avLst/>
          </a:prstGeom>
          <a:solidFill>
            <a:srgbClr val="192C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laceHolder 2">
            <a:extLst>
              <a:ext uri="{FF2B5EF4-FFF2-40B4-BE49-F238E27FC236}">
                <a16:creationId xmlns:a16="http://schemas.microsoft.com/office/drawing/2014/main" id="{E281906A-BC74-853B-F262-FE86F92289BB}"/>
              </a:ext>
            </a:extLst>
          </p:cNvPr>
          <p:cNvSpPr txBox="1">
            <a:spLocks/>
          </p:cNvSpPr>
          <p:nvPr/>
        </p:nvSpPr>
        <p:spPr>
          <a:xfrm>
            <a:off x="3476121" y="3716481"/>
            <a:ext cx="6096143" cy="1588666"/>
          </a:xfrm>
          <a:prstGeom prst="rect">
            <a:avLst/>
          </a:prstGeom>
          <a:noFill/>
          <a:ln w="0">
            <a:noFill/>
          </a:ln>
        </p:spPr>
        <p:txBody>
          <a:bodyPr vert="horz" lIns="91440" tIns="91440" rIns="91440" bIns="9144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lnSpc>
                <a:spcPct val="100000"/>
              </a:lnSpc>
              <a:tabLst>
                <a:tab pos="0" algn="l"/>
              </a:tabLst>
            </a:pPr>
            <a:r>
              <a:rPr lang="en" sz="2000" spc="-1" dirty="0">
                <a:solidFill>
                  <a:schemeClr val="dk1"/>
                </a:solidFill>
                <a:latin typeface="Eras Medium ITC" panose="020B0602030504020804" pitchFamily="34" charset="0"/>
                <a:ea typeface="Gideon Roman"/>
              </a:rPr>
              <a:t>Steganography is the practice of concealing messages within other media types. </a:t>
            </a:r>
            <a:r>
              <a:rPr lang="en-US" sz="2000" dirty="0">
                <a:latin typeface="Eras Medium ITC" panose="020B0602030504020804" pitchFamily="34" charset="0"/>
              </a:rPr>
              <a:t>It hides the existence of the message itself by embedding it within another file. These tools work by modifying insignificant bits of the media, such as altering pixel values in an image or modifying frequency components in an audio file.</a:t>
            </a:r>
            <a:endParaRPr lang="en-US" sz="2000" spc="-1" dirty="0">
              <a:solidFill>
                <a:srgbClr val="000000"/>
              </a:solidFill>
              <a:latin typeface="Eras Medium ITC" panose="020B0602030504020804" pitchFamily="34" charset="0"/>
            </a:endParaRPr>
          </a:p>
        </p:txBody>
      </p:sp>
      <p:pic>
        <p:nvPicPr>
          <p:cNvPr id="10" name="Picture 9">
            <a:extLst>
              <a:ext uri="{FF2B5EF4-FFF2-40B4-BE49-F238E27FC236}">
                <a16:creationId xmlns:a16="http://schemas.microsoft.com/office/drawing/2014/main" id="{F409822E-41DD-A540-9EAD-22DE84F2CC34}"/>
              </a:ext>
            </a:extLst>
          </p:cNvPr>
          <p:cNvPicPr>
            <a:picLocks noChangeAspect="1"/>
          </p:cNvPicPr>
          <p:nvPr/>
        </p:nvPicPr>
        <p:blipFill>
          <a:blip r:embed="rId2">
            <a:alphaModFix/>
            <a:biLevel thresh="25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139151" y="1749109"/>
            <a:ext cx="2466975" cy="1847850"/>
          </a:xfrm>
          <a:prstGeom prst="rect">
            <a:avLst/>
          </a:prstGeom>
        </p:spPr>
      </p:pic>
      <p:sp>
        <p:nvSpPr>
          <p:cNvPr id="11" name="Rectangle: Rounded Corners 10">
            <a:extLst>
              <a:ext uri="{FF2B5EF4-FFF2-40B4-BE49-F238E27FC236}">
                <a16:creationId xmlns:a16="http://schemas.microsoft.com/office/drawing/2014/main" id="{A1FB1E29-8E0C-E44D-9C04-B399D89779CF}"/>
              </a:ext>
            </a:extLst>
          </p:cNvPr>
          <p:cNvSpPr/>
          <p:nvPr/>
        </p:nvSpPr>
        <p:spPr>
          <a:xfrm>
            <a:off x="11019453" y="667641"/>
            <a:ext cx="9062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E4F9239-BAB9-7806-9E60-892130555242}"/>
              </a:ext>
            </a:extLst>
          </p:cNvPr>
          <p:cNvSpPr/>
          <p:nvPr/>
        </p:nvSpPr>
        <p:spPr>
          <a:xfrm>
            <a:off x="341965" y="239697"/>
            <a:ext cx="1150933"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815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89B7C-E1E6-E883-4DB4-1A0ABF7CFDAF}"/>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3FF53FB-8C58-5D2E-8C1B-3AB8D9C9F420}"/>
              </a:ext>
            </a:extLst>
          </p:cNvPr>
          <p:cNvSpPr/>
          <p:nvPr/>
        </p:nvSpPr>
        <p:spPr>
          <a:xfrm>
            <a:off x="294795" y="239697"/>
            <a:ext cx="812645" cy="381740"/>
          </a:xfrm>
          <a:custGeom>
            <a:avLst/>
            <a:gdLst>
              <a:gd name="connsiteX0" fmla="*/ 0 w 1198485"/>
              <a:gd name="connsiteY0" fmla="*/ 63625 h 381740"/>
              <a:gd name="connsiteX1" fmla="*/ 63625 w 1198485"/>
              <a:gd name="connsiteY1" fmla="*/ 0 h 381740"/>
              <a:gd name="connsiteX2" fmla="*/ 1134860 w 1198485"/>
              <a:gd name="connsiteY2" fmla="*/ 0 h 381740"/>
              <a:gd name="connsiteX3" fmla="*/ 1198485 w 1198485"/>
              <a:gd name="connsiteY3" fmla="*/ 63625 h 381740"/>
              <a:gd name="connsiteX4" fmla="*/ 1198485 w 1198485"/>
              <a:gd name="connsiteY4" fmla="*/ 318115 h 381740"/>
              <a:gd name="connsiteX5" fmla="*/ 1134860 w 1198485"/>
              <a:gd name="connsiteY5" fmla="*/ 381740 h 381740"/>
              <a:gd name="connsiteX6" fmla="*/ 63625 w 1198485"/>
              <a:gd name="connsiteY6" fmla="*/ 381740 h 381740"/>
              <a:gd name="connsiteX7" fmla="*/ 0 w 1198485"/>
              <a:gd name="connsiteY7" fmla="*/ 318115 h 381740"/>
              <a:gd name="connsiteX8" fmla="*/ 0 w 1198485"/>
              <a:gd name="connsiteY8" fmla="*/ 63625 h 381740"/>
              <a:gd name="connsiteX0" fmla="*/ 0 w 1253730"/>
              <a:gd name="connsiteY0" fmla="*/ 63625 h 381740"/>
              <a:gd name="connsiteX1" fmla="*/ 63625 w 1253730"/>
              <a:gd name="connsiteY1" fmla="*/ 0 h 381740"/>
              <a:gd name="connsiteX2" fmla="*/ 1134860 w 1253730"/>
              <a:gd name="connsiteY2" fmla="*/ 0 h 381740"/>
              <a:gd name="connsiteX3" fmla="*/ 1253730 w 1253730"/>
              <a:gd name="connsiteY3" fmla="*/ 76960 h 381740"/>
              <a:gd name="connsiteX4" fmla="*/ 1198485 w 1253730"/>
              <a:gd name="connsiteY4" fmla="*/ 318115 h 381740"/>
              <a:gd name="connsiteX5" fmla="*/ 1134860 w 1253730"/>
              <a:gd name="connsiteY5" fmla="*/ 381740 h 381740"/>
              <a:gd name="connsiteX6" fmla="*/ 63625 w 1253730"/>
              <a:gd name="connsiteY6" fmla="*/ 381740 h 381740"/>
              <a:gd name="connsiteX7" fmla="*/ 0 w 1253730"/>
              <a:gd name="connsiteY7" fmla="*/ 318115 h 381740"/>
              <a:gd name="connsiteX8" fmla="*/ 0 w 1253730"/>
              <a:gd name="connsiteY8" fmla="*/ 63625 h 381740"/>
              <a:gd name="connsiteX0" fmla="*/ 0 w 1261350"/>
              <a:gd name="connsiteY0" fmla="*/ 63625 h 381740"/>
              <a:gd name="connsiteX1" fmla="*/ 63625 w 1261350"/>
              <a:gd name="connsiteY1" fmla="*/ 0 h 381740"/>
              <a:gd name="connsiteX2" fmla="*/ 1134860 w 1261350"/>
              <a:gd name="connsiteY2" fmla="*/ 0 h 381740"/>
              <a:gd name="connsiteX3" fmla="*/ 1253730 w 1261350"/>
              <a:gd name="connsiteY3" fmla="*/ 76960 h 381740"/>
              <a:gd name="connsiteX4" fmla="*/ 1261350 w 1261350"/>
              <a:gd name="connsiteY4" fmla="*/ 297160 h 381740"/>
              <a:gd name="connsiteX5" fmla="*/ 1134860 w 1261350"/>
              <a:gd name="connsiteY5" fmla="*/ 381740 h 381740"/>
              <a:gd name="connsiteX6" fmla="*/ 63625 w 1261350"/>
              <a:gd name="connsiteY6" fmla="*/ 381740 h 381740"/>
              <a:gd name="connsiteX7" fmla="*/ 0 w 1261350"/>
              <a:gd name="connsiteY7" fmla="*/ 318115 h 381740"/>
              <a:gd name="connsiteX8" fmla="*/ 0 w 1261350"/>
              <a:gd name="connsiteY8" fmla="*/ 63625 h 381740"/>
              <a:gd name="connsiteX0" fmla="*/ 0 w 1312785"/>
              <a:gd name="connsiteY0" fmla="*/ 84580 h 381740"/>
              <a:gd name="connsiteX1" fmla="*/ 115060 w 1312785"/>
              <a:gd name="connsiteY1" fmla="*/ 0 h 381740"/>
              <a:gd name="connsiteX2" fmla="*/ 1186295 w 1312785"/>
              <a:gd name="connsiteY2" fmla="*/ 0 h 381740"/>
              <a:gd name="connsiteX3" fmla="*/ 1305165 w 1312785"/>
              <a:gd name="connsiteY3" fmla="*/ 76960 h 381740"/>
              <a:gd name="connsiteX4" fmla="*/ 1312785 w 1312785"/>
              <a:gd name="connsiteY4" fmla="*/ 297160 h 381740"/>
              <a:gd name="connsiteX5" fmla="*/ 1186295 w 1312785"/>
              <a:gd name="connsiteY5" fmla="*/ 381740 h 381740"/>
              <a:gd name="connsiteX6" fmla="*/ 115060 w 1312785"/>
              <a:gd name="connsiteY6" fmla="*/ 381740 h 381740"/>
              <a:gd name="connsiteX7" fmla="*/ 51435 w 1312785"/>
              <a:gd name="connsiteY7" fmla="*/ 318115 h 381740"/>
              <a:gd name="connsiteX8" fmla="*/ 0 w 1312785"/>
              <a:gd name="connsiteY8" fmla="*/ 84580 h 381740"/>
              <a:gd name="connsiteX0" fmla="*/ 0 w 1312785"/>
              <a:gd name="connsiteY0" fmla="*/ 84580 h 381740"/>
              <a:gd name="connsiteX1" fmla="*/ 115060 w 1312785"/>
              <a:gd name="connsiteY1" fmla="*/ 0 h 381740"/>
              <a:gd name="connsiteX2" fmla="*/ 1186295 w 1312785"/>
              <a:gd name="connsiteY2" fmla="*/ 0 h 381740"/>
              <a:gd name="connsiteX3" fmla="*/ 1305165 w 1312785"/>
              <a:gd name="connsiteY3" fmla="*/ 76960 h 381740"/>
              <a:gd name="connsiteX4" fmla="*/ 1312785 w 1312785"/>
              <a:gd name="connsiteY4" fmla="*/ 297160 h 381740"/>
              <a:gd name="connsiteX5" fmla="*/ 1186295 w 1312785"/>
              <a:gd name="connsiteY5" fmla="*/ 381740 h 381740"/>
              <a:gd name="connsiteX6" fmla="*/ 115060 w 1312785"/>
              <a:gd name="connsiteY6" fmla="*/ 381740 h 381740"/>
              <a:gd name="connsiteX7" fmla="*/ 3810 w 1312785"/>
              <a:gd name="connsiteY7" fmla="*/ 304780 h 381740"/>
              <a:gd name="connsiteX8" fmla="*/ 0 w 1312785"/>
              <a:gd name="connsiteY8" fmla="*/ 84580 h 3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2785" h="381740">
                <a:moveTo>
                  <a:pt x="0" y="84580"/>
                </a:moveTo>
                <a:cubicBezTo>
                  <a:pt x="0" y="49441"/>
                  <a:pt x="79921" y="0"/>
                  <a:pt x="115060" y="0"/>
                </a:cubicBezTo>
                <a:lnTo>
                  <a:pt x="1186295" y="0"/>
                </a:lnTo>
                <a:cubicBezTo>
                  <a:pt x="1221434" y="0"/>
                  <a:pt x="1305165" y="41821"/>
                  <a:pt x="1305165" y="76960"/>
                </a:cubicBezTo>
                <a:cubicBezTo>
                  <a:pt x="1305165" y="161790"/>
                  <a:pt x="1312785" y="212330"/>
                  <a:pt x="1312785" y="297160"/>
                </a:cubicBezTo>
                <a:cubicBezTo>
                  <a:pt x="1312785" y="332299"/>
                  <a:pt x="1221434" y="381740"/>
                  <a:pt x="1186295" y="381740"/>
                </a:cubicBezTo>
                <a:lnTo>
                  <a:pt x="115060" y="381740"/>
                </a:lnTo>
                <a:cubicBezTo>
                  <a:pt x="79921" y="381740"/>
                  <a:pt x="3810" y="339919"/>
                  <a:pt x="3810" y="304780"/>
                </a:cubicBezTo>
                <a:lnTo>
                  <a:pt x="0" y="84580"/>
                </a:lnTo>
                <a:close/>
              </a:path>
            </a:pathLst>
          </a:cu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09C74AC8-30A2-3541-8802-76B91069239C}"/>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1CF02EE-D259-2BA2-949D-3ECC101979E7}"/>
              </a:ext>
            </a:extLst>
          </p:cNvPr>
          <p:cNvSpPr txBox="1"/>
          <p:nvPr/>
        </p:nvSpPr>
        <p:spPr>
          <a:xfrm>
            <a:off x="2467992" y="5298018"/>
            <a:ext cx="4953740" cy="369332"/>
          </a:xfrm>
          <a:prstGeom prst="rect">
            <a:avLst/>
          </a:prstGeom>
          <a:noFill/>
        </p:spPr>
        <p:txBody>
          <a:bodyPr wrap="square" rtlCol="0">
            <a:spAutoFit/>
          </a:bodyPr>
          <a:lstStyle/>
          <a:p>
            <a:r>
              <a:rPr lang="en-US" b="1" dirty="0">
                <a:solidFill>
                  <a:schemeClr val="bg1"/>
                </a:solidFill>
                <a:latin typeface="Leelawadee" panose="020B0502040204020203" pitchFamily="34" charset="-34"/>
                <a:cs typeface="Leelawadee" panose="020B0502040204020203" pitchFamily="34" charset="-34"/>
              </a:rPr>
              <a:t>The art of hidden communication</a:t>
            </a:r>
          </a:p>
        </p:txBody>
      </p:sp>
      <p:sp>
        <p:nvSpPr>
          <p:cNvPr id="3" name="Rectangle: Rounded Corners 7">
            <a:extLst>
              <a:ext uri="{FF2B5EF4-FFF2-40B4-BE49-F238E27FC236}">
                <a16:creationId xmlns:a16="http://schemas.microsoft.com/office/drawing/2014/main" id="{380B10C6-399D-EC35-EE4F-66979BA76C21}"/>
              </a:ext>
            </a:extLst>
          </p:cNvPr>
          <p:cNvSpPr/>
          <p:nvPr/>
        </p:nvSpPr>
        <p:spPr>
          <a:xfrm>
            <a:off x="1236487" y="239697"/>
            <a:ext cx="1312785" cy="381740"/>
          </a:xfrm>
          <a:custGeom>
            <a:avLst/>
            <a:gdLst>
              <a:gd name="connsiteX0" fmla="*/ 0 w 1198485"/>
              <a:gd name="connsiteY0" fmla="*/ 63625 h 381740"/>
              <a:gd name="connsiteX1" fmla="*/ 63625 w 1198485"/>
              <a:gd name="connsiteY1" fmla="*/ 0 h 381740"/>
              <a:gd name="connsiteX2" fmla="*/ 1134860 w 1198485"/>
              <a:gd name="connsiteY2" fmla="*/ 0 h 381740"/>
              <a:gd name="connsiteX3" fmla="*/ 1198485 w 1198485"/>
              <a:gd name="connsiteY3" fmla="*/ 63625 h 381740"/>
              <a:gd name="connsiteX4" fmla="*/ 1198485 w 1198485"/>
              <a:gd name="connsiteY4" fmla="*/ 318115 h 381740"/>
              <a:gd name="connsiteX5" fmla="*/ 1134860 w 1198485"/>
              <a:gd name="connsiteY5" fmla="*/ 381740 h 381740"/>
              <a:gd name="connsiteX6" fmla="*/ 63625 w 1198485"/>
              <a:gd name="connsiteY6" fmla="*/ 381740 h 381740"/>
              <a:gd name="connsiteX7" fmla="*/ 0 w 1198485"/>
              <a:gd name="connsiteY7" fmla="*/ 318115 h 381740"/>
              <a:gd name="connsiteX8" fmla="*/ 0 w 1198485"/>
              <a:gd name="connsiteY8" fmla="*/ 63625 h 381740"/>
              <a:gd name="connsiteX0" fmla="*/ 0 w 1253730"/>
              <a:gd name="connsiteY0" fmla="*/ 63625 h 381740"/>
              <a:gd name="connsiteX1" fmla="*/ 63625 w 1253730"/>
              <a:gd name="connsiteY1" fmla="*/ 0 h 381740"/>
              <a:gd name="connsiteX2" fmla="*/ 1134860 w 1253730"/>
              <a:gd name="connsiteY2" fmla="*/ 0 h 381740"/>
              <a:gd name="connsiteX3" fmla="*/ 1253730 w 1253730"/>
              <a:gd name="connsiteY3" fmla="*/ 76960 h 381740"/>
              <a:gd name="connsiteX4" fmla="*/ 1198485 w 1253730"/>
              <a:gd name="connsiteY4" fmla="*/ 318115 h 381740"/>
              <a:gd name="connsiteX5" fmla="*/ 1134860 w 1253730"/>
              <a:gd name="connsiteY5" fmla="*/ 381740 h 381740"/>
              <a:gd name="connsiteX6" fmla="*/ 63625 w 1253730"/>
              <a:gd name="connsiteY6" fmla="*/ 381740 h 381740"/>
              <a:gd name="connsiteX7" fmla="*/ 0 w 1253730"/>
              <a:gd name="connsiteY7" fmla="*/ 318115 h 381740"/>
              <a:gd name="connsiteX8" fmla="*/ 0 w 1253730"/>
              <a:gd name="connsiteY8" fmla="*/ 63625 h 381740"/>
              <a:gd name="connsiteX0" fmla="*/ 0 w 1261350"/>
              <a:gd name="connsiteY0" fmla="*/ 63625 h 381740"/>
              <a:gd name="connsiteX1" fmla="*/ 63625 w 1261350"/>
              <a:gd name="connsiteY1" fmla="*/ 0 h 381740"/>
              <a:gd name="connsiteX2" fmla="*/ 1134860 w 1261350"/>
              <a:gd name="connsiteY2" fmla="*/ 0 h 381740"/>
              <a:gd name="connsiteX3" fmla="*/ 1253730 w 1261350"/>
              <a:gd name="connsiteY3" fmla="*/ 76960 h 381740"/>
              <a:gd name="connsiteX4" fmla="*/ 1261350 w 1261350"/>
              <a:gd name="connsiteY4" fmla="*/ 297160 h 381740"/>
              <a:gd name="connsiteX5" fmla="*/ 1134860 w 1261350"/>
              <a:gd name="connsiteY5" fmla="*/ 381740 h 381740"/>
              <a:gd name="connsiteX6" fmla="*/ 63625 w 1261350"/>
              <a:gd name="connsiteY6" fmla="*/ 381740 h 381740"/>
              <a:gd name="connsiteX7" fmla="*/ 0 w 1261350"/>
              <a:gd name="connsiteY7" fmla="*/ 318115 h 381740"/>
              <a:gd name="connsiteX8" fmla="*/ 0 w 1261350"/>
              <a:gd name="connsiteY8" fmla="*/ 63625 h 381740"/>
              <a:gd name="connsiteX0" fmla="*/ 0 w 1312785"/>
              <a:gd name="connsiteY0" fmla="*/ 84580 h 381740"/>
              <a:gd name="connsiteX1" fmla="*/ 115060 w 1312785"/>
              <a:gd name="connsiteY1" fmla="*/ 0 h 381740"/>
              <a:gd name="connsiteX2" fmla="*/ 1186295 w 1312785"/>
              <a:gd name="connsiteY2" fmla="*/ 0 h 381740"/>
              <a:gd name="connsiteX3" fmla="*/ 1305165 w 1312785"/>
              <a:gd name="connsiteY3" fmla="*/ 76960 h 381740"/>
              <a:gd name="connsiteX4" fmla="*/ 1312785 w 1312785"/>
              <a:gd name="connsiteY4" fmla="*/ 297160 h 381740"/>
              <a:gd name="connsiteX5" fmla="*/ 1186295 w 1312785"/>
              <a:gd name="connsiteY5" fmla="*/ 381740 h 381740"/>
              <a:gd name="connsiteX6" fmla="*/ 115060 w 1312785"/>
              <a:gd name="connsiteY6" fmla="*/ 381740 h 381740"/>
              <a:gd name="connsiteX7" fmla="*/ 51435 w 1312785"/>
              <a:gd name="connsiteY7" fmla="*/ 318115 h 381740"/>
              <a:gd name="connsiteX8" fmla="*/ 0 w 1312785"/>
              <a:gd name="connsiteY8" fmla="*/ 84580 h 381740"/>
              <a:gd name="connsiteX0" fmla="*/ 0 w 1312785"/>
              <a:gd name="connsiteY0" fmla="*/ 84580 h 381740"/>
              <a:gd name="connsiteX1" fmla="*/ 115060 w 1312785"/>
              <a:gd name="connsiteY1" fmla="*/ 0 h 381740"/>
              <a:gd name="connsiteX2" fmla="*/ 1186295 w 1312785"/>
              <a:gd name="connsiteY2" fmla="*/ 0 h 381740"/>
              <a:gd name="connsiteX3" fmla="*/ 1305165 w 1312785"/>
              <a:gd name="connsiteY3" fmla="*/ 76960 h 381740"/>
              <a:gd name="connsiteX4" fmla="*/ 1312785 w 1312785"/>
              <a:gd name="connsiteY4" fmla="*/ 297160 h 381740"/>
              <a:gd name="connsiteX5" fmla="*/ 1186295 w 1312785"/>
              <a:gd name="connsiteY5" fmla="*/ 381740 h 381740"/>
              <a:gd name="connsiteX6" fmla="*/ 115060 w 1312785"/>
              <a:gd name="connsiteY6" fmla="*/ 381740 h 381740"/>
              <a:gd name="connsiteX7" fmla="*/ 3810 w 1312785"/>
              <a:gd name="connsiteY7" fmla="*/ 304780 h 381740"/>
              <a:gd name="connsiteX8" fmla="*/ 0 w 1312785"/>
              <a:gd name="connsiteY8" fmla="*/ 84580 h 3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2785" h="381740">
                <a:moveTo>
                  <a:pt x="0" y="84580"/>
                </a:moveTo>
                <a:cubicBezTo>
                  <a:pt x="0" y="49441"/>
                  <a:pt x="79921" y="0"/>
                  <a:pt x="115060" y="0"/>
                </a:cubicBezTo>
                <a:lnTo>
                  <a:pt x="1186295" y="0"/>
                </a:lnTo>
                <a:cubicBezTo>
                  <a:pt x="1221434" y="0"/>
                  <a:pt x="1305165" y="41821"/>
                  <a:pt x="1305165" y="76960"/>
                </a:cubicBezTo>
                <a:cubicBezTo>
                  <a:pt x="1305165" y="161790"/>
                  <a:pt x="1312785" y="212330"/>
                  <a:pt x="1312785" y="297160"/>
                </a:cubicBezTo>
                <a:cubicBezTo>
                  <a:pt x="1312785" y="332299"/>
                  <a:pt x="1221434" y="381740"/>
                  <a:pt x="1186295" y="381740"/>
                </a:cubicBezTo>
                <a:lnTo>
                  <a:pt x="115060" y="381740"/>
                </a:lnTo>
                <a:cubicBezTo>
                  <a:pt x="79921" y="381740"/>
                  <a:pt x="3810" y="339919"/>
                  <a:pt x="3810" y="304780"/>
                </a:cubicBezTo>
                <a:lnTo>
                  <a:pt x="0" y="84580"/>
                </a:lnTo>
                <a:close/>
              </a:path>
            </a:pathLst>
          </a:cu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Top Corners Rounded 6">
            <a:extLst>
              <a:ext uri="{FF2B5EF4-FFF2-40B4-BE49-F238E27FC236}">
                <a16:creationId xmlns:a16="http://schemas.microsoft.com/office/drawing/2014/main" id="{5DAD7F8D-082A-4DB3-A8AF-A6B22E9AAC40}"/>
              </a:ext>
            </a:extLst>
          </p:cNvPr>
          <p:cNvSpPr/>
          <p:nvPr/>
        </p:nvSpPr>
        <p:spPr>
          <a:xfrm>
            <a:off x="457200" y="985520"/>
            <a:ext cx="11104880" cy="5405120"/>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teganography Tutorial | A Complete Guide For Beginners | Edureka">
            <a:extLst>
              <a:ext uri="{FF2B5EF4-FFF2-40B4-BE49-F238E27FC236}">
                <a16:creationId xmlns:a16="http://schemas.microsoft.com/office/drawing/2014/main" id="{BB09557B-DCC1-E1B5-1527-A222B8058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160" y="2076618"/>
            <a:ext cx="8615680" cy="389128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Single Corner Rounded 13">
            <a:extLst>
              <a:ext uri="{FF2B5EF4-FFF2-40B4-BE49-F238E27FC236}">
                <a16:creationId xmlns:a16="http://schemas.microsoft.com/office/drawing/2014/main" id="{43F1B0DD-7D50-8623-D91A-038F8D7F97F8}"/>
              </a:ext>
            </a:extLst>
          </p:cNvPr>
          <p:cNvSpPr/>
          <p:nvPr/>
        </p:nvSpPr>
        <p:spPr>
          <a:xfrm>
            <a:off x="8851900" y="2032000"/>
            <a:ext cx="1391920" cy="508000"/>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042F570-A395-5A78-90A4-0B808AD58E13}"/>
              </a:ext>
            </a:extLst>
          </p:cNvPr>
          <p:cNvSpPr txBox="1"/>
          <p:nvPr/>
        </p:nvSpPr>
        <p:spPr>
          <a:xfrm>
            <a:off x="1757741" y="1127760"/>
            <a:ext cx="3187121" cy="584775"/>
          </a:xfrm>
          <a:prstGeom prst="rect">
            <a:avLst/>
          </a:prstGeom>
          <a:noFill/>
        </p:spPr>
        <p:txBody>
          <a:bodyPr wrap="square" rtlCol="0">
            <a:spAutoFit/>
          </a:bodyPr>
          <a:lstStyle/>
          <a:p>
            <a:r>
              <a:rPr lang="en-US" sz="3200" b="1" u="sng" dirty="0">
                <a:solidFill>
                  <a:schemeClr val="tx1">
                    <a:lumMod val="65000"/>
                    <a:lumOff val="35000"/>
                  </a:schemeClr>
                </a:solidFill>
                <a:latin typeface="Algerian" panose="04020705040A02060702" pitchFamily="82" charset="0"/>
              </a:rPr>
              <a:t>How it works?</a:t>
            </a:r>
          </a:p>
        </p:txBody>
      </p:sp>
    </p:spTree>
    <p:extLst>
      <p:ext uri="{BB962C8B-B14F-4D97-AF65-F5344CB8AC3E}">
        <p14:creationId xmlns:p14="http://schemas.microsoft.com/office/powerpoint/2010/main" val="274944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C1634-C474-F94A-36CC-45E563567960}"/>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ABBA1E5-1F4E-4F93-BFA1-31C3FAD160A3}"/>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4855D3A-9BF8-2E16-1CB1-0DF1FA63B4C8}"/>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Top Corners Rounded 1">
            <a:extLst>
              <a:ext uri="{FF2B5EF4-FFF2-40B4-BE49-F238E27FC236}">
                <a16:creationId xmlns:a16="http://schemas.microsoft.com/office/drawing/2014/main" id="{D4E0E9AD-839D-47BD-AD8B-A3D24EB2F5E6}"/>
              </a:ext>
            </a:extLst>
          </p:cNvPr>
          <p:cNvSpPr/>
          <p:nvPr/>
        </p:nvSpPr>
        <p:spPr>
          <a:xfrm>
            <a:off x="641023" y="1206631"/>
            <a:ext cx="3319806" cy="2422689"/>
          </a:xfrm>
          <a:prstGeom prst="round2SameRect">
            <a:avLst/>
          </a:prstGeom>
          <a:solidFill>
            <a:srgbClr val="192C4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Top Corners Rounded 2">
            <a:extLst>
              <a:ext uri="{FF2B5EF4-FFF2-40B4-BE49-F238E27FC236}">
                <a16:creationId xmlns:a16="http://schemas.microsoft.com/office/drawing/2014/main" id="{1C05D474-5317-01D7-7165-14B7ED2F5F4A}"/>
              </a:ext>
            </a:extLst>
          </p:cNvPr>
          <p:cNvSpPr/>
          <p:nvPr/>
        </p:nvSpPr>
        <p:spPr>
          <a:xfrm>
            <a:off x="1047947" y="1528714"/>
            <a:ext cx="4051954" cy="2809188"/>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B9307B-CADA-CAB8-8F33-539A9F94F14D}"/>
              </a:ext>
            </a:extLst>
          </p:cNvPr>
          <p:cNvSpPr txBox="1"/>
          <p:nvPr/>
        </p:nvSpPr>
        <p:spPr>
          <a:xfrm>
            <a:off x="1772240" y="2343347"/>
            <a:ext cx="3327661" cy="954107"/>
          </a:xfrm>
          <a:prstGeom prst="rect">
            <a:avLst/>
          </a:prstGeom>
          <a:noFill/>
        </p:spPr>
        <p:txBody>
          <a:bodyPr wrap="square" rtlCol="0">
            <a:spAutoFit/>
          </a:bodyPr>
          <a:lstStyle/>
          <a:p>
            <a:r>
              <a:rPr lang="en-US" sz="2800" dirty="0">
                <a:latin typeface="Eras Demi ITC" panose="020B0805030504020804" pitchFamily="34" charset="0"/>
              </a:rPr>
              <a:t>Types of steganography</a:t>
            </a:r>
          </a:p>
        </p:txBody>
      </p:sp>
      <p:sp>
        <p:nvSpPr>
          <p:cNvPr id="7" name="Rectangle: Top Corners Rounded 6">
            <a:extLst>
              <a:ext uri="{FF2B5EF4-FFF2-40B4-BE49-F238E27FC236}">
                <a16:creationId xmlns:a16="http://schemas.microsoft.com/office/drawing/2014/main" id="{672954E0-BEA5-ED3D-27CF-367A105323AF}"/>
              </a:ext>
            </a:extLst>
          </p:cNvPr>
          <p:cNvSpPr/>
          <p:nvPr/>
        </p:nvSpPr>
        <p:spPr>
          <a:xfrm>
            <a:off x="6097571" y="2198018"/>
            <a:ext cx="5081048" cy="735290"/>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FD1A4877-8E65-25A9-63E8-60D7C3E07151}"/>
              </a:ext>
            </a:extLst>
          </p:cNvPr>
          <p:cNvSpPr/>
          <p:nvPr/>
        </p:nvSpPr>
        <p:spPr>
          <a:xfrm>
            <a:off x="6096000" y="3524996"/>
            <a:ext cx="5081048" cy="735290"/>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F5720DD8-BBF1-6A17-F3E1-978E9A365F03}"/>
              </a:ext>
            </a:extLst>
          </p:cNvPr>
          <p:cNvSpPr/>
          <p:nvPr/>
        </p:nvSpPr>
        <p:spPr>
          <a:xfrm>
            <a:off x="6096000" y="4851974"/>
            <a:ext cx="5081048" cy="735290"/>
          </a:xfrm>
          <a:prstGeom prst="round2Same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0E83EB6-4E56-B636-10CA-3773795718CC}"/>
              </a:ext>
            </a:extLst>
          </p:cNvPr>
          <p:cNvSpPr txBox="1"/>
          <p:nvPr/>
        </p:nvSpPr>
        <p:spPr>
          <a:xfrm>
            <a:off x="7061439" y="2343347"/>
            <a:ext cx="4864230" cy="369332"/>
          </a:xfrm>
          <a:prstGeom prst="rect">
            <a:avLst/>
          </a:prstGeom>
          <a:noFill/>
        </p:spPr>
        <p:txBody>
          <a:bodyPr wrap="square" rtlCol="0">
            <a:spAutoFit/>
          </a:bodyPr>
          <a:lstStyle/>
          <a:p>
            <a:r>
              <a:rPr lang="en-US" dirty="0">
                <a:latin typeface="Eras Demi ITC" panose="020B0805030504020804" pitchFamily="34" charset="0"/>
              </a:rPr>
              <a:t>Image Steganography</a:t>
            </a:r>
          </a:p>
        </p:txBody>
      </p:sp>
      <p:sp>
        <p:nvSpPr>
          <p:cNvPr id="18" name="TextBox 17">
            <a:extLst>
              <a:ext uri="{FF2B5EF4-FFF2-40B4-BE49-F238E27FC236}">
                <a16:creationId xmlns:a16="http://schemas.microsoft.com/office/drawing/2014/main" id="{F73EA631-0C71-BB7D-D677-6C68979F5CF6}"/>
              </a:ext>
            </a:extLst>
          </p:cNvPr>
          <p:cNvSpPr txBox="1"/>
          <p:nvPr/>
        </p:nvSpPr>
        <p:spPr>
          <a:xfrm>
            <a:off x="7327770" y="5034953"/>
            <a:ext cx="4864230" cy="369332"/>
          </a:xfrm>
          <a:prstGeom prst="rect">
            <a:avLst/>
          </a:prstGeom>
          <a:noFill/>
        </p:spPr>
        <p:txBody>
          <a:bodyPr wrap="square" rtlCol="0">
            <a:spAutoFit/>
          </a:bodyPr>
          <a:lstStyle/>
          <a:p>
            <a:r>
              <a:rPr lang="en-US" dirty="0">
                <a:latin typeface="Eras Demi ITC" panose="020B0805030504020804" pitchFamily="34" charset="0"/>
              </a:rPr>
              <a:t>Video steganography</a:t>
            </a:r>
          </a:p>
        </p:txBody>
      </p:sp>
      <p:sp>
        <p:nvSpPr>
          <p:cNvPr id="19" name="TextBox 18">
            <a:extLst>
              <a:ext uri="{FF2B5EF4-FFF2-40B4-BE49-F238E27FC236}">
                <a16:creationId xmlns:a16="http://schemas.microsoft.com/office/drawing/2014/main" id="{1D0EE791-6C38-B5D1-89C6-1193AFC6203D}"/>
              </a:ext>
            </a:extLst>
          </p:cNvPr>
          <p:cNvSpPr txBox="1"/>
          <p:nvPr/>
        </p:nvSpPr>
        <p:spPr>
          <a:xfrm>
            <a:off x="7165134" y="3689150"/>
            <a:ext cx="4864230" cy="369332"/>
          </a:xfrm>
          <a:prstGeom prst="rect">
            <a:avLst/>
          </a:prstGeom>
          <a:noFill/>
        </p:spPr>
        <p:txBody>
          <a:bodyPr wrap="square" rtlCol="0">
            <a:spAutoFit/>
          </a:bodyPr>
          <a:lstStyle/>
          <a:p>
            <a:r>
              <a:rPr lang="en-US" dirty="0">
                <a:latin typeface="Eras Demi ITC" panose="020B0805030504020804" pitchFamily="34" charset="0"/>
              </a:rPr>
              <a:t>Audio Steganography</a:t>
            </a:r>
          </a:p>
        </p:txBody>
      </p:sp>
      <p:pic>
        <p:nvPicPr>
          <p:cNvPr id="21" name="Picture 20">
            <a:extLst>
              <a:ext uri="{FF2B5EF4-FFF2-40B4-BE49-F238E27FC236}">
                <a16:creationId xmlns:a16="http://schemas.microsoft.com/office/drawing/2014/main" id="{671B3B92-72FE-505A-1513-F3018B76D6F8}"/>
              </a:ext>
            </a:extLst>
          </p:cNvPr>
          <p:cNvPicPr>
            <a:picLocks noChangeAspect="1"/>
          </p:cNvPicPr>
          <p:nvPr/>
        </p:nvPicPr>
        <p:blipFill>
          <a:blip r:embed="rId3"/>
          <a:stretch>
            <a:fillRect/>
          </a:stretch>
        </p:blipFill>
        <p:spPr>
          <a:xfrm>
            <a:off x="6341380" y="2327538"/>
            <a:ext cx="417639" cy="417639"/>
          </a:xfrm>
          <a:prstGeom prst="rect">
            <a:avLst/>
          </a:prstGeom>
        </p:spPr>
      </p:pic>
      <p:pic>
        <p:nvPicPr>
          <p:cNvPr id="23" name="Picture 22">
            <a:extLst>
              <a:ext uri="{FF2B5EF4-FFF2-40B4-BE49-F238E27FC236}">
                <a16:creationId xmlns:a16="http://schemas.microsoft.com/office/drawing/2014/main" id="{0E2759CE-2FBD-FAF7-1C73-8B8145D17BFE}"/>
              </a:ext>
            </a:extLst>
          </p:cNvPr>
          <p:cNvPicPr>
            <a:picLocks noChangeAspect="1"/>
          </p:cNvPicPr>
          <p:nvPr/>
        </p:nvPicPr>
        <p:blipFill>
          <a:blip r:embed="rId4"/>
          <a:stretch>
            <a:fillRect/>
          </a:stretch>
        </p:blipFill>
        <p:spPr>
          <a:xfrm>
            <a:off x="6418937" y="3720289"/>
            <a:ext cx="344704" cy="344704"/>
          </a:xfrm>
          <a:prstGeom prst="rect">
            <a:avLst/>
          </a:prstGeom>
        </p:spPr>
      </p:pic>
      <p:pic>
        <p:nvPicPr>
          <p:cNvPr id="25" name="Picture 24">
            <a:extLst>
              <a:ext uri="{FF2B5EF4-FFF2-40B4-BE49-F238E27FC236}">
                <a16:creationId xmlns:a16="http://schemas.microsoft.com/office/drawing/2014/main" id="{27C7D529-74A1-9CE2-1358-326DE9766AB8}"/>
              </a:ext>
            </a:extLst>
          </p:cNvPr>
          <p:cNvPicPr>
            <a:picLocks noChangeAspect="1"/>
          </p:cNvPicPr>
          <p:nvPr/>
        </p:nvPicPr>
        <p:blipFill>
          <a:blip r:embed="rId5"/>
          <a:stretch>
            <a:fillRect/>
          </a:stretch>
        </p:blipFill>
        <p:spPr>
          <a:xfrm>
            <a:off x="6418937" y="5034953"/>
            <a:ext cx="344704" cy="344704"/>
          </a:xfrm>
          <a:prstGeom prst="rect">
            <a:avLst/>
          </a:prstGeom>
        </p:spPr>
      </p:pic>
    </p:spTree>
    <p:extLst>
      <p:ext uri="{BB962C8B-B14F-4D97-AF65-F5344CB8AC3E}">
        <p14:creationId xmlns:p14="http://schemas.microsoft.com/office/powerpoint/2010/main" val="53223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8AA8F-3F73-0CC7-80C5-98ADF6EE5A30}"/>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2B8F107-8252-3D57-ED30-4F4B896CD59E}"/>
              </a:ext>
            </a:extLst>
          </p:cNvPr>
          <p:cNvSpPr/>
          <p:nvPr/>
        </p:nvSpPr>
        <p:spPr>
          <a:xfrm>
            <a:off x="7072132" y="1367478"/>
            <a:ext cx="4645386" cy="3853423"/>
          </a:xfrm>
          <a:prstGeom prst="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B9927E77-CDC0-2157-51FD-3500808F4A26}"/>
              </a:ext>
            </a:extLst>
          </p:cNvPr>
          <p:cNvSpPr/>
          <p:nvPr/>
        </p:nvSpPr>
        <p:spPr>
          <a:xfrm>
            <a:off x="474482" y="224808"/>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3ADC145-14A8-97DB-CF70-735C4396B2CE}"/>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Single Corner Rounded 1">
            <a:extLst>
              <a:ext uri="{FF2B5EF4-FFF2-40B4-BE49-F238E27FC236}">
                <a16:creationId xmlns:a16="http://schemas.microsoft.com/office/drawing/2014/main" id="{62C63552-3E02-7D8A-C4DB-17D56B772BF5}"/>
              </a:ext>
            </a:extLst>
          </p:cNvPr>
          <p:cNvSpPr/>
          <p:nvPr/>
        </p:nvSpPr>
        <p:spPr>
          <a:xfrm>
            <a:off x="474482" y="867311"/>
            <a:ext cx="5382705" cy="593888"/>
          </a:xfrm>
          <a:prstGeom prst="round1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Eras Demi ITC" panose="020B0805030504020804" pitchFamily="34" charset="0"/>
              </a:rPr>
              <a:t>IMAGE STEGANOGRAPHY</a:t>
            </a:r>
          </a:p>
        </p:txBody>
      </p:sp>
      <p:sp>
        <p:nvSpPr>
          <p:cNvPr id="5" name="TextBox 4">
            <a:extLst>
              <a:ext uri="{FF2B5EF4-FFF2-40B4-BE49-F238E27FC236}">
                <a16:creationId xmlns:a16="http://schemas.microsoft.com/office/drawing/2014/main" id="{1140D69A-116B-B93D-C55E-89ABF9AF08F5}"/>
              </a:ext>
            </a:extLst>
          </p:cNvPr>
          <p:cNvSpPr txBox="1"/>
          <p:nvPr/>
        </p:nvSpPr>
        <p:spPr>
          <a:xfrm>
            <a:off x="441590" y="1637099"/>
            <a:ext cx="5448487" cy="830997"/>
          </a:xfrm>
          <a:prstGeom prst="rect">
            <a:avLst/>
          </a:prstGeom>
          <a:noFill/>
        </p:spPr>
        <p:txBody>
          <a:bodyPr wrap="square">
            <a:spAutoFit/>
          </a:bodyPr>
          <a:lstStyle/>
          <a:p>
            <a:r>
              <a:rPr lang="en-US" sz="1600" dirty="0">
                <a:latin typeface="Eras Medium ITC" panose="020B0602030504020804" pitchFamily="34" charset="0"/>
              </a:rPr>
              <a:t>Image steganography is the technique of hiding secret data within an image without altering its visible appearance.</a:t>
            </a:r>
          </a:p>
        </p:txBody>
      </p:sp>
      <p:sp>
        <p:nvSpPr>
          <p:cNvPr id="15" name="Rectangle: Single Corner Rounded 14">
            <a:extLst>
              <a:ext uri="{FF2B5EF4-FFF2-40B4-BE49-F238E27FC236}">
                <a16:creationId xmlns:a16="http://schemas.microsoft.com/office/drawing/2014/main" id="{4A702CD5-5CF5-724D-F467-11748C5AD7A9}"/>
              </a:ext>
            </a:extLst>
          </p:cNvPr>
          <p:cNvSpPr/>
          <p:nvPr/>
        </p:nvSpPr>
        <p:spPr>
          <a:xfrm>
            <a:off x="474482" y="2698295"/>
            <a:ext cx="1699181" cy="440890"/>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WORKING :</a:t>
            </a:r>
          </a:p>
        </p:txBody>
      </p:sp>
      <p:sp>
        <p:nvSpPr>
          <p:cNvPr id="17" name="TextBox 16">
            <a:extLst>
              <a:ext uri="{FF2B5EF4-FFF2-40B4-BE49-F238E27FC236}">
                <a16:creationId xmlns:a16="http://schemas.microsoft.com/office/drawing/2014/main" id="{A6BDE3C9-35C4-BA12-A82D-482F67A53170}"/>
              </a:ext>
            </a:extLst>
          </p:cNvPr>
          <p:cNvSpPr txBox="1"/>
          <p:nvPr/>
        </p:nvSpPr>
        <p:spPr>
          <a:xfrm>
            <a:off x="408700" y="3378149"/>
            <a:ext cx="5448487" cy="830997"/>
          </a:xfrm>
          <a:prstGeom prst="rect">
            <a:avLst/>
          </a:prstGeom>
          <a:noFill/>
        </p:spPr>
        <p:txBody>
          <a:bodyPr wrap="square">
            <a:spAutoFit/>
          </a:bodyPr>
          <a:lstStyle/>
          <a:p>
            <a:r>
              <a:rPr lang="en-US" sz="1600" dirty="0">
                <a:latin typeface="Eras Medium ITC" panose="020B0602030504020804" pitchFamily="34" charset="0"/>
              </a:rPr>
              <a:t>The secret information is embedded by modifying the pixel values of the image in a way that is imperceptible to the human eye.</a:t>
            </a:r>
          </a:p>
        </p:txBody>
      </p:sp>
      <p:sp>
        <p:nvSpPr>
          <p:cNvPr id="18" name="Rectangle: Single Corner Rounded 17">
            <a:extLst>
              <a:ext uri="{FF2B5EF4-FFF2-40B4-BE49-F238E27FC236}">
                <a16:creationId xmlns:a16="http://schemas.microsoft.com/office/drawing/2014/main" id="{78DFB227-058E-A606-13A7-1391E63DE900}"/>
              </a:ext>
            </a:extLst>
          </p:cNvPr>
          <p:cNvSpPr/>
          <p:nvPr/>
        </p:nvSpPr>
        <p:spPr>
          <a:xfrm>
            <a:off x="474482" y="4660779"/>
            <a:ext cx="2142446" cy="440890"/>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TECHNIQUE USED:</a:t>
            </a:r>
          </a:p>
        </p:txBody>
      </p:sp>
      <p:sp>
        <p:nvSpPr>
          <p:cNvPr id="20" name="TextBox 19">
            <a:extLst>
              <a:ext uri="{FF2B5EF4-FFF2-40B4-BE49-F238E27FC236}">
                <a16:creationId xmlns:a16="http://schemas.microsoft.com/office/drawing/2014/main" id="{493B9816-6DE3-7961-8E57-7E40CF18FC7E}"/>
              </a:ext>
            </a:extLst>
          </p:cNvPr>
          <p:cNvSpPr txBox="1"/>
          <p:nvPr/>
        </p:nvSpPr>
        <p:spPr>
          <a:xfrm>
            <a:off x="408700" y="5405914"/>
            <a:ext cx="5356781" cy="584775"/>
          </a:xfrm>
          <a:prstGeom prst="rect">
            <a:avLst/>
          </a:prstGeom>
          <a:noFill/>
        </p:spPr>
        <p:txBody>
          <a:bodyPr wrap="square">
            <a:spAutoFit/>
          </a:bodyPr>
          <a:lstStyle/>
          <a:p>
            <a:r>
              <a:rPr lang="en-US" sz="1600" b="1" dirty="0">
                <a:latin typeface="Eras Medium ITC" panose="020B0602030504020804" pitchFamily="34" charset="0"/>
              </a:rPr>
              <a:t>LSB (Least Significant Bit) Encoding:</a:t>
            </a:r>
            <a:r>
              <a:rPr lang="en-US" sz="1600" dirty="0">
                <a:latin typeface="Eras Medium ITC" panose="020B0602030504020804" pitchFamily="34" charset="0"/>
              </a:rPr>
              <a:t> Modifies the least significant bits of pixel values to store hidden data.</a:t>
            </a:r>
          </a:p>
        </p:txBody>
      </p:sp>
      <p:pic>
        <p:nvPicPr>
          <p:cNvPr id="22" name="Picture 21">
            <a:extLst>
              <a:ext uri="{FF2B5EF4-FFF2-40B4-BE49-F238E27FC236}">
                <a16:creationId xmlns:a16="http://schemas.microsoft.com/office/drawing/2014/main" id="{8FA71E02-E5E8-34B9-3DF6-31573622ECB5}"/>
              </a:ext>
            </a:extLst>
          </p:cNvPr>
          <p:cNvPicPr>
            <a:picLocks noChangeAspect="1"/>
          </p:cNvPicPr>
          <p:nvPr/>
        </p:nvPicPr>
        <p:blipFill>
          <a:blip r:embed="rId2">
            <a:lum bright="70000" contrast="-70000"/>
          </a:blip>
          <a:stretch>
            <a:fillRect/>
          </a:stretch>
        </p:blipFill>
        <p:spPr>
          <a:xfrm>
            <a:off x="945472" y="949840"/>
            <a:ext cx="417639" cy="417639"/>
          </a:xfrm>
          <a:prstGeom prst="rect">
            <a:avLst/>
          </a:prstGeom>
        </p:spPr>
      </p:pic>
      <p:pic>
        <p:nvPicPr>
          <p:cNvPr id="1028" name="Picture 4" descr="Image Steganography in Cryptography - GeeksforGeeks">
            <a:extLst>
              <a:ext uri="{FF2B5EF4-FFF2-40B4-BE49-F238E27FC236}">
                <a16:creationId xmlns:a16="http://schemas.microsoft.com/office/drawing/2014/main" id="{44596902-141F-5EAD-1429-3B6C5FE534B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258844" y="1637099"/>
            <a:ext cx="4229815" cy="33305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34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00597-56FC-0B6D-A104-4FD97D2B31D4}"/>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A5198D0-2690-B347-DDEC-8D9135B926C9}"/>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34F87ED-F98C-0185-87AC-B6D09A37636D}"/>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Single Corner Rounded 1">
            <a:extLst>
              <a:ext uri="{FF2B5EF4-FFF2-40B4-BE49-F238E27FC236}">
                <a16:creationId xmlns:a16="http://schemas.microsoft.com/office/drawing/2014/main" id="{C2F8C63D-B863-7937-6A26-98ED0A203D97}"/>
              </a:ext>
            </a:extLst>
          </p:cNvPr>
          <p:cNvSpPr/>
          <p:nvPr/>
        </p:nvSpPr>
        <p:spPr>
          <a:xfrm>
            <a:off x="475951" y="947846"/>
            <a:ext cx="5382705" cy="593888"/>
          </a:xfrm>
          <a:prstGeom prst="round1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Eras Demi ITC" panose="020B0805030504020804" pitchFamily="34" charset="0"/>
              </a:rPr>
              <a:t>AUDIO STEGANOGRAPHY</a:t>
            </a:r>
          </a:p>
        </p:txBody>
      </p:sp>
      <p:sp>
        <p:nvSpPr>
          <p:cNvPr id="5" name="Rectangle: Single Corner Rounded 4">
            <a:extLst>
              <a:ext uri="{FF2B5EF4-FFF2-40B4-BE49-F238E27FC236}">
                <a16:creationId xmlns:a16="http://schemas.microsoft.com/office/drawing/2014/main" id="{87E4A546-C2FD-D7BE-A833-3D5BEE05CC03}"/>
              </a:ext>
            </a:extLst>
          </p:cNvPr>
          <p:cNvSpPr/>
          <p:nvPr/>
        </p:nvSpPr>
        <p:spPr>
          <a:xfrm>
            <a:off x="473492" y="2812750"/>
            <a:ext cx="1699181" cy="440890"/>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WORKING :</a:t>
            </a:r>
          </a:p>
        </p:txBody>
      </p:sp>
      <p:sp>
        <p:nvSpPr>
          <p:cNvPr id="6" name="Rectangle: Single Corner Rounded 5">
            <a:extLst>
              <a:ext uri="{FF2B5EF4-FFF2-40B4-BE49-F238E27FC236}">
                <a16:creationId xmlns:a16="http://schemas.microsoft.com/office/drawing/2014/main" id="{4C66F93F-CA36-4B20-8F4E-5FE6980517B2}"/>
              </a:ext>
            </a:extLst>
          </p:cNvPr>
          <p:cNvSpPr/>
          <p:nvPr/>
        </p:nvSpPr>
        <p:spPr>
          <a:xfrm>
            <a:off x="473492" y="4594394"/>
            <a:ext cx="2142446" cy="440890"/>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APPLICATIONS:</a:t>
            </a:r>
          </a:p>
        </p:txBody>
      </p:sp>
      <p:sp>
        <p:nvSpPr>
          <p:cNvPr id="10" name="TextBox 9">
            <a:extLst>
              <a:ext uri="{FF2B5EF4-FFF2-40B4-BE49-F238E27FC236}">
                <a16:creationId xmlns:a16="http://schemas.microsoft.com/office/drawing/2014/main" id="{B985070E-E0BE-890F-3F7C-D29A342B91F9}"/>
              </a:ext>
            </a:extLst>
          </p:cNvPr>
          <p:cNvSpPr txBox="1"/>
          <p:nvPr/>
        </p:nvSpPr>
        <p:spPr>
          <a:xfrm>
            <a:off x="405582" y="1716175"/>
            <a:ext cx="5531177" cy="861774"/>
          </a:xfrm>
          <a:prstGeom prst="rect">
            <a:avLst/>
          </a:prstGeom>
          <a:noFill/>
        </p:spPr>
        <p:txBody>
          <a:bodyPr wrap="square">
            <a:spAutoFit/>
          </a:bodyPr>
          <a:lstStyle/>
          <a:p>
            <a:r>
              <a:rPr lang="en-US" sz="1600" dirty="0">
                <a:latin typeface="Eras Medium ITC" panose="020B0602030504020804" pitchFamily="34" charset="0"/>
              </a:rPr>
              <a:t>Audio steganography is the technique of concealing secret information within an audio file without altering its perceptible quality</a:t>
            </a:r>
            <a:r>
              <a:rPr lang="en-US" dirty="0"/>
              <a:t>.</a:t>
            </a:r>
          </a:p>
        </p:txBody>
      </p:sp>
      <p:sp>
        <p:nvSpPr>
          <p:cNvPr id="12" name="TextBox 11">
            <a:extLst>
              <a:ext uri="{FF2B5EF4-FFF2-40B4-BE49-F238E27FC236}">
                <a16:creationId xmlns:a16="http://schemas.microsoft.com/office/drawing/2014/main" id="{B98F94F1-0F82-40F2-8CC6-F2BB99E75E52}"/>
              </a:ext>
            </a:extLst>
          </p:cNvPr>
          <p:cNvSpPr txBox="1"/>
          <p:nvPr/>
        </p:nvSpPr>
        <p:spPr>
          <a:xfrm>
            <a:off x="435991" y="3407834"/>
            <a:ext cx="4170733" cy="830997"/>
          </a:xfrm>
          <a:prstGeom prst="rect">
            <a:avLst/>
          </a:prstGeom>
          <a:noFill/>
        </p:spPr>
        <p:txBody>
          <a:bodyPr wrap="square">
            <a:spAutoFit/>
          </a:bodyPr>
          <a:lstStyle/>
          <a:p>
            <a:r>
              <a:rPr lang="en-US" sz="1600" dirty="0">
                <a:latin typeface="Eras Medium ITC" panose="020B0602030504020804" pitchFamily="34" charset="0"/>
              </a:rPr>
              <a:t>Hidden data is embedded by subtly modifying audio signals in a way that remains undetectable to the human ear.</a:t>
            </a:r>
          </a:p>
        </p:txBody>
      </p:sp>
      <p:sp>
        <p:nvSpPr>
          <p:cNvPr id="15" name="TextBox 14">
            <a:extLst>
              <a:ext uri="{FF2B5EF4-FFF2-40B4-BE49-F238E27FC236}">
                <a16:creationId xmlns:a16="http://schemas.microsoft.com/office/drawing/2014/main" id="{6F9DA01F-786E-CB04-0EF1-0CA1972655E0}"/>
              </a:ext>
            </a:extLst>
          </p:cNvPr>
          <p:cNvSpPr txBox="1"/>
          <p:nvPr/>
        </p:nvSpPr>
        <p:spPr>
          <a:xfrm>
            <a:off x="435991" y="5237054"/>
            <a:ext cx="6094428" cy="86177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Eras Medium ITC" panose="020B0602030504020804" pitchFamily="34" charset="0"/>
              </a:rPr>
              <a:t>  Secure communication and covert messaging.</a:t>
            </a:r>
          </a:p>
          <a:p>
            <a:pPr marL="285750" indent="-285750">
              <a:buFont typeface="Arial" panose="020B0604020202020204" pitchFamily="34" charset="0"/>
              <a:buChar char="•"/>
            </a:pPr>
            <a:r>
              <a:rPr lang="en-US" sz="1600" dirty="0">
                <a:latin typeface="Eras Medium ITC" panose="020B0602030504020804" pitchFamily="34" charset="0"/>
              </a:rPr>
              <a:t>  Watermarking for copyright protection.</a:t>
            </a:r>
          </a:p>
          <a:p>
            <a:pPr marL="285750" indent="-285750">
              <a:buFont typeface="Arial" panose="020B0604020202020204" pitchFamily="34" charset="0"/>
              <a:buChar char="•"/>
            </a:pPr>
            <a:r>
              <a:rPr lang="en-US" sz="1600" dirty="0">
                <a:latin typeface="Eras Medium ITC" panose="020B0602030504020804" pitchFamily="34" charset="0"/>
              </a:rPr>
              <a:t>  Hiding confidential data in forensic investigations</a:t>
            </a:r>
            <a:r>
              <a:rPr lang="en-US" dirty="0">
                <a:latin typeface="Eras Medium ITC" panose="020B0602030504020804" pitchFamily="34" charset="0"/>
              </a:rPr>
              <a:t>.</a:t>
            </a:r>
          </a:p>
        </p:txBody>
      </p:sp>
      <p:pic>
        <p:nvPicPr>
          <p:cNvPr id="2050" name="Picture 2" descr="Audio Steganography : The art of hiding secrets within earshot (part 2 of  2) | by Sumit Kumar Arora | Medium">
            <a:extLst>
              <a:ext uri="{FF2B5EF4-FFF2-40B4-BE49-F238E27FC236}">
                <a16:creationId xmlns:a16="http://schemas.microsoft.com/office/drawing/2014/main" id="{C07AC9C1-1F99-485A-A2CB-C5B5DBD84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522" y="2722134"/>
            <a:ext cx="7002487" cy="220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749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ED1AD-E85A-6085-5CF0-DBC42439C421}"/>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9E271CC-9CF8-9B00-F685-CC9153203CC1}"/>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B155483-1B2C-9741-6107-ADF070B6E030}"/>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tudy and investigation of video steganography over uncompressed and  compressed domain: a comprehensive review | Multimedia Systems">
            <a:extLst>
              <a:ext uri="{FF2B5EF4-FFF2-40B4-BE49-F238E27FC236}">
                <a16:creationId xmlns:a16="http://schemas.microsoft.com/office/drawing/2014/main" id="{636481B8-7340-4353-E6F4-F928D2AEA3E7}"/>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882" y="1489435"/>
            <a:ext cx="5465917" cy="276755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Single Corner Rounded 4">
            <a:extLst>
              <a:ext uri="{FF2B5EF4-FFF2-40B4-BE49-F238E27FC236}">
                <a16:creationId xmlns:a16="http://schemas.microsoft.com/office/drawing/2014/main" id="{CD965C9F-DD54-FD92-54BE-61A51BAA4668}"/>
              </a:ext>
            </a:extLst>
          </p:cNvPr>
          <p:cNvSpPr/>
          <p:nvPr/>
        </p:nvSpPr>
        <p:spPr>
          <a:xfrm>
            <a:off x="346230" y="895547"/>
            <a:ext cx="5382705" cy="593888"/>
          </a:xfrm>
          <a:prstGeom prst="round1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Eras Demi ITC" panose="020B0805030504020804" pitchFamily="34" charset="0"/>
              </a:rPr>
              <a:t>VIDEO STEGANOGRAPHY</a:t>
            </a:r>
          </a:p>
        </p:txBody>
      </p:sp>
      <p:sp>
        <p:nvSpPr>
          <p:cNvPr id="6" name="Rectangle: Single Corner Rounded 5">
            <a:extLst>
              <a:ext uri="{FF2B5EF4-FFF2-40B4-BE49-F238E27FC236}">
                <a16:creationId xmlns:a16="http://schemas.microsoft.com/office/drawing/2014/main" id="{A69BA8CF-0F89-E52F-AA93-19961D55F60C}"/>
              </a:ext>
            </a:extLst>
          </p:cNvPr>
          <p:cNvSpPr/>
          <p:nvPr/>
        </p:nvSpPr>
        <p:spPr>
          <a:xfrm>
            <a:off x="346230" y="2717810"/>
            <a:ext cx="1699181" cy="440890"/>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WORKING :</a:t>
            </a:r>
          </a:p>
        </p:txBody>
      </p:sp>
      <p:sp>
        <p:nvSpPr>
          <p:cNvPr id="7" name="Rectangle: Single Corner Rounded 6">
            <a:extLst>
              <a:ext uri="{FF2B5EF4-FFF2-40B4-BE49-F238E27FC236}">
                <a16:creationId xmlns:a16="http://schemas.microsoft.com/office/drawing/2014/main" id="{F4C04DF8-8207-306A-EA53-B3C37680AF13}"/>
              </a:ext>
            </a:extLst>
          </p:cNvPr>
          <p:cNvSpPr/>
          <p:nvPr/>
        </p:nvSpPr>
        <p:spPr>
          <a:xfrm>
            <a:off x="346230" y="4428203"/>
            <a:ext cx="2142446" cy="440890"/>
          </a:xfrm>
          <a:prstGeom prst="round1Rect">
            <a:avLst/>
          </a:prstGeom>
          <a:solidFill>
            <a:srgbClr val="CAD9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APPLICATIONS:</a:t>
            </a:r>
          </a:p>
        </p:txBody>
      </p:sp>
      <p:sp>
        <p:nvSpPr>
          <p:cNvPr id="12" name="TextBox 11">
            <a:extLst>
              <a:ext uri="{FF2B5EF4-FFF2-40B4-BE49-F238E27FC236}">
                <a16:creationId xmlns:a16="http://schemas.microsoft.com/office/drawing/2014/main" id="{EC37F300-147F-1978-A8DB-CFFB61831F92}"/>
              </a:ext>
            </a:extLst>
          </p:cNvPr>
          <p:cNvSpPr txBox="1"/>
          <p:nvPr/>
        </p:nvSpPr>
        <p:spPr>
          <a:xfrm>
            <a:off x="249316" y="1641957"/>
            <a:ext cx="5738566" cy="830997"/>
          </a:xfrm>
          <a:prstGeom prst="rect">
            <a:avLst/>
          </a:prstGeom>
          <a:noFill/>
        </p:spPr>
        <p:txBody>
          <a:bodyPr wrap="square">
            <a:spAutoFit/>
          </a:bodyPr>
          <a:lstStyle/>
          <a:p>
            <a:r>
              <a:rPr lang="en-US" sz="1500" dirty="0">
                <a:latin typeface="Eras Medium ITC" panose="020B0602030504020804" pitchFamily="34" charset="0"/>
              </a:rPr>
              <a:t>Video steganography is the process of hiding secret data within a video file by subtly modifying its frames, pixels, or audio signals without affecting perceptible quality</a:t>
            </a:r>
            <a:r>
              <a:rPr lang="en-US" sz="1600" dirty="0">
                <a:latin typeface="Eras Medium ITC" panose="020B0602030504020804" pitchFamily="34" charset="0"/>
              </a:rPr>
              <a:t>.</a:t>
            </a:r>
          </a:p>
        </p:txBody>
      </p:sp>
      <p:sp>
        <p:nvSpPr>
          <p:cNvPr id="15" name="TextBox 14">
            <a:extLst>
              <a:ext uri="{FF2B5EF4-FFF2-40B4-BE49-F238E27FC236}">
                <a16:creationId xmlns:a16="http://schemas.microsoft.com/office/drawing/2014/main" id="{FBF2C92C-974D-497C-6EAD-62CCB93EC2D4}"/>
              </a:ext>
            </a:extLst>
          </p:cNvPr>
          <p:cNvSpPr txBox="1"/>
          <p:nvPr/>
        </p:nvSpPr>
        <p:spPr>
          <a:xfrm>
            <a:off x="289524" y="3283802"/>
            <a:ext cx="5479619" cy="553998"/>
          </a:xfrm>
          <a:prstGeom prst="rect">
            <a:avLst/>
          </a:prstGeom>
          <a:noFill/>
        </p:spPr>
        <p:txBody>
          <a:bodyPr wrap="square">
            <a:spAutoFit/>
          </a:bodyPr>
          <a:lstStyle/>
          <a:p>
            <a:r>
              <a:rPr lang="en-US" sz="1500" b="1" dirty="0">
                <a:latin typeface="Eras Medium ITC" panose="020B0602030504020804" pitchFamily="34" charset="0"/>
              </a:rPr>
              <a:t>Data is embedded within frames, motion vectors, or audio signals</a:t>
            </a:r>
            <a:r>
              <a:rPr lang="en-US" sz="1500" dirty="0">
                <a:latin typeface="Eras Medium ITC" panose="020B0602030504020804" pitchFamily="34" charset="0"/>
              </a:rPr>
              <a:t> to ensure hidden information remains undetectable.</a:t>
            </a:r>
          </a:p>
        </p:txBody>
      </p:sp>
      <p:sp>
        <p:nvSpPr>
          <p:cNvPr id="17" name="TextBox 16">
            <a:extLst>
              <a:ext uri="{FF2B5EF4-FFF2-40B4-BE49-F238E27FC236}">
                <a16:creationId xmlns:a16="http://schemas.microsoft.com/office/drawing/2014/main" id="{37A3AAAC-90A1-F9F3-B90A-EAC9647C2902}"/>
              </a:ext>
            </a:extLst>
          </p:cNvPr>
          <p:cNvSpPr txBox="1"/>
          <p:nvPr/>
        </p:nvSpPr>
        <p:spPr>
          <a:xfrm>
            <a:off x="501730" y="5124986"/>
            <a:ext cx="7492200" cy="1015663"/>
          </a:xfrm>
          <a:prstGeom prst="rect">
            <a:avLst/>
          </a:prstGeom>
          <a:noFill/>
        </p:spPr>
        <p:txBody>
          <a:bodyPr wrap="square">
            <a:spAutoFit/>
          </a:bodyPr>
          <a:lstStyle/>
          <a:p>
            <a:r>
              <a:rPr lang="en-US" sz="1500" dirty="0">
                <a:latin typeface="Eras Medium ITC" panose="020B0602030504020804" pitchFamily="34" charset="0"/>
              </a:rPr>
              <a:t>✔ </a:t>
            </a:r>
            <a:r>
              <a:rPr lang="en-US" sz="1500" b="1" dirty="0">
                <a:latin typeface="Eras Medium ITC" panose="020B0602030504020804" pitchFamily="34" charset="0"/>
              </a:rPr>
              <a:t>Secure Communication</a:t>
            </a:r>
            <a:r>
              <a:rPr lang="en-US" sz="1500" dirty="0">
                <a:latin typeface="Eras Medium ITC" panose="020B0602030504020804" pitchFamily="34" charset="0"/>
              </a:rPr>
              <a:t> – Transmitting confidential data covertly.</a:t>
            </a:r>
            <a:br>
              <a:rPr lang="en-US" sz="1500" dirty="0">
                <a:latin typeface="Eras Medium ITC" panose="020B0602030504020804" pitchFamily="34" charset="0"/>
              </a:rPr>
            </a:br>
            <a:r>
              <a:rPr lang="en-US" sz="1500" dirty="0">
                <a:latin typeface="Eras Medium ITC" panose="020B0602030504020804" pitchFamily="34" charset="0"/>
              </a:rPr>
              <a:t>✔ </a:t>
            </a:r>
            <a:r>
              <a:rPr lang="en-US" sz="1500" b="1" dirty="0">
                <a:latin typeface="Eras Medium ITC" panose="020B0602030504020804" pitchFamily="34" charset="0"/>
              </a:rPr>
              <a:t>Digital Watermarking</a:t>
            </a:r>
            <a:r>
              <a:rPr lang="en-US" sz="1500" dirty="0">
                <a:latin typeface="Eras Medium ITC" panose="020B0602030504020804" pitchFamily="34" charset="0"/>
              </a:rPr>
              <a:t> – Protecting copyrights by embedding ownership details.</a:t>
            </a:r>
            <a:br>
              <a:rPr lang="en-US" sz="1500" dirty="0">
                <a:latin typeface="Eras Medium ITC" panose="020B0602030504020804" pitchFamily="34" charset="0"/>
              </a:rPr>
            </a:br>
            <a:r>
              <a:rPr lang="en-US" sz="1500" dirty="0">
                <a:latin typeface="Eras Medium ITC" panose="020B0602030504020804" pitchFamily="34" charset="0"/>
              </a:rPr>
              <a:t>✔ </a:t>
            </a:r>
            <a:r>
              <a:rPr lang="en-US" sz="1500" b="1" dirty="0">
                <a:latin typeface="Eras Medium ITC" panose="020B0602030504020804" pitchFamily="34" charset="0"/>
              </a:rPr>
              <a:t>Stealth Data Storage</a:t>
            </a:r>
            <a:r>
              <a:rPr lang="en-US" sz="1500" dirty="0">
                <a:latin typeface="Eras Medium ITC" panose="020B0602030504020804" pitchFamily="34" charset="0"/>
              </a:rPr>
              <a:t> – Hiding sensitive information within video files.</a:t>
            </a:r>
            <a:br>
              <a:rPr lang="en-US" sz="1500" dirty="0">
                <a:latin typeface="Eras Medium ITC" panose="020B0602030504020804" pitchFamily="34" charset="0"/>
              </a:rPr>
            </a:br>
            <a:r>
              <a:rPr lang="en-US" sz="1500" dirty="0">
                <a:latin typeface="Eras Medium ITC" panose="020B0602030504020804" pitchFamily="34" charset="0"/>
              </a:rPr>
              <a:t>✔ </a:t>
            </a:r>
            <a:r>
              <a:rPr lang="en-US" sz="1500" b="1" dirty="0">
                <a:latin typeface="Eras Medium ITC" panose="020B0602030504020804" pitchFamily="34" charset="0"/>
              </a:rPr>
              <a:t>Forensic &amp; Intelligence Use</a:t>
            </a:r>
            <a:r>
              <a:rPr lang="en-US" sz="1500" dirty="0">
                <a:latin typeface="Eras Medium ITC" panose="020B0602030504020804" pitchFamily="34" charset="0"/>
              </a:rPr>
              <a:t> – Concealing critical data for secure investigations.</a:t>
            </a:r>
          </a:p>
        </p:txBody>
      </p:sp>
    </p:spTree>
    <p:extLst>
      <p:ext uri="{BB962C8B-B14F-4D97-AF65-F5344CB8AC3E}">
        <p14:creationId xmlns:p14="http://schemas.microsoft.com/office/powerpoint/2010/main" val="19664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BB212-06C0-E39F-4919-ED57D161BD9B}"/>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83514E89-0818-E536-B1AD-6693EFAE3727}"/>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0" descr="preencoded.png">
            <a:extLst>
              <a:ext uri="{FF2B5EF4-FFF2-40B4-BE49-F238E27FC236}">
                <a16:creationId xmlns:a16="http://schemas.microsoft.com/office/drawing/2014/main" id="{440D17A4-4C84-2B28-915B-03838077D4BD}"/>
              </a:ext>
            </a:extLst>
          </p:cNvPr>
          <p:cNvPicPr>
            <a:picLocks noChangeAspect="1"/>
          </p:cNvPicPr>
          <p:nvPr/>
        </p:nvPicPr>
        <p:blipFill>
          <a:blip r:embed="rId2">
            <a:duotone>
              <a:prstClr val="black"/>
              <a:schemeClr val="accent1">
                <a:tint val="45000"/>
                <a:satMod val="400000"/>
              </a:schemeClr>
            </a:duotone>
          </a:blip>
          <a:stretch>
            <a:fillRect/>
          </a:stretch>
        </p:blipFill>
        <p:spPr>
          <a:xfrm>
            <a:off x="6705600" y="0"/>
            <a:ext cx="5486400" cy="6858000"/>
          </a:xfrm>
          <a:prstGeom prst="rect">
            <a:avLst/>
          </a:prstGeom>
        </p:spPr>
      </p:pic>
      <p:sp>
        <p:nvSpPr>
          <p:cNvPr id="4" name="TextBox 3">
            <a:extLst>
              <a:ext uri="{FF2B5EF4-FFF2-40B4-BE49-F238E27FC236}">
                <a16:creationId xmlns:a16="http://schemas.microsoft.com/office/drawing/2014/main" id="{A6CDE6D4-B249-1554-C70E-4E852A0E372D}"/>
              </a:ext>
            </a:extLst>
          </p:cNvPr>
          <p:cNvSpPr txBox="1"/>
          <p:nvPr/>
        </p:nvSpPr>
        <p:spPr>
          <a:xfrm>
            <a:off x="266331" y="239697"/>
            <a:ext cx="5749770" cy="1323439"/>
          </a:xfrm>
          <a:prstGeom prst="rect">
            <a:avLst/>
          </a:prstGeom>
          <a:noFill/>
        </p:spPr>
        <p:txBody>
          <a:bodyPr wrap="square" rtlCol="0">
            <a:spAutoFit/>
          </a:bodyPr>
          <a:lstStyle/>
          <a:p>
            <a:r>
              <a:rPr lang="en-US" sz="4000" b="1" dirty="0">
                <a:solidFill>
                  <a:srgbClr val="002060"/>
                </a:solidFill>
                <a:latin typeface="Copperplate Gothic Bold" panose="020E0705020206020404" pitchFamily="34" charset="0"/>
              </a:rPr>
              <a:t>Encryption and error-checking</a:t>
            </a:r>
          </a:p>
        </p:txBody>
      </p:sp>
      <p:sp>
        <p:nvSpPr>
          <p:cNvPr id="5" name="Shape 1">
            <a:extLst>
              <a:ext uri="{FF2B5EF4-FFF2-40B4-BE49-F238E27FC236}">
                <a16:creationId xmlns:a16="http://schemas.microsoft.com/office/drawing/2014/main" id="{4AC09675-5810-9008-7E95-38A9F196F1F4}"/>
              </a:ext>
            </a:extLst>
          </p:cNvPr>
          <p:cNvSpPr/>
          <p:nvPr/>
        </p:nvSpPr>
        <p:spPr>
          <a:xfrm>
            <a:off x="325095" y="1958605"/>
            <a:ext cx="404459" cy="389056"/>
          </a:xfrm>
          <a:prstGeom prst="roundRect">
            <a:avLst>
              <a:gd name="adj" fmla="val 18669"/>
            </a:avLst>
          </a:prstGeom>
          <a:solidFill>
            <a:schemeClr val="accent1">
              <a:lumMod val="75000"/>
            </a:schemeClr>
          </a:solidFill>
          <a:ln w="7620">
            <a:solidFill>
              <a:srgbClr val="6D9121"/>
            </a:solidFill>
            <a:prstDash val="solid"/>
          </a:ln>
        </p:spPr>
        <p:txBody>
          <a:bodyPr/>
          <a:lstStyle/>
          <a:p>
            <a:r>
              <a:rPr lang="en-US" b="1" dirty="0">
                <a:solidFill>
                  <a:schemeClr val="bg1"/>
                </a:solidFill>
              </a:rPr>
              <a:t>1</a:t>
            </a:r>
            <a:endParaRPr lang="en-US" sz="2400" b="1" dirty="0">
              <a:solidFill>
                <a:schemeClr val="bg1"/>
              </a:solidFill>
            </a:endParaRPr>
          </a:p>
        </p:txBody>
      </p:sp>
      <p:sp>
        <p:nvSpPr>
          <p:cNvPr id="10" name="Text 3">
            <a:extLst>
              <a:ext uri="{FF2B5EF4-FFF2-40B4-BE49-F238E27FC236}">
                <a16:creationId xmlns:a16="http://schemas.microsoft.com/office/drawing/2014/main" id="{E26ED09D-5E89-611C-F8EA-A17D1AD3666C}"/>
              </a:ext>
            </a:extLst>
          </p:cNvPr>
          <p:cNvSpPr/>
          <p:nvPr/>
        </p:nvSpPr>
        <p:spPr>
          <a:xfrm>
            <a:off x="886962" y="2039400"/>
            <a:ext cx="2015774" cy="708660"/>
          </a:xfrm>
          <a:prstGeom prst="rect">
            <a:avLst/>
          </a:prstGeom>
          <a:noFill/>
          <a:ln/>
        </p:spPr>
        <p:txBody>
          <a:bodyPr wrap="square" lIns="0" tIns="0" rIns="0" bIns="0" rtlCol="0" anchor="t"/>
          <a:lstStyle/>
          <a:p>
            <a:pPr marL="0" indent="0">
              <a:lnSpc>
                <a:spcPts val="2750"/>
              </a:lnSpc>
              <a:buNone/>
            </a:pPr>
            <a:r>
              <a:rPr lang="en-US" b="1" dirty="0">
                <a:latin typeface="Eras Medium ITC" panose="020B0602030504020804" pitchFamily="34" charset="0"/>
                <a:ea typeface="Syne Extra Bold" pitchFamily="34" charset="-122"/>
                <a:cs typeface="Syne Extra Bold" pitchFamily="34" charset="-120"/>
              </a:rPr>
              <a:t>Enhancing Security</a:t>
            </a:r>
            <a:endParaRPr lang="en-US" dirty="0">
              <a:latin typeface="Eras Medium ITC" panose="020B0602030504020804" pitchFamily="34" charset="0"/>
            </a:endParaRPr>
          </a:p>
        </p:txBody>
      </p:sp>
      <p:sp>
        <p:nvSpPr>
          <p:cNvPr id="11" name="Shape 1">
            <a:extLst>
              <a:ext uri="{FF2B5EF4-FFF2-40B4-BE49-F238E27FC236}">
                <a16:creationId xmlns:a16="http://schemas.microsoft.com/office/drawing/2014/main" id="{F2E5A3F9-0178-9D58-F8ED-9F9F1002F01F}"/>
              </a:ext>
            </a:extLst>
          </p:cNvPr>
          <p:cNvSpPr/>
          <p:nvPr/>
        </p:nvSpPr>
        <p:spPr>
          <a:xfrm>
            <a:off x="1299459" y="4667886"/>
            <a:ext cx="404459" cy="389056"/>
          </a:xfrm>
          <a:prstGeom prst="roundRect">
            <a:avLst>
              <a:gd name="adj" fmla="val 18669"/>
            </a:avLst>
          </a:prstGeom>
          <a:solidFill>
            <a:schemeClr val="accent1">
              <a:lumMod val="75000"/>
            </a:schemeClr>
          </a:solidFill>
          <a:ln w="7620">
            <a:solidFill>
              <a:srgbClr val="6D9121"/>
            </a:solidFill>
            <a:prstDash val="solid"/>
          </a:ln>
        </p:spPr>
        <p:txBody>
          <a:bodyPr/>
          <a:lstStyle/>
          <a:p>
            <a:r>
              <a:rPr lang="en-US" sz="1600" b="1" dirty="0">
                <a:solidFill>
                  <a:schemeClr val="bg1"/>
                </a:solidFill>
              </a:rPr>
              <a:t>3</a:t>
            </a:r>
          </a:p>
        </p:txBody>
      </p:sp>
      <p:sp>
        <p:nvSpPr>
          <p:cNvPr id="12" name="Shape 1">
            <a:extLst>
              <a:ext uri="{FF2B5EF4-FFF2-40B4-BE49-F238E27FC236}">
                <a16:creationId xmlns:a16="http://schemas.microsoft.com/office/drawing/2014/main" id="{03C4BD03-803F-7B94-65AE-1003554240F0}"/>
              </a:ext>
            </a:extLst>
          </p:cNvPr>
          <p:cNvSpPr/>
          <p:nvPr/>
        </p:nvSpPr>
        <p:spPr>
          <a:xfrm>
            <a:off x="3592235" y="1956916"/>
            <a:ext cx="404459" cy="389056"/>
          </a:xfrm>
          <a:prstGeom prst="roundRect">
            <a:avLst>
              <a:gd name="adj" fmla="val 18669"/>
            </a:avLst>
          </a:prstGeom>
          <a:solidFill>
            <a:schemeClr val="accent1">
              <a:lumMod val="75000"/>
            </a:schemeClr>
          </a:solidFill>
          <a:ln w="7620">
            <a:solidFill>
              <a:srgbClr val="6D9121"/>
            </a:solidFill>
            <a:prstDash val="solid"/>
          </a:ln>
        </p:spPr>
        <p:txBody>
          <a:bodyPr/>
          <a:lstStyle/>
          <a:p>
            <a:r>
              <a:rPr lang="en-US" sz="1600" b="1" dirty="0">
                <a:solidFill>
                  <a:schemeClr val="bg1"/>
                </a:solidFill>
              </a:rPr>
              <a:t>2</a:t>
            </a:r>
          </a:p>
        </p:txBody>
      </p:sp>
      <p:sp>
        <p:nvSpPr>
          <p:cNvPr id="13" name="TextBox 12">
            <a:extLst>
              <a:ext uri="{FF2B5EF4-FFF2-40B4-BE49-F238E27FC236}">
                <a16:creationId xmlns:a16="http://schemas.microsoft.com/office/drawing/2014/main" id="{27F5C316-BD71-2668-2118-79B8EB7F5B46}"/>
              </a:ext>
            </a:extLst>
          </p:cNvPr>
          <p:cNvSpPr txBox="1"/>
          <p:nvPr/>
        </p:nvSpPr>
        <p:spPr>
          <a:xfrm>
            <a:off x="4181069" y="2024398"/>
            <a:ext cx="2179782" cy="369332"/>
          </a:xfrm>
          <a:prstGeom prst="rect">
            <a:avLst/>
          </a:prstGeom>
          <a:noFill/>
        </p:spPr>
        <p:txBody>
          <a:bodyPr wrap="square" rtlCol="0">
            <a:spAutoFit/>
          </a:bodyPr>
          <a:lstStyle/>
          <a:p>
            <a:r>
              <a:rPr lang="en-US" b="1" dirty="0">
                <a:latin typeface="Eras Medium ITC" panose="020B0602030504020804" pitchFamily="34" charset="0"/>
              </a:rPr>
              <a:t>Error detection</a:t>
            </a:r>
          </a:p>
        </p:txBody>
      </p:sp>
      <p:sp>
        <p:nvSpPr>
          <p:cNvPr id="14" name="TextBox 13">
            <a:extLst>
              <a:ext uri="{FF2B5EF4-FFF2-40B4-BE49-F238E27FC236}">
                <a16:creationId xmlns:a16="http://schemas.microsoft.com/office/drawing/2014/main" id="{99D05E89-AE7C-39C0-2490-269ED2AC6F7E}"/>
              </a:ext>
            </a:extLst>
          </p:cNvPr>
          <p:cNvSpPr txBox="1"/>
          <p:nvPr/>
        </p:nvSpPr>
        <p:spPr>
          <a:xfrm>
            <a:off x="1894849" y="4712677"/>
            <a:ext cx="2492734" cy="369332"/>
          </a:xfrm>
          <a:prstGeom prst="rect">
            <a:avLst/>
          </a:prstGeom>
          <a:noFill/>
        </p:spPr>
        <p:txBody>
          <a:bodyPr wrap="square" rtlCol="0">
            <a:spAutoFit/>
          </a:bodyPr>
          <a:lstStyle/>
          <a:p>
            <a:r>
              <a:rPr lang="en-US" b="1" dirty="0">
                <a:latin typeface="Eras Medium ITC" panose="020B0602030504020804" pitchFamily="34" charset="0"/>
              </a:rPr>
              <a:t>Dual Protection</a:t>
            </a:r>
          </a:p>
        </p:txBody>
      </p:sp>
      <p:sp>
        <p:nvSpPr>
          <p:cNvPr id="15" name="TextBox 14">
            <a:extLst>
              <a:ext uri="{FF2B5EF4-FFF2-40B4-BE49-F238E27FC236}">
                <a16:creationId xmlns:a16="http://schemas.microsoft.com/office/drawing/2014/main" id="{7C178E57-5394-18E9-18CD-CB209B8EAF11}"/>
              </a:ext>
            </a:extLst>
          </p:cNvPr>
          <p:cNvSpPr txBox="1"/>
          <p:nvPr/>
        </p:nvSpPr>
        <p:spPr>
          <a:xfrm>
            <a:off x="718528" y="2480071"/>
            <a:ext cx="2613891" cy="1815882"/>
          </a:xfrm>
          <a:prstGeom prst="rect">
            <a:avLst/>
          </a:prstGeom>
          <a:noFill/>
        </p:spPr>
        <p:txBody>
          <a:bodyPr wrap="square" rtlCol="0">
            <a:spAutoFit/>
          </a:bodyPr>
          <a:lstStyle/>
          <a:p>
            <a:pPr algn="just"/>
            <a:r>
              <a:rPr lang="en-US" sz="1400" dirty="0">
                <a:latin typeface="Eras Medium ITC" panose="020B0602030504020804" pitchFamily="34" charset="0"/>
              </a:rPr>
              <a:t>Encrypted data can still attract attention from attackers. By embedding encrypted messages within a seemingly innocuous file (image, audio, or text), steganography ensures that the existence of the message remains hidden.</a:t>
            </a:r>
          </a:p>
        </p:txBody>
      </p:sp>
      <p:sp>
        <p:nvSpPr>
          <p:cNvPr id="16" name="TextBox 15">
            <a:extLst>
              <a:ext uri="{FF2B5EF4-FFF2-40B4-BE49-F238E27FC236}">
                <a16:creationId xmlns:a16="http://schemas.microsoft.com/office/drawing/2014/main" id="{031F7BB7-FD0A-10AA-25E9-5326AC0D9CED}"/>
              </a:ext>
            </a:extLst>
          </p:cNvPr>
          <p:cNvSpPr txBox="1"/>
          <p:nvPr/>
        </p:nvSpPr>
        <p:spPr>
          <a:xfrm>
            <a:off x="3837709" y="2486059"/>
            <a:ext cx="2613891" cy="1169551"/>
          </a:xfrm>
          <a:prstGeom prst="rect">
            <a:avLst/>
          </a:prstGeom>
          <a:noFill/>
        </p:spPr>
        <p:txBody>
          <a:bodyPr wrap="square" rtlCol="0">
            <a:spAutoFit/>
          </a:bodyPr>
          <a:lstStyle/>
          <a:p>
            <a:pPr algn="just"/>
            <a:r>
              <a:rPr lang="en-US" sz="1400" dirty="0">
                <a:latin typeface="Eras Medium ITC" panose="020B0602030504020804" pitchFamily="34" charset="0"/>
              </a:rPr>
              <a:t>It can contribute to </a:t>
            </a:r>
            <a:r>
              <a:rPr lang="en-US" sz="1400" b="1" dirty="0">
                <a:latin typeface="Eras Medium ITC" panose="020B0602030504020804" pitchFamily="34" charset="0"/>
              </a:rPr>
              <a:t>error detection</a:t>
            </a:r>
            <a:r>
              <a:rPr lang="en-US" sz="1400" dirty="0">
                <a:latin typeface="Eras Medium ITC" panose="020B0602030504020804" pitchFamily="34" charset="0"/>
              </a:rPr>
              <a:t> by embedding hidden data that helps verify the integrity of transmitted or stored information.</a:t>
            </a:r>
          </a:p>
        </p:txBody>
      </p:sp>
      <p:sp>
        <p:nvSpPr>
          <p:cNvPr id="17" name="TextBox 16">
            <a:extLst>
              <a:ext uri="{FF2B5EF4-FFF2-40B4-BE49-F238E27FC236}">
                <a16:creationId xmlns:a16="http://schemas.microsoft.com/office/drawing/2014/main" id="{698FF0BC-216C-568C-E272-F6695A50F300}"/>
              </a:ext>
            </a:extLst>
          </p:cNvPr>
          <p:cNvSpPr txBox="1"/>
          <p:nvPr/>
        </p:nvSpPr>
        <p:spPr>
          <a:xfrm>
            <a:off x="1384223" y="5102907"/>
            <a:ext cx="4535055" cy="738664"/>
          </a:xfrm>
          <a:prstGeom prst="rect">
            <a:avLst/>
          </a:prstGeom>
          <a:noFill/>
        </p:spPr>
        <p:txBody>
          <a:bodyPr wrap="square" rtlCol="0">
            <a:spAutoFit/>
          </a:bodyPr>
          <a:lstStyle/>
          <a:p>
            <a:pPr algn="just"/>
            <a:r>
              <a:rPr lang="en-US" sz="1400" dirty="0">
                <a:latin typeface="Eras Medium ITC" panose="020B0602030504020804" pitchFamily="34" charset="0"/>
              </a:rPr>
              <a:t>Combining </a:t>
            </a:r>
            <a:r>
              <a:rPr lang="en-US" sz="1400" b="1" dirty="0">
                <a:latin typeface="Eras Medium ITC" panose="020B0602030504020804" pitchFamily="34" charset="0"/>
              </a:rPr>
              <a:t>encryption with steganography</a:t>
            </a:r>
            <a:r>
              <a:rPr lang="en-US" sz="1400" dirty="0">
                <a:latin typeface="Eras Medium ITC" panose="020B0602030504020804" pitchFamily="34" charset="0"/>
              </a:rPr>
              <a:t> offers </a:t>
            </a:r>
            <a:r>
              <a:rPr lang="en-US" sz="1400" b="1" dirty="0">
                <a:latin typeface="Eras Medium ITC" panose="020B0602030504020804" pitchFamily="34" charset="0"/>
              </a:rPr>
              <a:t>double security</a:t>
            </a:r>
            <a:r>
              <a:rPr lang="en-US" sz="1400" dirty="0">
                <a:latin typeface="Eras Medium ITC" panose="020B0602030504020804" pitchFamily="34" charset="0"/>
              </a:rPr>
              <a:t>—even if the </a:t>
            </a:r>
            <a:r>
              <a:rPr lang="en-US" sz="1400" dirty="0" err="1">
                <a:latin typeface="Eras Medium ITC" panose="020B0602030504020804" pitchFamily="34" charset="0"/>
              </a:rPr>
              <a:t>stego</a:t>
            </a:r>
            <a:r>
              <a:rPr lang="en-US" sz="1400" dirty="0">
                <a:latin typeface="Eras Medium ITC" panose="020B0602030504020804" pitchFamily="34" charset="0"/>
              </a:rPr>
              <a:t> object is discovered, an attacker would still need to decrypt the message.</a:t>
            </a:r>
          </a:p>
        </p:txBody>
      </p:sp>
    </p:spTree>
    <p:extLst>
      <p:ext uri="{BB962C8B-B14F-4D97-AF65-F5344CB8AC3E}">
        <p14:creationId xmlns:p14="http://schemas.microsoft.com/office/powerpoint/2010/main" val="242421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ACC4F-3CF9-3C2D-54F2-7DAF4E3E63F8}"/>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4EEA303-2D8C-96A5-C57E-89B1CF11735B}"/>
              </a:ext>
            </a:extLst>
          </p:cNvPr>
          <p:cNvSpPr/>
          <p:nvPr/>
        </p:nvSpPr>
        <p:spPr>
          <a:xfrm>
            <a:off x="346230" y="239697"/>
            <a:ext cx="1198485"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B313A61-7D90-1A3C-97EA-69F18240A0EC}"/>
              </a:ext>
            </a:extLst>
          </p:cNvPr>
          <p:cNvSpPr/>
          <p:nvPr/>
        </p:nvSpPr>
        <p:spPr>
          <a:xfrm>
            <a:off x="10235953" y="239697"/>
            <a:ext cx="1689716" cy="381740"/>
          </a:xfrm>
          <a:prstGeom prst="roundRect">
            <a:avLst/>
          </a:prstGeom>
          <a:solidFill>
            <a:srgbClr val="EAD2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8FDBCB-41AB-BADE-0FBC-290DADA13B69}"/>
              </a:ext>
            </a:extLst>
          </p:cNvPr>
          <p:cNvSpPr txBox="1"/>
          <p:nvPr/>
        </p:nvSpPr>
        <p:spPr>
          <a:xfrm>
            <a:off x="704334" y="790833"/>
            <a:ext cx="11318789" cy="523220"/>
          </a:xfrm>
          <a:prstGeom prst="rect">
            <a:avLst/>
          </a:prstGeom>
          <a:noFill/>
        </p:spPr>
        <p:txBody>
          <a:bodyPr wrap="square" rtlCol="0">
            <a:spAutoFit/>
          </a:bodyPr>
          <a:lstStyle/>
          <a:p>
            <a:r>
              <a:rPr lang="en-US" sz="2800" b="1" dirty="0">
                <a:latin typeface="Copperplate Gothic Bold" panose="020E0705020206020404" pitchFamily="34" charset="0"/>
              </a:rPr>
              <a:t>KEY ADVANTAGES OF STEGANOGRAPHY TECHNIQUES</a:t>
            </a:r>
          </a:p>
        </p:txBody>
      </p:sp>
      <p:pic>
        <p:nvPicPr>
          <p:cNvPr id="4" name="Picture 3">
            <a:extLst>
              <a:ext uri="{FF2B5EF4-FFF2-40B4-BE49-F238E27FC236}">
                <a16:creationId xmlns:a16="http://schemas.microsoft.com/office/drawing/2014/main" id="{D9DB6BD0-A014-930C-C7DB-59C1E963D5B7}"/>
              </a:ext>
            </a:extLst>
          </p:cNvPr>
          <p:cNvPicPr>
            <a:picLocks noChangeAspect="1"/>
          </p:cNvPicPr>
          <p:nvPr/>
        </p:nvPicPr>
        <p:blipFill>
          <a:blip r:embed="rId2"/>
          <a:stretch>
            <a:fillRect/>
          </a:stretch>
        </p:blipFill>
        <p:spPr>
          <a:xfrm>
            <a:off x="4981575" y="1771649"/>
            <a:ext cx="2228850" cy="4678577"/>
          </a:xfrm>
          <a:prstGeom prst="rect">
            <a:avLst/>
          </a:prstGeom>
        </p:spPr>
      </p:pic>
      <p:sp>
        <p:nvSpPr>
          <p:cNvPr id="5" name="TextBox 4">
            <a:extLst>
              <a:ext uri="{FF2B5EF4-FFF2-40B4-BE49-F238E27FC236}">
                <a16:creationId xmlns:a16="http://schemas.microsoft.com/office/drawing/2014/main" id="{CA38DB59-2747-708C-0AFE-3F8B3387C6C7}"/>
              </a:ext>
            </a:extLst>
          </p:cNvPr>
          <p:cNvSpPr txBox="1"/>
          <p:nvPr/>
        </p:nvSpPr>
        <p:spPr>
          <a:xfrm>
            <a:off x="945472" y="1866974"/>
            <a:ext cx="3731741" cy="1354217"/>
          </a:xfrm>
          <a:prstGeom prst="rect">
            <a:avLst/>
          </a:prstGeom>
          <a:noFill/>
        </p:spPr>
        <p:txBody>
          <a:bodyPr wrap="square" rtlCol="0">
            <a:spAutoFit/>
          </a:bodyPr>
          <a:lstStyle/>
          <a:p>
            <a:r>
              <a:rPr lang="en-US" b="1" dirty="0"/>
              <a:t>Concealment:</a:t>
            </a:r>
          </a:p>
          <a:p>
            <a:pPr algn="just"/>
            <a:r>
              <a:rPr lang="en-US" sz="1600" dirty="0">
                <a:latin typeface="Eras Medium ITC" panose="020B0602030504020804" pitchFamily="34" charset="0"/>
              </a:rPr>
              <a:t>Steganography effectively hides the presence of a message , ensuring that only intended recipients are aware of its existence </a:t>
            </a:r>
          </a:p>
        </p:txBody>
      </p:sp>
      <p:sp>
        <p:nvSpPr>
          <p:cNvPr id="6" name="TextBox 5">
            <a:extLst>
              <a:ext uri="{FF2B5EF4-FFF2-40B4-BE49-F238E27FC236}">
                <a16:creationId xmlns:a16="http://schemas.microsoft.com/office/drawing/2014/main" id="{75061336-B5AA-1C30-A13F-85473C7F214B}"/>
              </a:ext>
            </a:extLst>
          </p:cNvPr>
          <p:cNvSpPr txBox="1"/>
          <p:nvPr/>
        </p:nvSpPr>
        <p:spPr>
          <a:xfrm>
            <a:off x="905004" y="4405174"/>
            <a:ext cx="3731741" cy="1846659"/>
          </a:xfrm>
          <a:prstGeom prst="rect">
            <a:avLst/>
          </a:prstGeom>
          <a:noFill/>
        </p:spPr>
        <p:txBody>
          <a:bodyPr wrap="square" rtlCol="0">
            <a:spAutoFit/>
          </a:bodyPr>
          <a:lstStyle/>
          <a:p>
            <a:r>
              <a:rPr lang="en-US" b="1" dirty="0"/>
              <a:t>Integration:</a:t>
            </a:r>
          </a:p>
          <a:p>
            <a:r>
              <a:rPr lang="en-US" sz="1600" dirty="0">
                <a:latin typeface="Eras Medium ITC" panose="020B0602030504020804" pitchFamily="34" charset="0"/>
              </a:rPr>
              <a:t>Integrity in steganography is achieved using hashing, digital watermarking, error correction codes, and key-based verification. These techniques ensure that the hidden message remains secure, unaltered.</a:t>
            </a:r>
            <a:endParaRPr lang="en-US" sz="1600" b="1" dirty="0">
              <a:latin typeface="Eras Medium ITC" panose="020B0602030504020804" pitchFamily="34" charset="0"/>
            </a:endParaRPr>
          </a:p>
        </p:txBody>
      </p:sp>
      <p:sp>
        <p:nvSpPr>
          <p:cNvPr id="7" name="TextBox 6">
            <a:extLst>
              <a:ext uri="{FF2B5EF4-FFF2-40B4-BE49-F238E27FC236}">
                <a16:creationId xmlns:a16="http://schemas.microsoft.com/office/drawing/2014/main" id="{CE8B8C73-D8FE-0650-953C-D6A844DCE7A2}"/>
              </a:ext>
            </a:extLst>
          </p:cNvPr>
          <p:cNvSpPr txBox="1"/>
          <p:nvPr/>
        </p:nvSpPr>
        <p:spPr>
          <a:xfrm>
            <a:off x="7900085" y="3256700"/>
            <a:ext cx="3731741" cy="1754326"/>
          </a:xfrm>
          <a:prstGeom prst="rect">
            <a:avLst/>
          </a:prstGeom>
          <a:noFill/>
        </p:spPr>
        <p:txBody>
          <a:bodyPr wrap="square" rtlCol="0">
            <a:spAutoFit/>
          </a:bodyPr>
          <a:lstStyle/>
          <a:p>
            <a:r>
              <a:rPr lang="en-US" b="1" dirty="0"/>
              <a:t>Capacity:</a:t>
            </a:r>
          </a:p>
          <a:p>
            <a:r>
              <a:rPr lang="en-US" dirty="0"/>
              <a:t>This technique allows for the embedding of large volumes of data within carriers, such as images , without causing noticeable alterations.</a:t>
            </a:r>
          </a:p>
        </p:txBody>
      </p:sp>
    </p:spTree>
    <p:extLst>
      <p:ext uri="{BB962C8B-B14F-4D97-AF65-F5344CB8AC3E}">
        <p14:creationId xmlns:p14="http://schemas.microsoft.com/office/powerpoint/2010/main" val="328431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808</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14</vt:i4>
      </vt:variant>
    </vt:vector>
  </HeadingPairs>
  <TitlesOfParts>
    <vt:vector size="32" baseType="lpstr">
      <vt:lpstr>Algerian</vt:lpstr>
      <vt:lpstr>Arial</vt:lpstr>
      <vt:lpstr>Bodoni MT</vt:lpstr>
      <vt:lpstr>Book Antiqua</vt:lpstr>
      <vt:lpstr>Calibri</vt:lpstr>
      <vt:lpstr>Calibri Light</vt:lpstr>
      <vt:lpstr>Century</vt:lpstr>
      <vt:lpstr>Copperplate Gothic Bold</vt:lpstr>
      <vt:lpstr>Eras Demi ITC</vt:lpstr>
      <vt:lpstr>Eras Medium ITC</vt:lpstr>
      <vt:lpstr>Footlight MT Light</vt:lpstr>
      <vt:lpstr>Gideon Roman</vt:lpstr>
      <vt:lpstr>Harrington</vt:lpstr>
      <vt:lpstr>Leelawadee</vt:lpstr>
      <vt:lpstr>OpenSymbol</vt:lpstr>
      <vt:lpstr>Segoe UI Black</vt:lpstr>
      <vt:lpstr>Syne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hajra shehzad</dc:creator>
  <cp:lastModifiedBy>hajra shehzad</cp:lastModifiedBy>
  <cp:revision>5</cp:revision>
  <dcterms:created xsi:type="dcterms:W3CDTF">2025-02-11T19:33:33Z</dcterms:created>
  <dcterms:modified xsi:type="dcterms:W3CDTF">2025-02-14T08:53:50Z</dcterms:modified>
</cp:coreProperties>
</file>