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ym typeface="+mn-ea"/>
              </a:rPr>
              <a:t>Phishing Awareness Training</a:t>
            </a:r>
            <a:br/>
            <a:r>
              <a:rPr>
                <a:sym typeface="+mn-ea"/>
              </a:rPr>
              <a:t>(How to Identify &amp; Avoid Phishing Attacks)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Mahnoor Shafi                </a:t>
            </a:r>
            <a:endParaRPr lang="en-US"/>
          </a:p>
          <a:p>
            <a:r>
              <a:rPr lang="en-US"/>
              <a:t>BS Cyber Security &amp; Digital Forensics</a:t>
            </a:r>
            <a:endParaRPr lang="en-US"/>
          </a:p>
          <a:p>
            <a:r>
              <a:rPr lang="en-US"/>
              <a:t>Islamia University of Bahawalpur  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83920" y="2644775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endParaRPr sz="1600"/>
          </a:p>
          <a:p>
            <a:r>
              <a:rPr sz="1600"/>
              <a:t> 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Introduction: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   Phishing is a cyber attack where attackers trick you into sharing sensitive information.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 b="1">
                <a:latin typeface="Calibri" panose="020F0502020204030204" charset="0"/>
                <a:cs typeface="Calibri" panose="020F0502020204030204" charset="0"/>
              </a:rPr>
              <a:t>    </a:t>
            </a:r>
            <a:endParaRPr lang="en-US" altLang="en-GB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 b="1">
                <a:latin typeface="Calibri" panose="020F0502020204030204" charset="0"/>
                <a:cs typeface="Calibri" panose="020F0502020204030204" charset="0"/>
              </a:rPr>
              <a:t>    Common goals:</a:t>
            </a:r>
            <a:endParaRPr lang="en-US" altLang="en-GB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endParaRPr lang="en-US" altLang="en-GB" sz="2400" b="1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Steal passwords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Steal banking details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Install malware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zh-CN" altLang="en-US" sz="2400">
                <a:latin typeface="Calibri" panose="020F0502020204030204" charset="0"/>
                <a:cs typeface="Calibri" panose="020F0502020204030204" charset="0"/>
              </a:rPr>
              <a:t>🎯</a:t>
            </a: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Objective: Train users to recognize, avoid, and report phishing attempts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Types of Phishing Attacks: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400" b="1">
                <a:latin typeface="Calibri" panose="020F0502020204030204" charset="0"/>
                <a:cs typeface="Calibri" panose="020F0502020204030204" charset="0"/>
              </a:rPr>
              <a:t>Email Phishing </a:t>
            </a:r>
            <a:endParaRPr lang="en-US" altLang="en-GB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Fake emails pretending to be banks/companies.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 b="1">
                <a:latin typeface="Calibri" panose="020F0502020204030204" charset="0"/>
                <a:cs typeface="Calibri" panose="020F0502020204030204" charset="0"/>
              </a:rPr>
              <a:t>Fake Websites </a:t>
            </a:r>
            <a:endParaRPr lang="en-US" altLang="en-GB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Look-alike login pages to steal credentials.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Calibri" panose="020F0502020204030204" charset="0"/>
                <a:cs typeface="Calibri" panose="020F0502020204030204" charset="0"/>
              </a:rPr>
              <a:t/>
            </a:r>
            <a:r>
              <a:rPr lang="en-US" altLang="en-GB" sz="2400" b="1">
                <a:latin typeface="Calibri" panose="020F0502020204030204" charset="0"/>
                <a:cs typeface="Calibri" panose="020F0502020204030204" charset="0"/>
              </a:rPr>
              <a:t> Smishing 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Phishing via SMS/WhatsApp.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" altLang="en-US" sz="2400">
                <a:latin typeface="Calibri" panose="020F0502020204030204" charset="0"/>
                <a:cs typeface="Calibri" panose="020F0502020204030204" charset="0"/>
              </a:rPr>
              <a:t>️</a:t>
            </a:r>
            <a:r>
              <a:rPr lang="en-US" altLang="en-GB" sz="2400" b="1">
                <a:latin typeface="Calibri" panose="020F0502020204030204" charset="0"/>
                <a:cs typeface="Calibri" panose="020F0502020204030204" charset="0"/>
              </a:rPr>
              <a:t> Vishing 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Phishing through voice calls.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How to Recognize Phishing Emails: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800" b="1">
                <a:latin typeface="Calibri" panose="020F0502020204030204" charset="0"/>
                <a:cs typeface="Calibri" panose="020F0502020204030204" charset="0"/>
              </a:rPr>
              <a:t> Warning signs:</a:t>
            </a:r>
            <a:endParaRPr lang="en-US" altLang="en-GB" sz="2800" b="1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Suspicious sender address (e.g., support@paypa1.com)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Urgent tone (“Your account will be blocked!”)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Poor grammar/spelling mistakes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Unknown attachments or links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Fake Website Indicators: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65" y="1174750"/>
            <a:ext cx="10972800" cy="4953000"/>
          </a:xfrm>
        </p:spPr>
        <p:txBody>
          <a:bodyPr/>
          <a:p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❌</a:t>
            </a: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No HTTPS lock (</a:t>
            </a:r>
            <a:r>
              <a:rPr lang="zh-CN" altLang="en-US" sz="2400">
                <a:latin typeface="Calibri" panose="020F0502020204030204" charset="0"/>
                <a:cs typeface="Calibri" panose="020F0502020204030204" charset="0"/>
              </a:rPr>
              <a:t>🔒</a:t>
            </a: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) in URL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❌</a:t>
            </a: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Misspelled domains (faceb00k.com)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❌</a:t>
            </a: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Poor website design, broken links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❌</a:t>
            </a: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Asking for unnecessary personal info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US" sz="2400">
                <a:latin typeface="Calibri" panose="020F0502020204030204" charset="0"/>
                <a:cs typeface="Calibri" panose="020F0502020204030204" charset="0"/>
              </a:rPr>
              <a:t>✅</a:t>
            </a: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Always check the official URL carefully!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Social Engineering Tactics: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Attackers trick humans using: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 b="1">
                <a:latin typeface="Calibri" panose="020F0502020204030204" charset="0"/>
                <a:cs typeface="Calibri" panose="020F0502020204030204" charset="0"/>
              </a:rPr>
              <a:t>Fear 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“Your account will be suspended!”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 b="1">
                <a:latin typeface="Calibri" panose="020F0502020204030204" charset="0"/>
                <a:cs typeface="Calibri" panose="020F0502020204030204" charset="0"/>
              </a:rPr>
              <a:t> Urgency </a:t>
            </a:r>
            <a:endParaRPr lang="en-US" altLang="en-GB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“Verify within 24 hours!”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zh-CN" altLang="en-US" sz="2400">
                <a:latin typeface="Calibri" panose="020F0502020204030204" charset="0"/>
                <a:cs typeface="Calibri" panose="020F0502020204030204" charset="0"/>
              </a:rPr>
              <a:t/>
            </a:r>
            <a:r>
              <a:rPr lang="en-US" altLang="en-GB" sz="2400" b="1">
                <a:latin typeface="Calibri" panose="020F0502020204030204" charset="0"/>
                <a:cs typeface="Calibri" panose="020F0502020204030204" charset="0"/>
              </a:rPr>
              <a:t> Greed </a:t>
            </a:r>
            <a:endParaRPr lang="en-US" altLang="en-GB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“You’ve won a prize!”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  </a:t>
            </a:r>
            <a:r>
              <a:rPr lang="en-US" altLang="en-GB" sz="2400" b="1">
                <a:latin typeface="Calibri" panose="020F0502020204030204" charset="0"/>
                <a:cs typeface="Calibri" panose="020F0502020204030204" charset="0"/>
              </a:rPr>
              <a:t>Curiosity </a:t>
            </a:r>
            <a:endParaRPr lang="en-US" altLang="en-GB" sz="2400" b="1">
              <a:latin typeface="Calibri" panose="020F0502020204030204" charset="0"/>
              <a:cs typeface="Calibri" panose="020F0502020204030204" charset="0"/>
            </a:endParaRPr>
          </a:p>
          <a:p>
            <a:pPr marL="0" indent="0">
              <a:buNone/>
            </a:pPr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 “Click to see confidential info!”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Quick Quiz (Interactive):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Q1: Which of these is a sign of phishing email?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A. Urgent request for password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B. Official company logo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C. Correct spelling everywhere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Q2: A phishing website often lacks?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A. HTTPS lock </a:t>
            </a:r>
            <a:r>
              <a:rPr lang="zh-CN" altLang="en-US" sz="2400">
                <a:latin typeface="Calibri" panose="020F0502020204030204" charset="0"/>
                <a:cs typeface="Calibri" panose="020F0502020204030204" charset="0"/>
              </a:rPr>
              <a:t>🔒</a:t>
            </a:r>
            <a:endParaRPr lang="zh-CN" altLang="en-US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B. Login form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C. Company name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Conclusion: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Phishing is one of the most common cyber threats.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Awareness is the first line of defense.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  <a:p>
            <a:r>
              <a:rPr lang="en-US" altLang="en-GB" sz="2400">
                <a:latin typeface="Calibri" panose="020F0502020204030204" charset="0"/>
                <a:cs typeface="Calibri" panose="020F0502020204030204" charset="0"/>
              </a:rPr>
              <a:t>Always: Think Before You Click!</a:t>
            </a:r>
            <a:endParaRPr lang="en-US" altLang="en-GB" sz="2400"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1624</Words>
  <Application>WPS Presentation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Business Cooperate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 (How to Identify &amp; Avoid Phishing Attacks)</dc:title>
  <dc:creator/>
  <cp:lastModifiedBy>SCS</cp:lastModifiedBy>
  <cp:revision>1</cp:revision>
  <dcterms:created xsi:type="dcterms:W3CDTF">2025-08-30T12:05:47Z</dcterms:created>
  <dcterms:modified xsi:type="dcterms:W3CDTF">2025-08-30T12:05:47Z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DB4B00D06ADE43EF95210434832E03ED_11</vt:lpwstr>
  </property>
  <property fmtid="{D5CDD505-2E9C-101B-9397-08002B2CF9AE}" pid="3" name="KSOProductBuildVer">
    <vt:lpwstr>2057-12.2.0.21183</vt:lpwstr>
  </property>
</Properties>
</file>