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3" r:id="rId2"/>
    <p:sldId id="271" r:id="rId3"/>
    <p:sldId id="272" r:id="rId4"/>
    <p:sldId id="274" r:id="rId5"/>
    <p:sldId id="267" r:id="rId6"/>
    <p:sldId id="277" r:id="rId7"/>
    <p:sldId id="276" r:id="rId8"/>
    <p:sldId id="275" r:id="rId9"/>
    <p:sldId id="278" r:id="rId10"/>
    <p:sldId id="280" r:id="rId11"/>
    <p:sldId id="258" r:id="rId12"/>
    <p:sldId id="279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/>
    <p:restoredTop sz="94830"/>
  </p:normalViewPr>
  <p:slideViewPr>
    <p:cSldViewPr snapToGrid="0">
      <p:cViewPr varScale="1">
        <p:scale>
          <a:sx n="121" d="100"/>
          <a:sy n="121" d="100"/>
        </p:scale>
        <p:origin x="1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78318-F7E6-6947-814A-CEAB3F588BA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19194-9B43-BB46-8323-06C15720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19194-9B43-BB46-8323-06C1572014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2E20-0AB1-4D09-44CF-6EB193051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1756D-258D-5284-BB31-65CB6916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4E47-DD32-F5DE-6EEF-55909A71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159E-9637-253B-32C3-4F76DBDC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54A3-2560-E0B9-4B8C-757EEECD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BD85-42B5-AD2F-FD7F-22153A87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72651-D128-F9DE-3FF9-47705169C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9F1C-EEE5-4AD8-A5EC-A1D0852D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4870-4E45-E718-8756-E2B3C7DA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1BE2-B8D7-5F3A-67CF-E78E26BD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4C6A8-E514-951A-BFA1-662582C8C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F6F36-0735-D70F-6B84-3E3D02DB8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8BE5-3381-E52D-3943-DAF96798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69FCA-EFF6-F67C-15CA-5729927A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4A4D-BB01-245D-482D-1CD2D23C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BA2B-281A-F249-8CAE-B0B10DAB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1E3D-80C2-A2E3-8EEF-F542D548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295C-5FD6-8326-4A36-1B4306B8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82D3-1DFD-2E60-D517-39A0653C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2497-DA7A-B0C4-4276-BB642C02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F17A-457C-8C2C-BCAA-53DC7267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9899E-A80E-E79A-801A-62FFB9FA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FC51-2F41-CF1A-D14E-2F6D9122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CF09-06B8-3FA6-321F-225F0D12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70D7-7CC3-AFA4-9EDF-466F079B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43FA-628C-52A4-B2AE-4820380C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45A4-2357-CE9B-BD91-C8BF14C71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6A067-98FE-2429-40E0-F99614389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1681D-A763-9829-8EE2-363A899F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6F1B2-A659-A977-959A-FAABE53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5926-CD4C-F826-064F-787E5CDE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D83D-8245-96DC-6F60-EC80CEA8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5ADA-FA5A-1C07-2F66-E84F3590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469F4-16C9-6F3D-D7AF-5FD68D0F4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F5EC6-155A-3B60-AB7D-DC20BEB3F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0FB98-896E-CF2D-3D14-19CCCA18B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13F3B-A4BB-30ED-6719-9D0F49D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AED88-4055-5EBE-315D-C18ACF5D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F6D34-AC85-7775-FD4E-D0AC8086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93AE-FFD3-B8FB-A71A-65F9F62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2C2B6-5114-2BB1-ECDE-20E472FF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0E729-F31A-050F-99B4-3D17CC8C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048D-7D53-EDB4-415C-0AEAB516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14EB6-6701-B5E8-81B4-3E9BD97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FC7BD-9413-7E82-E234-E86F827A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89993-2DEA-7E86-FA15-6B0ED752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0C44-1B64-6A47-7038-A5209FA5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22CD-827A-352B-59D1-0EEAA9F5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D5971-574D-73FB-BEFA-36350F372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5C3E3-4F86-BC34-A8A1-605A333F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85E74-C0AC-21C0-4583-918C8290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D2C8D-527A-20AB-31AF-F30F3AF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2DBF-2437-F0CE-1696-1879DA9D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4DFA8-7A4A-D4BD-782D-14900E901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79355-C07A-AA43-CC21-79326946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F3448-2CDD-D2EA-ADB0-B16E08A9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25C62-2E75-300D-F66B-FDD1C224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CB23-3DB9-0C5D-8439-5CE46BDC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8CD10-F728-1225-F0B2-D0B24F61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E3A3-E7BF-A2F7-92BF-F4A1DBDC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0397-D547-6203-19BE-F365C56AB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586B-C207-4345-960F-639F9A4A32D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E777-F881-6125-2F18-FF202960F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3F2-F3FB-0331-22CC-5143B44F6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AEA2-2513-1C4F-BB00-919ECB2A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oconnect.jax.org/metadata-search/detail-view/study/4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B00B-8C8B-C452-3556-1CAC4E2A2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170" y="19412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Sequence-Based Prediction Using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Enformer</a:t>
            </a:r>
            <a:b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12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901A-8E76-CCE9-F0FE-D8D857F2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Enformer</a:t>
            </a:r>
            <a:r>
              <a:rPr lang="en-US" dirty="0"/>
              <a:t> predictions with QTL allele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4807-C76E-03D9-750E-50E1C40E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Dataset: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DO.CUBE.liver.Rdata</a:t>
            </a:r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/>
              <a:t>481 DO mice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HFHS </a:t>
            </a:r>
          </a:p>
          <a:p>
            <a:pPr marL="0" indent="0">
              <a:buNone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For each gene, we compute correlation coefficient between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Enformer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predictions from eight founders and the QTL allele effects.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4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8E3E-EFE4-37DA-292E-D6AD3D2F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8451-4837-1CF5-908A-C16B8C78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52"/>
            <a:ext cx="10515600" cy="4351338"/>
          </a:xfrm>
        </p:spPr>
        <p:txBody>
          <a:bodyPr/>
          <a:lstStyle/>
          <a:p>
            <a:r>
              <a:rPr lang="en-US" dirty="0"/>
              <a:t>CAGE/liver, adult pregnant day01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30345F-6DF4-9A45-16D0-986A21DA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79" y="2030177"/>
            <a:ext cx="3261711" cy="3409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E4E678-BD76-2035-E452-AFACFE107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34" y="2030177"/>
            <a:ext cx="3422869" cy="35784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F92073-BE3C-3C4A-34FF-BD4BD76782EB}"/>
              </a:ext>
            </a:extLst>
          </p:cNvPr>
          <p:cNvSpPr txBox="1"/>
          <p:nvPr/>
        </p:nvSpPr>
        <p:spPr>
          <a:xfrm>
            <a:off x="1072056" y="5931537"/>
            <a:ext cx="463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Skew (</a:t>
            </a:r>
            <a:r>
              <a:rPr lang="en-US" dirty="0" err="1"/>
              <a:t>spearman_corr</a:t>
            </a:r>
            <a:r>
              <a:rPr lang="en-US" dirty="0"/>
              <a:t>): -0.09745610589943103</a:t>
            </a:r>
          </a:p>
          <a:p>
            <a:r>
              <a:rPr lang="en-US" dirty="0"/>
              <a:t>Skew (</a:t>
            </a:r>
            <a:r>
              <a:rPr lang="en-US" dirty="0" err="1"/>
              <a:t>pearson_corr</a:t>
            </a:r>
            <a:r>
              <a:rPr lang="en-US" dirty="0"/>
              <a:t>): -0.11024658761874533</a:t>
            </a:r>
          </a:p>
        </p:txBody>
      </p:sp>
    </p:spTree>
    <p:extLst>
      <p:ext uri="{BB962C8B-B14F-4D97-AF65-F5344CB8AC3E}">
        <p14:creationId xmlns:p14="http://schemas.microsoft.com/office/powerpoint/2010/main" val="80520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FB4B-B40A-070D-1E9D-AE740C08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heatmap for </a:t>
            </a:r>
            <a:r>
              <a:rPr lang="en-US" dirty="0" err="1"/>
              <a:t>lod</a:t>
            </a:r>
            <a:r>
              <a:rPr lang="en-US" dirty="0"/>
              <a:t> score, QTL allele affects,  and average predictions from 8 founders.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A6D9B-144D-674F-E308-A15E822A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64" y="1690688"/>
            <a:ext cx="6687878" cy="54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2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DB66-D7FA-8948-B0D9-FD22B686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genes into two groups using Gaussian Mixture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AF8A-4744-9943-9460-C7D11E0C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Remove pseudo genes</a:t>
            </a:r>
          </a:p>
          <a:p>
            <a:pPr marL="0" indent="0">
              <a:buNone/>
            </a:pPr>
            <a:r>
              <a:rPr lang="en-US" dirty="0"/>
              <a:t>2) Log-transformation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graph of orange and grey dots&#10;&#10;Description automatically generated">
            <a:extLst>
              <a:ext uri="{FF2B5EF4-FFF2-40B4-BE49-F238E27FC236}">
                <a16:creationId xmlns:a16="http://schemas.microsoft.com/office/drawing/2014/main" id="{7CD3494D-1DD6-BA44-BF82-B44559C2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137" y="1690688"/>
            <a:ext cx="5156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D8C0-D5EB-977D-FD6A-5FBD37EC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04" y="365125"/>
            <a:ext cx="10515600" cy="1325563"/>
          </a:xfrm>
        </p:spPr>
        <p:txBody>
          <a:bodyPr/>
          <a:lstStyle/>
          <a:p>
            <a:r>
              <a:rPr lang="en-US" dirty="0" err="1"/>
              <a:t>Enformer</a:t>
            </a:r>
            <a:r>
              <a:rPr lang="en-US" dirty="0"/>
              <a:t> Model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25EB7B8-888B-32AC-6FCF-3E5C6F766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19" b="61735"/>
          <a:stretch/>
        </p:blipFill>
        <p:spPr>
          <a:xfrm>
            <a:off x="6951160" y="886923"/>
            <a:ext cx="3090911" cy="4659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ECF4A-4962-2615-1D93-64FD0D508AF4}"/>
              </a:ext>
            </a:extLst>
          </p:cNvPr>
          <p:cNvSpPr txBox="1"/>
          <p:nvPr/>
        </p:nvSpPr>
        <p:spPr>
          <a:xfrm>
            <a:off x="1329904" y="1690688"/>
            <a:ext cx="4954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Enformer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is a neural network architecture trained to predict gene expression and chromatin states in humans and mice from DNA sequences.</a:t>
            </a:r>
          </a:p>
          <a:p>
            <a:endParaRPr lang="en-US" dirty="0"/>
          </a:p>
          <a:p>
            <a:r>
              <a:rPr lang="en-US" dirty="0"/>
              <a:t>Training Data: </a:t>
            </a:r>
            <a:r>
              <a:rPr lang="en-US" b="1" i="0" dirty="0">
                <a:solidFill>
                  <a:srgbClr val="222222"/>
                </a:solidFill>
                <a:effectLst/>
                <a:latin typeface="Harding"/>
              </a:rPr>
              <a:t>Basenji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: Kelley </a:t>
            </a:r>
            <a:r>
              <a:rPr lang="en-US" b="0" i="1" dirty="0">
                <a:solidFill>
                  <a:srgbClr val="222222"/>
                </a:solidFill>
                <a:effectLst/>
                <a:latin typeface="Harding"/>
              </a:rPr>
              <a:t>et al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2018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Inputs: 200 kb DNA sequence (reference genome)</a:t>
            </a:r>
          </a:p>
          <a:p>
            <a:endParaRPr lang="en-US" dirty="0"/>
          </a:p>
          <a:p>
            <a:r>
              <a:rPr lang="en-US" dirty="0"/>
              <a:t>Outputs: 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genome </a:t>
            </a:r>
            <a:r>
              <a:rPr lang="en-US" dirty="0"/>
              <a:t>length of 896 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corresponding to 114,688 bp aggregated into 128-bp bins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5,313 genomic tracks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1,643 genomic tracks</a:t>
            </a:r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7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54C-1E05-D1FA-8B0A-377A593D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313"/>
            <a:ext cx="10515600" cy="1325563"/>
          </a:xfrm>
        </p:spPr>
        <p:txBody>
          <a:bodyPr/>
          <a:lstStyle/>
          <a:p>
            <a:r>
              <a:rPr lang="en-US" dirty="0"/>
              <a:t>Apply </a:t>
            </a:r>
            <a:r>
              <a:rPr lang="en-US" dirty="0" err="1"/>
              <a:t>Enformer</a:t>
            </a:r>
            <a:r>
              <a:rPr lang="en-US" dirty="0"/>
              <a:t> on </a:t>
            </a:r>
            <a:r>
              <a:rPr lang="en-US" dirty="0" err="1"/>
              <a:t>pseudogenomes</a:t>
            </a:r>
            <a:r>
              <a:rPr lang="en-US" dirty="0"/>
              <a:t> for 8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DAF8-4838-C1E2-EC84-4C114292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5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Inputs:</a:t>
            </a:r>
          </a:p>
          <a:p>
            <a:r>
              <a:rPr lang="en-US" sz="1800" dirty="0"/>
              <a:t>Pseudo reference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for 8 founder strains in m39 </a:t>
            </a: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</a:rPr>
              <a:t>based on Sanger </a:t>
            </a:r>
            <a:r>
              <a:rPr lang="en-US" sz="1800" dirty="0" err="1">
                <a:solidFill>
                  <a:srgbClr val="212121"/>
                </a:solidFill>
                <a:latin typeface="Calibri" panose="020F0502020204030204" pitchFamily="34" charset="0"/>
              </a:rPr>
              <a:t>snp</a:t>
            </a: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</a:rPr>
              <a:t> and indel set :</a:t>
            </a:r>
          </a:p>
          <a:p>
            <a:pPr marL="0" indent="0">
              <a:buNone/>
            </a:pPr>
            <a:r>
              <a:rPr lang="en-US" sz="1400" dirty="0"/>
              <a:t>/projects/</a:t>
            </a:r>
            <a:r>
              <a:rPr lang="en-US" sz="1400" dirty="0" err="1"/>
              <a:t>omics_share</a:t>
            </a:r>
            <a:r>
              <a:rPr lang="en-US" sz="1400" dirty="0"/>
              <a:t>/mouse/GRCm39/genome/sequence/imputed/rel_2112_v8/ </a:t>
            </a:r>
          </a:p>
          <a:p>
            <a:r>
              <a:rPr lang="en-US" sz="1800" dirty="0"/>
              <a:t>Pseudo reference coordinates from GTF files:  </a:t>
            </a:r>
          </a:p>
          <a:p>
            <a:pPr marL="0" indent="0">
              <a:buNone/>
            </a:pPr>
            <a:r>
              <a:rPr lang="en-US" sz="1400" dirty="0"/>
              <a:t>/projects/</a:t>
            </a:r>
            <a:r>
              <a:rPr lang="en-US" sz="1400" dirty="0" err="1"/>
              <a:t>compsci</a:t>
            </a:r>
            <a:r>
              <a:rPr lang="en-US" sz="1400" dirty="0"/>
              <a:t>/</a:t>
            </a:r>
            <a:r>
              <a:rPr lang="en-US" sz="1400" dirty="0" err="1"/>
              <a:t>omics_share</a:t>
            </a:r>
            <a:r>
              <a:rPr lang="en-US" sz="1400" dirty="0"/>
              <a:t>/mouse/GRCm39/transcriptome/annotation/imputed/rel_2112_v8/</a:t>
            </a:r>
          </a:p>
          <a:p>
            <a:pPr marL="0" indent="0">
              <a:buNone/>
            </a:pPr>
            <a:r>
              <a:rPr lang="en-US" sz="1800" dirty="0"/>
              <a:t>We cut a sequence of 200kb around the starting site for each gene: 100kb away to the left and the right of the start location.  Feed the sequence to </a:t>
            </a:r>
            <a:r>
              <a:rPr lang="en-US" sz="1800" dirty="0" err="1"/>
              <a:t>Enformer</a:t>
            </a:r>
            <a:r>
              <a:rPr lang="en-US" sz="1800" dirty="0"/>
              <a:t>, use the max score within 10 bins away from the starting site as the predicted expression.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F198AB-3E6E-2929-2CDF-391573A6887D}"/>
              </a:ext>
            </a:extLst>
          </p:cNvPr>
          <p:cNvGrpSpPr/>
          <p:nvPr/>
        </p:nvGrpSpPr>
        <p:grpSpPr>
          <a:xfrm>
            <a:off x="2621215" y="4750793"/>
            <a:ext cx="5199529" cy="1535894"/>
            <a:chOff x="2621215" y="4750793"/>
            <a:chExt cx="5199529" cy="15358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CF108D-BC96-27C0-5B57-3E602D5F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1215" y="4750793"/>
              <a:ext cx="5199529" cy="15358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765507-03DD-35D9-3A81-C34F82666368}"/>
                </a:ext>
              </a:extLst>
            </p:cNvPr>
            <p:cNvSpPr/>
            <p:nvPr/>
          </p:nvSpPr>
          <p:spPr>
            <a:xfrm>
              <a:off x="5143501" y="4750793"/>
              <a:ext cx="130628" cy="1535894"/>
            </a:xfrm>
            <a:prstGeom prst="rect">
              <a:avLst/>
            </a:prstGeom>
            <a:solidFill>
              <a:schemeClr val="tx2">
                <a:alpha val="4686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384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2519-AD85-0B2F-787D-FB702D80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</a:t>
            </a:r>
            <a:r>
              <a:rPr lang="en-US" dirty="0" err="1"/>
              <a:t>Enformer</a:t>
            </a:r>
            <a:r>
              <a:rPr lang="en-US" dirty="0"/>
              <a:t> predictions with RNA-seq data from </a:t>
            </a:r>
            <a:r>
              <a:rPr lang="en-US" dirty="0" err="1"/>
              <a:t>NZO_HlLtJ</a:t>
            </a:r>
            <a:r>
              <a:rPr lang="en-US" dirty="0"/>
              <a:t>, </a:t>
            </a:r>
            <a:r>
              <a:rPr lang="en-US" dirty="0" err="1"/>
              <a:t>CAST_EiJ</a:t>
            </a:r>
            <a:r>
              <a:rPr lang="en-US" dirty="0"/>
              <a:t>, C57BL_6J liver tissue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841C-8E7E-6CAE-BE91-83782DEB5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4341"/>
            <a:ext cx="10265229" cy="788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https://bioconnect.jax.org/metadata-search/detail-view/study/431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D76CD1-0D83-4F76-7EFE-11458E9A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8" y="1810536"/>
            <a:ext cx="7458493" cy="355601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3F4C9B-B14C-B009-2327-78BA65563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00140"/>
              </p:ext>
            </p:extLst>
          </p:nvPr>
        </p:nvGraphicFramePr>
        <p:xfrm>
          <a:off x="8458200" y="3429000"/>
          <a:ext cx="3474575" cy="170455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47413">
                  <a:extLst>
                    <a:ext uri="{9D8B030D-6E8A-4147-A177-3AD203B41FA5}">
                      <a16:colId xmlns:a16="http://schemas.microsoft.com/office/drawing/2014/main" val="2222517341"/>
                    </a:ext>
                  </a:extLst>
                </a:gridCol>
                <a:gridCol w="1168971">
                  <a:extLst>
                    <a:ext uri="{9D8B030D-6E8A-4147-A177-3AD203B41FA5}">
                      <a16:colId xmlns:a16="http://schemas.microsoft.com/office/drawing/2014/main" val="1159346140"/>
                    </a:ext>
                  </a:extLst>
                </a:gridCol>
                <a:gridCol w="1158191">
                  <a:extLst>
                    <a:ext uri="{9D8B030D-6E8A-4147-A177-3AD203B41FA5}">
                      <a16:colId xmlns:a16="http://schemas.microsoft.com/office/drawing/2014/main" val="1440626617"/>
                    </a:ext>
                  </a:extLst>
                </a:gridCol>
              </a:tblGrid>
              <a:tr h="790154"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</a:rPr>
                        <a:t>Strain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</a:rPr>
                        <a:t># of Samples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</a:rPr>
                        <a:t> (10%fat + fiber)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</a:rPr>
                        <a:t># of Samples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</a:rPr>
                        <a:t> (44% fat + fiber)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9980"/>
                  </a:ext>
                </a:extLst>
              </a:tr>
              <a:tr h="2247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C57BL/6J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63761"/>
                  </a:ext>
                </a:extLst>
              </a:tr>
              <a:tr h="2247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CAST/</a:t>
                      </a:r>
                      <a:r>
                        <a:rPr lang="en-US" sz="1400" b="1" dirty="0" err="1">
                          <a:effectLst/>
                        </a:rPr>
                        <a:t>EiJ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875388"/>
                  </a:ext>
                </a:extLst>
              </a:tr>
              <a:tr h="224757"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NZO/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HlLtJ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32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30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956C57-2DAA-633F-D7F3-BEE5CDF8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774" y="1426261"/>
            <a:ext cx="6928837" cy="50214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3C50D-A313-DC3E-2E9C-D7D4E0C103BE}"/>
              </a:ext>
            </a:extLst>
          </p:cNvPr>
          <p:cNvSpPr txBox="1"/>
          <p:nvPr/>
        </p:nvSpPr>
        <p:spPr>
          <a:xfrm>
            <a:off x="1694329" y="779930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Enformer</a:t>
            </a:r>
            <a:r>
              <a:rPr lang="en-US" dirty="0"/>
              <a:t> model was trained on 1643 tracks for mouse, we use track 1288:</a:t>
            </a:r>
          </a:p>
          <a:p>
            <a:r>
              <a:rPr lang="en-US" dirty="0"/>
              <a:t>CAGE/liver, adult pregnant day01 for comparison </a:t>
            </a:r>
          </a:p>
        </p:txBody>
      </p:sp>
    </p:spTree>
    <p:extLst>
      <p:ext uri="{BB962C8B-B14F-4D97-AF65-F5344CB8AC3E}">
        <p14:creationId xmlns:p14="http://schemas.microsoft.com/office/powerpoint/2010/main" val="24959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385C-F689-1200-DE56-2FE9813B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Enformer</a:t>
            </a:r>
            <a:r>
              <a:rPr lang="en-US" dirty="0"/>
              <a:t> predictions with RNA-seq expression for liver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65FF1-88EF-FAA0-85B1-2F7D4342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516" y="2337155"/>
            <a:ext cx="3565825" cy="2830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B8DFC-7003-9D8A-179E-DC41E0BD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80" y="2337156"/>
            <a:ext cx="3574479" cy="2830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77D71-625A-7689-2870-7036E8875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41" y="2337155"/>
            <a:ext cx="3565824" cy="28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0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88B6-18A4-F466-CEFB-6A85CCA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coefficients between </a:t>
            </a:r>
            <a:r>
              <a:rPr lang="en-US" dirty="0" err="1"/>
              <a:t>Enformer</a:t>
            </a:r>
            <a:r>
              <a:rPr lang="en-US" dirty="0"/>
              <a:t> predictions and RNA-seq expression for liver</a:t>
            </a:r>
          </a:p>
        </p:txBody>
      </p:sp>
      <p:pic>
        <p:nvPicPr>
          <p:cNvPr id="5" name="Content Placeholder 4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0722E53C-2C6E-94B6-B9CF-08B9FAA68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1" y="1825625"/>
            <a:ext cx="10487037" cy="4351338"/>
          </a:xfrm>
        </p:spPr>
      </p:pic>
    </p:spTree>
    <p:extLst>
      <p:ext uri="{BB962C8B-B14F-4D97-AF65-F5344CB8AC3E}">
        <p14:creationId xmlns:p14="http://schemas.microsoft.com/office/powerpoint/2010/main" val="241324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AB14-A832-60B6-387B-1668E9CD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into expression differences between strains and corresponding </a:t>
            </a:r>
            <a:r>
              <a:rPr lang="en-US" dirty="0" err="1"/>
              <a:t>Enformer</a:t>
            </a:r>
            <a:r>
              <a:rPr lang="en-US" dirty="0"/>
              <a:t> predictions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254489C9-7DFE-E301-9D57-F162EEAC6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583" y="2465048"/>
            <a:ext cx="7927420" cy="266813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F7860-F8DF-2562-0DCE-08B233CA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4" y="2628821"/>
            <a:ext cx="3661485" cy="28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8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CD57-6DD5-C2CB-55DB-95A5E67D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4" y="460786"/>
            <a:ext cx="10515600" cy="1325563"/>
          </a:xfrm>
        </p:spPr>
        <p:txBody>
          <a:bodyPr/>
          <a:lstStyle/>
          <a:p>
            <a:r>
              <a:rPr lang="en-US" dirty="0"/>
              <a:t>High fat vs low fat</a:t>
            </a:r>
          </a:p>
        </p:txBody>
      </p:sp>
      <p:pic>
        <p:nvPicPr>
          <p:cNvPr id="5" name="Content Placeholder 4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1121528D-A388-593D-CF9C-7ADA625FD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61" y="2277913"/>
            <a:ext cx="7660414" cy="305848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54E4EB-E835-A449-C121-482CA0C2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61" y="2032131"/>
            <a:ext cx="4598157" cy="35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17321</TotalTime>
  <Words>435</Words>
  <Application>Microsoft Macintosh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Harding</vt:lpstr>
      <vt:lpstr>Slack-Lato</vt:lpstr>
      <vt:lpstr>Arial</vt:lpstr>
      <vt:lpstr>Calibri</vt:lpstr>
      <vt:lpstr>Calibri Light</vt:lpstr>
      <vt:lpstr>Helvetica Neue</vt:lpstr>
      <vt:lpstr>Office Theme</vt:lpstr>
      <vt:lpstr>Sequence-Based Prediction Using Enformer </vt:lpstr>
      <vt:lpstr>Enformer Model</vt:lpstr>
      <vt:lpstr>Apply Enformer on pseudogenomes for 8 founders</vt:lpstr>
      <vt:lpstr>Compare Enformer predictions with RNA-seq data from NZO_HlLtJ, CAST_EiJ, C57BL_6J liver tissue</vt:lpstr>
      <vt:lpstr>PowerPoint Presentation</vt:lpstr>
      <vt:lpstr>Compare Enformer predictions with RNA-seq expression for liver</vt:lpstr>
      <vt:lpstr>Correlation coefficients between Enformer predictions and RNA-seq expression for liver</vt:lpstr>
      <vt:lpstr>Look into expression differences between strains and corresponding Enformer predictions</vt:lpstr>
      <vt:lpstr>High fat vs low fat</vt:lpstr>
      <vt:lpstr>Compare Enformer predictions with QTL allele effects</vt:lpstr>
      <vt:lpstr>Correlation coefficient distribution</vt:lpstr>
      <vt:lpstr>Correlation heatmap for lod score, QTL allele affects,  and average predictions from 8 founders. </vt:lpstr>
      <vt:lpstr>Cluster genes into two groups using Gaussian Mixture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Mandy Chen</dc:creator>
  <cp:lastModifiedBy>mandy chen</cp:lastModifiedBy>
  <cp:revision>9</cp:revision>
  <dcterms:created xsi:type="dcterms:W3CDTF">2023-08-18T14:07:36Z</dcterms:created>
  <dcterms:modified xsi:type="dcterms:W3CDTF">2023-11-13T15:54:00Z</dcterms:modified>
</cp:coreProperties>
</file>