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303" r:id="rId5"/>
    <p:sldId id="263" r:id="rId6"/>
    <p:sldId id="30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/>
    <p:restoredTop sz="94194"/>
  </p:normalViewPr>
  <p:slideViewPr>
    <p:cSldViewPr snapToGrid="0" snapToObjects="1">
      <p:cViewPr varScale="1">
        <p:scale>
          <a:sx n="72" d="100"/>
          <a:sy n="72" d="100"/>
        </p:scale>
        <p:origin x="15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7-C64F-9575-016E4321BD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47-C64F-9575-016E4321BD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47-C64F-9575-016E4321B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7935008"/>
        <c:axId val="1617405632"/>
        <c:axId val="1388779424"/>
      </c:bar3DChart>
      <c:catAx>
        <c:axId val="161793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17405632"/>
        <c:crosses val="autoZero"/>
        <c:auto val="1"/>
        <c:lblAlgn val="ctr"/>
        <c:lblOffset val="100"/>
        <c:noMultiLvlLbl val="0"/>
      </c:catAx>
      <c:valAx>
        <c:axId val="1617405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7935008"/>
        <c:crosses val="autoZero"/>
        <c:crossBetween val="between"/>
      </c:valAx>
      <c:serAx>
        <c:axId val="1388779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61740563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527E-E337-564D-8180-0AB38090BF2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B036A-E75F-7C4C-BE5C-55A222E0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4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5.13 shows a solution using general semaphores. The semaphore </a:t>
            </a:r>
            <a:r>
              <a:rPr lang="en-US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added to keep track of the number of empty spaces.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1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9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9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9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9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6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61986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6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6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6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PChart" hidden="1"/>
          <p:cNvGraphicFramePr/>
          <p:nvPr userDrawn="1">
            <p:extLst/>
          </p:nvPr>
        </p:nvGraphicFramePr>
        <p:xfrm>
          <a:off x="6350001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maphore-in-java/" TargetMode="External"/><Relationship Id="rId2" Type="http://schemas.openxmlformats.org/officeDocument/2006/relationships/hyperlink" Target="https://www.geeksforgeeks.org/java-util-concurrent-semaphore-class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cppreference.com/w/cpp/thread/condition_variable" TargetMode="External"/><Relationship Id="rId4" Type="http://schemas.openxmlformats.org/officeDocument/2006/relationships/hyperlink" Target="http://en.cppreference.com/w/cpp/thread/mute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8810" y="2130427"/>
            <a:ext cx="8130448" cy="226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Lab 1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4400" dirty="0">
              <a:solidFill>
                <a:prstClr val="white"/>
              </a:solidFill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Recreating a correct Producer/Consumer Solution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505900"/>
            <a:ext cx="6400800" cy="113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457200">
              <a:spcBef>
                <a:spcPct val="20000"/>
              </a:spcBef>
              <a:defRPr/>
            </a:pPr>
            <a:r>
              <a:rPr lang="en-US" sz="3200" dirty="0">
                <a:solidFill>
                  <a:srgbClr val="FCDC41"/>
                </a:solidFill>
              </a:rPr>
              <a:t>NEU – Dec 2018</a:t>
            </a:r>
          </a:p>
        </p:txBody>
      </p:sp>
    </p:spTree>
    <p:extLst>
      <p:ext uri="{BB962C8B-B14F-4D97-AF65-F5344CB8AC3E}">
        <p14:creationId xmlns:p14="http://schemas.microsoft.com/office/powerpoint/2010/main" val="134266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819774"/>
          </a:xfrm>
        </p:spPr>
        <p:txBody>
          <a:bodyPr/>
          <a:lstStyle/>
          <a:p>
            <a:r>
              <a:rPr lang="en-US" dirty="0"/>
              <a:t>Lab #1 </a:t>
            </a:r>
            <a:r>
              <a:rPr lang="mr-IN" dirty="0"/>
              <a:t>–</a:t>
            </a:r>
            <a:r>
              <a:rPr lang="en-US" dirty="0"/>
              <a:t> 12/12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839"/>
            <a:ext cx="8229600" cy="51806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Correctly code a bounded multi-threaded producer-consumer solution which avoids deadlock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Java – Utilize </a:t>
            </a:r>
            <a:r>
              <a:rPr lang="en-US" dirty="0" err="1"/>
              <a:t>Java.util.concurrent.Semaphore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https://www.geeksforgeeks.org/java-util-concurrent-semaphore-class-java/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https://www.geeksforgeeks.org/semaphore-in-java/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C++ 11 standard includes built-in support for threads and conditional variables!</a:t>
            </a:r>
          </a:p>
          <a:p>
            <a:pPr lvl="2"/>
            <a:r>
              <a:rPr lang="en-US" sz="1600" dirty="0">
                <a:hlinkClick r:id="rId4"/>
              </a:rPr>
              <a:t>http://en.cppreference.com/w/cpp/thread/mutex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5"/>
              </a:rPr>
              <a:t>https://en.cppreference.com/w/cpp/thread/condition_variable</a:t>
            </a:r>
            <a:r>
              <a:rPr lang="en-US" sz="1600" dirty="0"/>
              <a:t> </a:t>
            </a:r>
          </a:p>
          <a:p>
            <a:pPr lvl="2"/>
            <a:r>
              <a:rPr lang="en-US" dirty="0"/>
              <a:t>YOU MUST ENABLE C++ 11 compiler flags in </a:t>
            </a:r>
            <a:r>
              <a:rPr lang="en-US" dirty="0" err="1"/>
              <a:t>CodeBlocks</a:t>
            </a:r>
            <a:r>
              <a:rPr lang="en-US" dirty="0"/>
              <a:t> for this to work!!!!!!</a:t>
            </a:r>
          </a:p>
          <a:p>
            <a:pPr lvl="3"/>
            <a:r>
              <a:rPr lang="en-US" dirty="0"/>
              <a:t>Either globally or per project if you’re in a project</a:t>
            </a:r>
          </a:p>
        </p:txBody>
      </p:sp>
    </p:spTree>
    <p:extLst>
      <p:ext uri="{BB962C8B-B14F-4D97-AF65-F5344CB8AC3E}">
        <p14:creationId xmlns:p14="http://schemas.microsoft.com/office/powerpoint/2010/main" val="164585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731"/>
            <a:ext cx="7158942" cy="7277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CodeBlocks</a:t>
            </a:r>
            <a:r>
              <a:rPr lang="en-US" dirty="0"/>
              <a:t> with C++11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BD023-798F-A44A-90C5-AA5AC46DE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008" y="1012922"/>
            <a:ext cx="7475004" cy="5697593"/>
          </a:xfrm>
        </p:spPr>
      </p:pic>
    </p:spTree>
    <p:extLst>
      <p:ext uri="{BB962C8B-B14F-4D97-AF65-F5344CB8AC3E}">
        <p14:creationId xmlns:p14="http://schemas.microsoft.com/office/powerpoint/2010/main" val="1246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>
            <p:extLst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1" y="410379"/>
            <a:ext cx="6557255" cy="634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02116" y="685800"/>
            <a:ext cx="266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n-lt"/>
              </a:rPr>
              <a:t>Example algorithm using semaphores </a:t>
            </a:r>
          </a:p>
        </p:txBody>
      </p:sp>
    </p:spTree>
    <p:extLst>
      <p:ext uri="{BB962C8B-B14F-4D97-AF65-F5344CB8AC3E}">
        <p14:creationId xmlns:p14="http://schemas.microsoft.com/office/powerpoint/2010/main" val="208845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5DC4-AF55-2F47-A0CE-27B7B6F8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4289-93C1-DC47-970F-FE3D4A8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329"/>
            <a:ext cx="8372901" cy="4607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Before: Go through reference code, design/select algorithm(s)</a:t>
            </a:r>
          </a:p>
          <a:p>
            <a:r>
              <a:rPr lang="en-US" dirty="0"/>
              <a:t>During: Program, debug, test</a:t>
            </a:r>
          </a:p>
          <a:p>
            <a:pPr lvl="1"/>
            <a:r>
              <a:rPr lang="en-US" dirty="0"/>
              <a:t>Utilize </a:t>
            </a:r>
            <a:r>
              <a:rPr lang="en-US" b="1" u="sng" dirty="0"/>
              <a:t>sleep</a:t>
            </a:r>
            <a:r>
              <a:rPr lang="en-US" dirty="0"/>
              <a:t> commands to help visualize testing</a:t>
            </a:r>
          </a:p>
          <a:p>
            <a:r>
              <a:rPr lang="en-US" dirty="0"/>
              <a:t>Deliverable: Documented Source Code </a:t>
            </a:r>
          </a:p>
          <a:p>
            <a:pPr lvl="1"/>
            <a:r>
              <a:rPr lang="en-US" dirty="0"/>
              <a:t>How are you ensuring upper/lower bounds?</a:t>
            </a:r>
          </a:p>
          <a:p>
            <a:pPr lvl="1"/>
            <a:r>
              <a:rPr lang="en-US" dirty="0"/>
              <a:t>How are you preventing deadlock?</a:t>
            </a:r>
          </a:p>
          <a:p>
            <a:pPr lvl="1"/>
            <a:r>
              <a:rPr lang="en-US" dirty="0"/>
              <a:t>How are you protecting critical sections?</a:t>
            </a:r>
          </a:p>
          <a:p>
            <a:pPr lvl="1"/>
            <a:r>
              <a:rPr lang="en-US" dirty="0"/>
              <a:t>Conclusions, comments, suggestions</a:t>
            </a:r>
          </a:p>
          <a:p>
            <a:r>
              <a:rPr lang="en-US" b="1" dirty="0"/>
              <a:t>Submit:</a:t>
            </a:r>
            <a:r>
              <a:rPr lang="en-US" dirty="0"/>
              <a:t> Documented Source Code in Blackboard by midnight </a:t>
            </a:r>
            <a:r>
              <a:rPr lang="en-US" b="1" dirty="0"/>
              <a:t>12/16</a:t>
            </a:r>
          </a:p>
        </p:txBody>
      </p:sp>
    </p:spTree>
    <p:extLst>
      <p:ext uri="{BB962C8B-B14F-4D97-AF65-F5344CB8AC3E}">
        <p14:creationId xmlns:p14="http://schemas.microsoft.com/office/powerpoint/2010/main" val="12151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AB53-1B00-EE4E-9AB8-42E8BBCD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EA55-56F5-1348-9E27-D0E93356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sleep commands (random 0~2 sec)</a:t>
            </a:r>
          </a:p>
          <a:p>
            <a:pPr lvl="1"/>
            <a:r>
              <a:rPr lang="en-US" dirty="0"/>
              <a:t>This should allow/force the interleaving of processes </a:t>
            </a:r>
          </a:p>
          <a:p>
            <a:r>
              <a:rPr lang="en-US" dirty="0"/>
              <a:t>Cap the number of productions &amp; consumptions (should be equal so it will terminate)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6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you correctly handle </a:t>
            </a:r>
          </a:p>
          <a:p>
            <a:pPr lvl="1"/>
            <a:r>
              <a:rPr lang="en-US" dirty="0"/>
              <a:t>Multiple producers/multiple consumers?</a:t>
            </a:r>
          </a:p>
          <a:p>
            <a:pPr lvl="1"/>
            <a:r>
              <a:rPr lang="en-US" dirty="0"/>
              <a:t>Avoiding Race Conditions</a:t>
            </a:r>
          </a:p>
          <a:p>
            <a:pPr lvl="2"/>
            <a:r>
              <a:rPr lang="en-US" dirty="0"/>
              <a:t>No going below lower bound</a:t>
            </a:r>
          </a:p>
          <a:p>
            <a:pPr lvl="2"/>
            <a:r>
              <a:rPr lang="en-US" dirty="0"/>
              <a:t>No going above upper bound</a:t>
            </a:r>
          </a:p>
          <a:p>
            <a:pPr lvl="2"/>
            <a:r>
              <a:rPr lang="en-US" dirty="0"/>
              <a:t>Protecting the critical section/shared variables</a:t>
            </a:r>
          </a:p>
          <a:p>
            <a:pPr lvl="1"/>
            <a:r>
              <a:rPr lang="en-US" dirty="0"/>
              <a:t>Avoiding Deadlock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09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308</Words>
  <Application>Microsoft Office PowerPoint</Application>
  <PresentationFormat>全屏显示(4:3)</PresentationFormat>
  <Paragraphs>42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1_Office Theme</vt:lpstr>
      <vt:lpstr>PowerPoint 演示文稿</vt:lpstr>
      <vt:lpstr>Lab #1 – 12/12</vt:lpstr>
      <vt:lpstr>CodeBlocks with C++11</vt:lpstr>
      <vt:lpstr>PowerPoint 演示文稿</vt:lpstr>
      <vt:lpstr>Lab Requirements</vt:lpstr>
      <vt:lpstr>Additional Considerations</vt:lpstr>
      <vt:lpstr>Lab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Gosnell</dc:creator>
  <cp:lastModifiedBy>洪升 马</cp:lastModifiedBy>
  <cp:revision>20</cp:revision>
  <dcterms:created xsi:type="dcterms:W3CDTF">2017-05-25T05:22:38Z</dcterms:created>
  <dcterms:modified xsi:type="dcterms:W3CDTF">2018-12-15T15:15:26Z</dcterms:modified>
</cp:coreProperties>
</file>