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Fira Sans Condensed Light"/>
      <p:regular r:id="rId19"/>
      <p:bold r:id="rId20"/>
      <p:italic r:id="rId21"/>
      <p:boldItalic r:id="rId22"/>
    </p:embeddedFont>
    <p:embeddedFont>
      <p:font typeface="Fira Sans Condensed"/>
      <p:regular r:id="rId23"/>
      <p:bold r:id="rId24"/>
      <p:italic r:id="rId25"/>
      <p:boldItalic r:id="rId26"/>
    </p:embeddedFont>
    <p:embeddedFont>
      <p:font typeface="Rajdhani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EC8FD1-3A2B-476A-8C88-3546C4866FA2}">
  <a:tblStyle styleId="{C8EC8FD1-3A2B-476A-8C88-3546C4866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Light-bold.fntdata"/><Relationship Id="rId22" Type="http://schemas.openxmlformats.org/officeDocument/2006/relationships/font" Target="fonts/FiraSansCondensedLight-boldItalic.fntdata"/><Relationship Id="rId21" Type="http://schemas.openxmlformats.org/officeDocument/2006/relationships/font" Target="fonts/FiraSansCondensedLight-italic.fntdata"/><Relationship Id="rId24" Type="http://schemas.openxmlformats.org/officeDocument/2006/relationships/font" Target="fonts/FiraSansCondensed-bold.fntdata"/><Relationship Id="rId23" Type="http://schemas.openxmlformats.org/officeDocument/2006/relationships/font" Target="fonts/FiraSans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Condensed-boldItalic.fntdata"/><Relationship Id="rId25" Type="http://schemas.openxmlformats.org/officeDocument/2006/relationships/font" Target="fonts/FiraSansCondensed-italic.fntdata"/><Relationship Id="rId28" Type="http://schemas.openxmlformats.org/officeDocument/2006/relationships/font" Target="fonts/Rajdhani-bold.fntdata"/><Relationship Id="rId27" Type="http://schemas.openxmlformats.org/officeDocument/2006/relationships/font" Target="fonts/Rajdhani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FiraSansCondensed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08a6ee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08a6ee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a87eb868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a87eb868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Alan: Present </a:t>
            </a:r>
            <a:r>
              <a:rPr lang="en"/>
              <a:t>all </a:t>
            </a:r>
            <a:r>
              <a:rPr lang="en"/>
              <a:t>risks and their impact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db508b8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db508b8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Zaynab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db508b8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db508b8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a87eb86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a87eb86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Zaynab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a87eb86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a87eb86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Zaynab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bcecd75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bcecd75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Deniz: Talk about real world impact, mention how it will benefit patients with parkinson’s disease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8a6ee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8a6ee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Soham:</a:t>
            </a:r>
            <a:r>
              <a:rPr lang="en"/>
              <a:t> </a:t>
            </a:r>
            <a:r>
              <a:rPr lang="en"/>
              <a:t>description of the process the team used to create the SPMP (3-5 minutes - might SHOW some of the iterations of estimates and/or task network and why the team changed from version to version)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begin, our team approached the development of the SPMP by first outlining the major components of our project, such as </a:t>
            </a:r>
            <a:r>
              <a:rPr b="1" lang="en">
                <a:solidFill>
                  <a:schemeClr val="dk1"/>
                </a:solidFill>
              </a:rPr>
              <a:t>image processing, machine learning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mobile app development</a:t>
            </a:r>
            <a:r>
              <a:rPr lang="en">
                <a:solidFill>
                  <a:schemeClr val="dk1"/>
                </a:solidFill>
              </a:rPr>
              <a:t>. Initially, we made broad assumptions about how long each part of the project would take, so we applied several estimation techniques to refine our approach.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used </a:t>
            </a:r>
            <a:r>
              <a:rPr b="1" lang="en">
                <a:solidFill>
                  <a:schemeClr val="dk1"/>
                </a:solidFill>
              </a:rPr>
              <a:t>three main estimation techniques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Lines of Code (LOC)</a:t>
            </a:r>
            <a:r>
              <a:rPr lang="en">
                <a:solidFill>
                  <a:schemeClr val="dk1"/>
                </a:solidFill>
              </a:rPr>
              <a:t> estimate, which came out to about </a:t>
            </a:r>
            <a:r>
              <a:rPr b="1" lang="en">
                <a:solidFill>
                  <a:schemeClr val="dk1"/>
                </a:solidFill>
              </a:rPr>
              <a:t>1,920 hours</a:t>
            </a:r>
            <a:r>
              <a:rPr lang="en">
                <a:solidFill>
                  <a:schemeClr val="dk1"/>
                </a:solidFill>
              </a:rPr>
              <a:t>. This method focused primarily on development, but didn’t account for other areas like testing or management.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Function Point</a:t>
            </a:r>
            <a:r>
              <a:rPr lang="en">
                <a:solidFill>
                  <a:schemeClr val="dk1"/>
                </a:solidFill>
              </a:rPr>
              <a:t> estimation technique, which measured the complexity of different project modules. This estimate gave us about </a:t>
            </a:r>
            <a:r>
              <a:rPr b="1" lang="en">
                <a:solidFill>
                  <a:schemeClr val="dk1"/>
                </a:solidFill>
              </a:rPr>
              <a:t>1,192 hours</a:t>
            </a:r>
            <a:r>
              <a:rPr lang="en">
                <a:solidFill>
                  <a:schemeClr val="dk1"/>
                </a:solidFill>
              </a:rPr>
              <a:t>, but it still didn’t fully capture tasks related to project management or testing.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Task-Based</a:t>
            </a:r>
            <a:r>
              <a:rPr lang="en">
                <a:solidFill>
                  <a:schemeClr val="dk1"/>
                </a:solidFill>
              </a:rPr>
              <a:t> estimate was the most comprehensive, reflecting not just development but also project management, testing, and integration. This estimate came out to around </a:t>
            </a:r>
            <a:r>
              <a:rPr b="1" lang="en">
                <a:solidFill>
                  <a:schemeClr val="dk1"/>
                </a:solidFill>
              </a:rPr>
              <a:t>1,100 hours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you can see, our </a:t>
            </a:r>
            <a:r>
              <a:rPr b="1" lang="en">
                <a:solidFill>
                  <a:schemeClr val="dk1"/>
                </a:solidFill>
              </a:rPr>
              <a:t>Lines of Code</a:t>
            </a:r>
            <a:r>
              <a:rPr lang="en">
                <a:solidFill>
                  <a:schemeClr val="dk1"/>
                </a:solidFill>
              </a:rPr>
              <a:t> estimate is notably different from both the </a:t>
            </a:r>
            <a:r>
              <a:rPr b="1" lang="en">
                <a:solidFill>
                  <a:schemeClr val="dk1"/>
                </a:solidFill>
              </a:rPr>
              <a:t>Function Point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Task-Based</a:t>
            </a:r>
            <a:r>
              <a:rPr lang="en">
                <a:solidFill>
                  <a:schemeClr val="dk1"/>
                </a:solidFill>
              </a:rPr>
              <a:t> estimates. This is because, at this early stage, we didn’t have a strong basis for our LOC estimate. We expect these estimates to become more accurate as the project progresses.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account for the differences, we reconciled the estimates by applying a weighted formula, ultimately arriving at a final projected project time of </a:t>
            </a:r>
            <a:r>
              <a:rPr b="1" lang="en">
                <a:solidFill>
                  <a:schemeClr val="dk1"/>
                </a:solidFill>
              </a:rPr>
              <a:t>1,291.1 hours</a:t>
            </a:r>
            <a:r>
              <a:rPr lang="en">
                <a:solidFill>
                  <a:schemeClr val="dk1"/>
                </a:solidFill>
              </a:rPr>
              <a:t>. We gave the </a:t>
            </a:r>
            <a:r>
              <a:rPr b="1" lang="en">
                <a:solidFill>
                  <a:schemeClr val="dk1"/>
                </a:solidFill>
              </a:rPr>
              <a:t>Task-Based estimate</a:t>
            </a:r>
            <a:r>
              <a:rPr lang="en">
                <a:solidFill>
                  <a:schemeClr val="dk1"/>
                </a:solidFill>
              </a:rPr>
              <a:t> the most weight, at </a:t>
            </a:r>
            <a:r>
              <a:rPr b="1" lang="en">
                <a:solidFill>
                  <a:schemeClr val="dk1"/>
                </a:solidFill>
              </a:rPr>
              <a:t>0.5</a:t>
            </a:r>
            <a:r>
              <a:rPr lang="en">
                <a:solidFill>
                  <a:schemeClr val="dk1"/>
                </a:solidFill>
              </a:rPr>
              <a:t>, followed by </a:t>
            </a:r>
            <a:r>
              <a:rPr b="1" lang="en">
                <a:solidFill>
                  <a:schemeClr val="dk1"/>
                </a:solidFill>
              </a:rPr>
              <a:t>Function Point</a:t>
            </a:r>
            <a:r>
              <a:rPr lang="en">
                <a:solidFill>
                  <a:schemeClr val="dk1"/>
                </a:solidFill>
              </a:rPr>
              <a:t> at </a:t>
            </a:r>
            <a:r>
              <a:rPr b="1" lang="en">
                <a:solidFill>
                  <a:schemeClr val="dk1"/>
                </a:solidFill>
              </a:rPr>
              <a:t>0.3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Lines of Code</a:t>
            </a:r>
            <a:r>
              <a:rPr lang="en">
                <a:solidFill>
                  <a:schemeClr val="dk1"/>
                </a:solidFill>
              </a:rPr>
              <a:t> at </a:t>
            </a:r>
            <a:r>
              <a:rPr b="1" lang="en">
                <a:solidFill>
                  <a:schemeClr val="dk1"/>
                </a:solidFill>
              </a:rPr>
              <a:t>0.2</a:t>
            </a:r>
            <a:r>
              <a:rPr lang="en">
                <a:solidFill>
                  <a:schemeClr val="dk1"/>
                </a:solidFill>
              </a:rPr>
              <a:t>, to arrive at this final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bcecd75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bcecd75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Soham: </a:t>
            </a:r>
            <a:r>
              <a:rPr lang="en"/>
              <a:t>description of the process the team used to create the SPMP (3-5 minutes - might SHOW some of the iterations of estimates and/or task network and why the team changed from version to version)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it came to organizing our tasks, we realized that a linear approach would create bottlenecks, so we decided to run as many development processes in </a:t>
            </a:r>
            <a:r>
              <a:rPr b="1" lang="en">
                <a:solidFill>
                  <a:schemeClr val="dk1"/>
                </a:solidFill>
              </a:rPr>
              <a:t>parallel</a:t>
            </a:r>
            <a:r>
              <a:rPr lang="en">
                <a:solidFill>
                  <a:schemeClr val="dk1"/>
                </a:solidFill>
              </a:rPr>
              <a:t> as possible. These tasks primarily focus on code development, including: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3D Path Reconstruction and Visualization Development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ML Smoothing Development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ML Gesture Database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Image Pre-Processing Development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Mobile Application Development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running these tasks in parallel, we can significantly reduce bottlenecks and improve collaboration and overall team performance. This parallel execution allows us to make faster progress and minimize delays.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Following this </a:t>
            </a:r>
            <a:r>
              <a:rPr b="1" lang="en">
                <a:solidFill>
                  <a:schemeClr val="dk1"/>
                </a:solidFill>
              </a:rPr>
              <a:t>Task Network Timeline</a:t>
            </a:r>
            <a:r>
              <a:rPr lang="en">
                <a:solidFill>
                  <a:schemeClr val="dk1"/>
                </a:solidFill>
              </a:rPr>
              <a:t> will help ensure we stay on track and avoid unnecessary hold-ups. As we progress, we expect to make further adjustments to the timeline, especially as new opportunities for parallel execution arise.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db508b8c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db508b8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bcecd75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bcecd75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Zaynab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a87eb868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a87eb868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139125" y="454625"/>
            <a:ext cx="4291500" cy="29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</a:rPr>
              <a:t>Project Plan &amp; RMMM:</a:t>
            </a:r>
            <a:r>
              <a:rPr lang="en" sz="3600"/>
              <a:t> </a:t>
            </a:r>
            <a:r>
              <a:rPr lang="en" sz="2500"/>
              <a:t>Real-time Stabilization and 3D Reconstruction of Hand Gestures and Finger Movement Traces Using LED-Equipped Gloves </a:t>
            </a:r>
            <a:endParaRPr sz="25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39125" y="3422434"/>
            <a:ext cx="42915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Condensed"/>
                <a:ea typeface="Fira Sans Condensed"/>
                <a:cs typeface="Fira Sans Condensed"/>
                <a:sym typeface="Fira Sans Condensed"/>
              </a:rPr>
              <a:t>Presented by Team 5:</a:t>
            </a:r>
            <a:r>
              <a:rPr lang="en"/>
              <a:t> Deniz Acikbas, Soham Naik, Zaynab Mourtada, Alan Raj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Table</a:t>
            </a:r>
            <a:endParaRPr/>
          </a:p>
        </p:txBody>
      </p:sp>
      <p:graphicFrame>
        <p:nvGraphicFramePr>
          <p:cNvPr id="226" name="Google Shape;226;p22"/>
          <p:cNvGraphicFramePr/>
          <p:nvPr/>
        </p:nvGraphicFramePr>
        <p:xfrm>
          <a:off x="720125" y="13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{C8EC8FD1-3A2B-476A-8C88-3546C4866FA2}</a:tableStyleId>
              </a:tblPr>
              <a:tblGrid>
                <a:gridCol w="2652375"/>
                <a:gridCol w="2652375"/>
                <a:gridCol w="2652375"/>
              </a:tblGrid>
              <a:tr h="6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Low Probability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Medium Probability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High Probability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  <a:tr h="29561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Technical requirements outside team experience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Privacy filtering failure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Hardware failure or incompatibility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Data loss or corruption during frame capture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Security vulnerabilities in mobile app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Inconsistent LED tracking due to ambient lighting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Real-time processing performance limitations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Misalignment between image processing and machine learning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Insufficient training data for machine learning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Changes in hardware specifications during development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Unclear or delayed requirements from stakeholders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Inadequate pre-processing performance</a:t>
                      </a:r>
                      <a:endParaRPr sz="110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Machine learning accuracy does not meet expectations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 Strategies Overview</a:t>
            </a:r>
            <a:endParaRPr/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832875" y="17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{C8EC8FD1-3A2B-476A-8C88-3546C4866FA2}</a:tableStyleId>
              </a:tblPr>
              <a:tblGrid>
                <a:gridCol w="2492750"/>
                <a:gridCol w="2492750"/>
                <a:gridCol w="2492750"/>
              </a:tblGrid>
              <a:tr h="53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TECHNICAL GAPS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LED TRACKING ISSUES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PROCESSING &amp; ML ACCURACY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  <a:tr h="1428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Mitigation: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 Identify gaps early during planning.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Action: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 Seek external consultants for specialized tasks.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Mitigation: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 Test in different lighting environments.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Action: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 Adjust LED brightness and apply image processing techniques.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Mitigation: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Optimize code performance and test ML early.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Action: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Simplify features, upgrade hardware, refine ML models.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33" name="Google Shape;233;p23"/>
          <p:cNvGrpSpPr/>
          <p:nvPr/>
        </p:nvGrpSpPr>
        <p:grpSpPr>
          <a:xfrm>
            <a:off x="4385972" y="1195568"/>
            <a:ext cx="372073" cy="355243"/>
            <a:chOff x="7390435" y="3680868"/>
            <a:chExt cx="372073" cy="355243"/>
          </a:xfrm>
        </p:grpSpPr>
        <p:sp>
          <p:nvSpPr>
            <p:cNvPr id="234" name="Google Shape;234;p23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ctrTitle"/>
          </p:nvPr>
        </p:nvSpPr>
        <p:spPr>
          <a:xfrm>
            <a:off x="3777275" y="1635000"/>
            <a:ext cx="4835100" cy="12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6"/>
                </a:solidFill>
              </a:rPr>
              <a:t>THANK YOU</a:t>
            </a:r>
            <a:r>
              <a:rPr lang="en" sz="7500">
                <a:solidFill>
                  <a:schemeClr val="accent6"/>
                </a:solidFill>
              </a:rPr>
              <a:t>!</a:t>
            </a:r>
            <a:endParaRPr sz="7500"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50275" y="276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5699125" y="1676450"/>
            <a:ext cx="3444906" cy="1554265"/>
            <a:chOff x="5699125" y="1672628"/>
            <a:chExt cx="3444906" cy="1554265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5699131" y="1672628"/>
              <a:ext cx="34449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Image Processing &amp; ML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5699125" y="1930593"/>
              <a:ext cx="2155200" cy="12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Stabilizes gestures with image processing; ML (Kalman filters, LSTM-CNN) refines and smooths movements.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2313750" y="3499050"/>
            <a:ext cx="2258400" cy="802368"/>
            <a:chOff x="2313750" y="3396997"/>
            <a:chExt cx="2258400" cy="802368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2313750" y="3396997"/>
              <a:ext cx="2258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3D Visualization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2313756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Renders smooth gestures in real-time 3D.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5699118" y="3506675"/>
            <a:ext cx="3388507" cy="846167"/>
            <a:chOff x="5699118" y="3397565"/>
            <a:chExt cx="3388507" cy="846167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5699125" y="3397565"/>
              <a:ext cx="33885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Mobile App &amp; AR/VR 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699118" y="3695032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mobile app manages gesture tracking and integrates it into AR/VR environments.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313750" y="1675492"/>
            <a:ext cx="2155200" cy="1003558"/>
            <a:chOff x="2313750" y="1566323"/>
            <a:chExt cx="2155200" cy="1003558"/>
          </a:xfrm>
        </p:grpSpPr>
        <p:sp>
          <p:nvSpPr>
            <p:cNvPr id="71" name="Google Shape;71;p14"/>
            <p:cNvSpPr txBox="1"/>
            <p:nvPr/>
          </p:nvSpPr>
          <p:spPr>
            <a:xfrm>
              <a:off x="2313750" y="1566323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LED Gloves 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313750" y="1826181"/>
              <a:ext cx="2155200" cy="7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Captures hand movements for gesture tracking.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1289677" y="16523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IoT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672346" y="16523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ML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3D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Process Work?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00" y="1747050"/>
            <a:ext cx="8839201" cy="271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Impact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336" y="2224100"/>
            <a:ext cx="2721328" cy="15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HOW IT WORKS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755263" y="1757113"/>
            <a:ext cx="2112974" cy="747697"/>
            <a:chOff x="520052" y="1886368"/>
            <a:chExt cx="2444158" cy="760009"/>
          </a:xfrm>
        </p:grpSpPr>
        <p:sp>
          <p:nvSpPr>
            <p:cNvPr id="91" name="Google Shape;91;p16"/>
            <p:cNvSpPr txBox="1"/>
            <p:nvPr/>
          </p:nvSpPr>
          <p:spPr>
            <a:xfrm flipH="1">
              <a:off x="520110" y="1886368"/>
              <a:ext cx="24441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Accessible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 flipH="1">
              <a:off x="520052" y="2064377"/>
              <a:ext cx="24441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Makes AR/VR use available to everyone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584951" y="2780684"/>
            <a:ext cx="2339105" cy="872397"/>
            <a:chOff x="603357" y="2811364"/>
            <a:chExt cx="2425200" cy="886763"/>
          </a:xfrm>
        </p:grpSpPr>
        <p:sp>
          <p:nvSpPr>
            <p:cNvPr id="94" name="Google Shape;94;p16"/>
            <p:cNvSpPr txBox="1"/>
            <p:nvPr/>
          </p:nvSpPr>
          <p:spPr>
            <a:xfrm flipH="1">
              <a:off x="603357" y="2811364"/>
              <a:ext cx="24252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Modern GUI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 flipH="1">
              <a:off x="642559" y="3205527"/>
              <a:ext cx="231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Replaces the traditional GUI </a:t>
              </a: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system with modern GUI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96" name="Google Shape;96;p16"/>
          <p:cNvCxnSpPr>
            <a:stCxn id="91" idx="1"/>
            <a:endCxn id="88" idx="0"/>
          </p:cNvCxnSpPr>
          <p:nvPr/>
        </p:nvCxnSpPr>
        <p:spPr>
          <a:xfrm>
            <a:off x="2868238" y="1943493"/>
            <a:ext cx="1703700" cy="2805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97" name="Google Shape;97;p16"/>
          <p:cNvGrpSpPr/>
          <p:nvPr/>
        </p:nvGrpSpPr>
        <p:grpSpPr>
          <a:xfrm>
            <a:off x="6219958" y="1698675"/>
            <a:ext cx="2221665" cy="864567"/>
            <a:chOff x="713181" y="1886342"/>
            <a:chExt cx="2569885" cy="798897"/>
          </a:xfrm>
        </p:grpSpPr>
        <p:sp>
          <p:nvSpPr>
            <p:cNvPr id="98" name="Google Shape;98;p16"/>
            <p:cNvSpPr txBox="1"/>
            <p:nvPr/>
          </p:nvSpPr>
          <p:spPr>
            <a:xfrm flipH="1">
              <a:off x="713266" y="1886342"/>
              <a:ext cx="25698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New Computer 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flipH="1">
              <a:off x="713181" y="2192640"/>
              <a:ext cx="2569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Replaces traditional desktops and laptops with AR/VR technology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6219952" y="2767025"/>
            <a:ext cx="2187748" cy="1027400"/>
            <a:chOff x="6020863" y="2601420"/>
            <a:chExt cx="2873700" cy="1027400"/>
          </a:xfrm>
        </p:grpSpPr>
        <p:sp>
          <p:nvSpPr>
            <p:cNvPr id="101" name="Google Shape;101;p16"/>
            <p:cNvSpPr txBox="1"/>
            <p:nvPr/>
          </p:nvSpPr>
          <p:spPr>
            <a:xfrm flipH="1">
              <a:off x="6020873" y="2601420"/>
              <a:ext cx="28110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AI Integrated 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 flipH="1">
              <a:off x="6020863" y="2970320"/>
              <a:ext cx="2873700" cy="6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Uses AI to adopt user`s gestures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03" name="Google Shape;103;p16"/>
          <p:cNvCxnSpPr>
            <a:stCxn id="88" idx="0"/>
            <a:endCxn id="98" idx="3"/>
          </p:cNvCxnSpPr>
          <p:nvPr/>
        </p:nvCxnSpPr>
        <p:spPr>
          <a:xfrm rot="-5400000">
            <a:off x="5254350" y="1258550"/>
            <a:ext cx="283200" cy="1647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" name="Google Shape;104;p16"/>
          <p:cNvCxnSpPr>
            <a:stCxn id="105" idx="1"/>
            <a:endCxn id="88" idx="2"/>
          </p:cNvCxnSpPr>
          <p:nvPr/>
        </p:nvCxnSpPr>
        <p:spPr>
          <a:xfrm flipH="1" rot="10800000">
            <a:off x="2923800" y="3794451"/>
            <a:ext cx="1648200" cy="2454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6" name="Google Shape;106;p16"/>
          <p:cNvCxnSpPr>
            <a:stCxn id="88" idx="2"/>
            <a:endCxn id="107" idx="3"/>
          </p:cNvCxnSpPr>
          <p:nvPr/>
        </p:nvCxnSpPr>
        <p:spPr>
          <a:xfrm flipH="1" rot="-5400000">
            <a:off x="5273250" y="3093201"/>
            <a:ext cx="245400" cy="1647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6"/>
          <p:cNvCxnSpPr>
            <a:stCxn id="94" idx="1"/>
            <a:endCxn id="88" idx="1"/>
          </p:cNvCxnSpPr>
          <p:nvPr/>
        </p:nvCxnSpPr>
        <p:spPr>
          <a:xfrm>
            <a:off x="2924057" y="3009270"/>
            <a:ext cx="287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9" name="Google Shape;109;p16"/>
          <p:cNvCxnSpPr>
            <a:stCxn id="88" idx="3"/>
            <a:endCxn id="101" idx="3"/>
          </p:cNvCxnSpPr>
          <p:nvPr/>
        </p:nvCxnSpPr>
        <p:spPr>
          <a:xfrm>
            <a:off x="5932664" y="3009275"/>
            <a:ext cx="287400" cy="6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0" name="Google Shape;110;p16"/>
          <p:cNvGrpSpPr/>
          <p:nvPr/>
        </p:nvGrpSpPr>
        <p:grpSpPr>
          <a:xfrm>
            <a:off x="810924" y="3870503"/>
            <a:ext cx="2001663" cy="738082"/>
            <a:chOff x="713225" y="1748792"/>
            <a:chExt cx="2315400" cy="750236"/>
          </a:xfrm>
        </p:grpSpPr>
        <p:sp>
          <p:nvSpPr>
            <p:cNvPr id="111" name="Google Shape;111;p16"/>
            <p:cNvSpPr txBox="1"/>
            <p:nvPr/>
          </p:nvSpPr>
          <p:spPr>
            <a:xfrm flipH="1">
              <a:off x="713225" y="1748792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Parkinson`s 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 flipH="1">
              <a:off x="713225" y="2006429"/>
              <a:ext cx="231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No more struggle due to </a:t>
              </a: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Parkinson's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13" name="Google Shape;113;p16"/>
          <p:cNvSpPr txBox="1"/>
          <p:nvPr/>
        </p:nvSpPr>
        <p:spPr>
          <a:xfrm flipH="1">
            <a:off x="6328662" y="3834053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Autism</a:t>
            </a: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 flipH="1">
            <a:off x="6328650" y="4094175"/>
            <a:ext cx="2112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No more struggle due to Autism (Low Functioning)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SPMP Process &amp; Estimate Revisions</a:t>
            </a:r>
            <a:endParaRPr sz="30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0100" y="1112200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Initial Planning:</a:t>
            </a:r>
            <a:endParaRPr sz="1700">
              <a:solidFill>
                <a:schemeClr val="l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lang="en" sz="1700">
                <a:solidFill>
                  <a:schemeClr val="lt2"/>
                </a:solidFill>
              </a:rPr>
              <a:t>Started with broad assumptions based on key project components (Image Processing, Machine Learning, VR/AR Integration).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Estimation Techniques Used: </a:t>
            </a:r>
            <a:endParaRPr sz="1700">
              <a:solidFill>
                <a:schemeClr val="l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b="1" lang="en" sz="1700">
                <a:solidFill>
                  <a:schemeClr val="lt2"/>
                </a:solidFill>
              </a:rPr>
              <a:t>Lines of Code (1,920 hours)</a:t>
            </a:r>
            <a:r>
              <a:rPr b="1" lang="en" sz="1700">
                <a:solidFill>
                  <a:schemeClr val="lt2"/>
                </a:solidFill>
              </a:rPr>
              <a:t> </a:t>
            </a:r>
            <a:r>
              <a:rPr lang="en" sz="1700">
                <a:solidFill>
                  <a:schemeClr val="lt2"/>
                </a:solidFill>
              </a:rPr>
              <a:t>– </a:t>
            </a:r>
            <a:r>
              <a:rPr lang="en" sz="1700">
                <a:solidFill>
                  <a:schemeClr val="lt2"/>
                </a:solidFill>
              </a:rPr>
              <a:t>Focused mainly on development effort.</a:t>
            </a:r>
            <a:endParaRPr sz="1700">
              <a:solidFill>
                <a:schemeClr val="l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b="1" lang="en" sz="1700">
                <a:solidFill>
                  <a:schemeClr val="lt2"/>
                </a:solidFill>
              </a:rPr>
              <a:t>Function Point (1,192 hours)</a:t>
            </a:r>
            <a:r>
              <a:rPr lang="en" sz="1700">
                <a:solidFill>
                  <a:schemeClr val="lt2"/>
                </a:solidFill>
              </a:rPr>
              <a:t> – </a:t>
            </a:r>
            <a:r>
              <a:rPr lang="en" sz="1700">
                <a:solidFill>
                  <a:schemeClr val="lt2"/>
                </a:solidFill>
              </a:rPr>
              <a:t>Estimated the complexity of different modules but missed the broader scope. </a:t>
            </a:r>
            <a:endParaRPr sz="1700">
              <a:solidFill>
                <a:schemeClr val="l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b="1" lang="en" sz="1700">
                <a:solidFill>
                  <a:schemeClr val="lt2"/>
                </a:solidFill>
              </a:rPr>
              <a:t>Task-Based (1,100 hours)</a:t>
            </a:r>
            <a:r>
              <a:rPr lang="en" sz="1700">
                <a:solidFill>
                  <a:schemeClr val="lt2"/>
                </a:solidFill>
              </a:rPr>
              <a:t> – Captured the overall project scope, including development, testing, and management.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Reconciled Estimate:</a:t>
            </a:r>
            <a:endParaRPr sz="1700">
              <a:solidFill>
                <a:schemeClr val="l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</a:pPr>
            <a:r>
              <a:rPr lang="en" sz="1700">
                <a:solidFill>
                  <a:schemeClr val="lt2"/>
                </a:solidFill>
              </a:rPr>
              <a:t>Final total effort reconciled to </a:t>
            </a:r>
            <a:r>
              <a:rPr b="1" lang="en" sz="1700">
                <a:solidFill>
                  <a:schemeClr val="lt2"/>
                </a:solidFill>
              </a:rPr>
              <a:t>1,291.1 hours</a:t>
            </a:r>
            <a:r>
              <a:rPr lang="en" sz="1700">
                <a:solidFill>
                  <a:schemeClr val="lt2"/>
                </a:solidFill>
              </a:rPr>
              <a:t>, weighted more toward task-based estimates for comprehensive coverage.</a:t>
            </a:r>
            <a:endParaRPr sz="1700">
              <a:solidFill>
                <a:schemeClr val="lt2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(LOC - 0.2) | (FP - 0.3) | (TB - 0.5)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Network Adjustments &amp; Key Takeaways</a:t>
            </a:r>
            <a:endParaRPr/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713225" y="1112200"/>
            <a:ext cx="50646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Adjusted the task network to allow for parallel execution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3D Path Reconstruction Visualizer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ML Smoothing Development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ML Gesture Database Creation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Image Pre-Processing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Mobile Application Development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Reduced bottlenecks, improved collaboration, and optimized the timeline.</a:t>
            </a:r>
            <a:endParaRPr sz="17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825" y="1112200"/>
            <a:ext cx="2651918" cy="372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 sz="30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</a:rPr>
              <a:t>This project focuses on developing a mobile application that captures, stabilizes, and smooths virtual hand movements for patients with Parkinson’s disease, specifically for virtual writing. 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</a:rPr>
              <a:t>Key features of this project include: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"/>
              <a:t>Gesture tracking and stabilization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"/>
              <a:t>Machine Learning for Gesture Smoothing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"/>
              <a:t>VR/AR Integration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0000" y="305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218550" y="1178275"/>
            <a:ext cx="301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HOW WE PLAN TO DO IT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20100" y="2283875"/>
            <a:ext cx="2197200" cy="2113325"/>
            <a:chOff x="720100" y="2283875"/>
            <a:chExt cx="2197200" cy="2113325"/>
          </a:xfrm>
        </p:grpSpPr>
        <p:sp>
          <p:nvSpPr>
            <p:cNvPr id="141" name="Google Shape;141;p20"/>
            <p:cNvSpPr txBox="1"/>
            <p:nvPr/>
          </p:nvSpPr>
          <p:spPr>
            <a:xfrm>
              <a:off x="1231474" y="2283875"/>
              <a:ext cx="1470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Sept - Oct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142" name="Google Shape;142;p20"/>
            <p:cNvGrpSpPr/>
            <p:nvPr/>
          </p:nvGrpSpPr>
          <p:grpSpPr>
            <a:xfrm>
              <a:off x="720100" y="3451400"/>
              <a:ext cx="2197200" cy="945800"/>
              <a:chOff x="720100" y="3444344"/>
              <a:chExt cx="2197200" cy="945800"/>
            </a:xfrm>
          </p:grpSpPr>
          <p:sp>
            <p:nvSpPr>
              <p:cNvPr id="143" name="Google Shape;143;p20"/>
              <p:cNvSpPr txBox="1"/>
              <p:nvPr/>
            </p:nvSpPr>
            <p:spPr>
              <a:xfrm>
                <a:off x="1078438" y="3905644"/>
                <a:ext cx="14706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144" name="Google Shape;144;p20"/>
              <p:cNvSpPr txBox="1"/>
              <p:nvPr/>
            </p:nvSpPr>
            <p:spPr>
              <a:xfrm>
                <a:off x="720100" y="3444344"/>
                <a:ext cx="2197200" cy="80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Documentation &amp; Planning</a:t>
                </a:r>
                <a:endParaRPr b="1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grpSp>
        <p:nvGrpSpPr>
          <p:cNvPr id="145" name="Google Shape;145;p20"/>
          <p:cNvGrpSpPr/>
          <p:nvPr/>
        </p:nvGrpSpPr>
        <p:grpSpPr>
          <a:xfrm>
            <a:off x="4756100" y="2283875"/>
            <a:ext cx="1698900" cy="1618300"/>
            <a:chOff x="4756100" y="2283875"/>
            <a:chExt cx="1698900" cy="1618300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5001747" y="2283875"/>
              <a:ext cx="111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Dec 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4756100" y="3444975"/>
              <a:ext cx="1698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Integration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5381014" y="2929486"/>
            <a:ext cx="373185" cy="302466"/>
            <a:chOff x="5220616" y="2791061"/>
            <a:chExt cx="373185" cy="302466"/>
          </a:xfrm>
        </p:grpSpPr>
        <p:sp>
          <p:nvSpPr>
            <p:cNvPr id="149" name="Google Shape;149;p20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/>
          <p:nvPr/>
        </p:nvSpPr>
        <p:spPr>
          <a:xfrm>
            <a:off x="3633317" y="2909063"/>
            <a:ext cx="343335" cy="343303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1794130" y="2896393"/>
            <a:ext cx="344065" cy="368644"/>
            <a:chOff x="4149138" y="4121151"/>
            <a:chExt cx="344065" cy="368644"/>
          </a:xfrm>
        </p:grpSpPr>
        <p:sp>
          <p:nvSpPr>
            <p:cNvPr id="169" name="Google Shape;169;p20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2842050" y="2283875"/>
            <a:ext cx="1991400" cy="1897650"/>
            <a:chOff x="2842050" y="2283875"/>
            <a:chExt cx="1991400" cy="1897650"/>
          </a:xfrm>
        </p:grpSpPr>
        <p:sp>
          <p:nvSpPr>
            <p:cNvPr id="182" name="Google Shape;182;p20"/>
            <p:cNvSpPr txBox="1"/>
            <p:nvPr/>
          </p:nvSpPr>
          <p:spPr>
            <a:xfrm>
              <a:off x="3086476" y="2283875"/>
              <a:ext cx="134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Oct - Dec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2842050" y="3608825"/>
              <a:ext cx="1991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Prototype Development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6594929" y="2283881"/>
            <a:ext cx="1470600" cy="1897655"/>
            <a:chOff x="6594929" y="2283881"/>
            <a:chExt cx="1470600" cy="1897655"/>
          </a:xfrm>
        </p:grpSpPr>
        <p:sp>
          <p:nvSpPr>
            <p:cNvPr id="185" name="Google Shape;185;p20"/>
            <p:cNvSpPr txBox="1"/>
            <p:nvPr/>
          </p:nvSpPr>
          <p:spPr>
            <a:xfrm>
              <a:off x="6949229" y="2283881"/>
              <a:ext cx="762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Dec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6594929" y="3724336"/>
              <a:ext cx="147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Prototype Testing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87" name="Google Shape;187;p20"/>
          <p:cNvSpPr/>
          <p:nvPr/>
        </p:nvSpPr>
        <p:spPr>
          <a:xfrm>
            <a:off x="7158180" y="2910703"/>
            <a:ext cx="344097" cy="340033"/>
          </a:xfrm>
          <a:custGeom>
            <a:rect b="b" l="l" r="r" t="t"/>
            <a:pathLst>
              <a:path extrusionOk="0" h="10708" w="10836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0"/>
          <p:cNvCxnSpPr>
            <a:stCxn id="139" idx="2"/>
            <a:endCxn id="141" idx="0"/>
          </p:cNvCxnSpPr>
          <p:nvPr/>
        </p:nvCxnSpPr>
        <p:spPr>
          <a:xfrm rot="5400000">
            <a:off x="3023250" y="579025"/>
            <a:ext cx="648300" cy="27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9" name="Google Shape;189;p20"/>
          <p:cNvCxnSpPr>
            <a:stCxn id="139" idx="2"/>
            <a:endCxn id="182" idx="0"/>
          </p:cNvCxnSpPr>
          <p:nvPr/>
        </p:nvCxnSpPr>
        <p:spPr>
          <a:xfrm rot="5400000">
            <a:off x="3919650" y="1475425"/>
            <a:ext cx="648300" cy="968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0" name="Google Shape;190;p20"/>
          <p:cNvCxnSpPr>
            <a:stCxn id="139" idx="2"/>
            <a:endCxn id="146" idx="0"/>
          </p:cNvCxnSpPr>
          <p:nvPr/>
        </p:nvCxnSpPr>
        <p:spPr>
          <a:xfrm flipH="1" rot="-5400000">
            <a:off x="4819800" y="1543675"/>
            <a:ext cx="648300" cy="8319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1" name="Google Shape;191;p20"/>
          <p:cNvCxnSpPr>
            <a:stCxn id="139" idx="2"/>
            <a:endCxn id="185" idx="0"/>
          </p:cNvCxnSpPr>
          <p:nvPr/>
        </p:nvCxnSpPr>
        <p:spPr>
          <a:xfrm flipH="1" rot="-5400000">
            <a:off x="5704950" y="658525"/>
            <a:ext cx="648300" cy="2602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 rot="-5400000">
            <a:off x="1130148" y="2724057"/>
            <a:ext cx="362321" cy="364231"/>
            <a:chOff x="6069423" y="2891892"/>
            <a:chExt cx="362321" cy="364231"/>
          </a:xfrm>
        </p:grpSpPr>
        <p:sp>
          <p:nvSpPr>
            <p:cNvPr id="198" name="Google Shape;198;p21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1"/>
          <p:cNvSpPr/>
          <p:nvPr/>
        </p:nvSpPr>
        <p:spPr>
          <a:xfrm rot="-5400000">
            <a:off x="165488" y="2738275"/>
            <a:ext cx="3294900" cy="457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WHAT SETS US APART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05" name="Google Shape;205;p21"/>
          <p:cNvCxnSpPr>
            <a:stCxn id="204" idx="2"/>
            <a:endCxn id="206" idx="3"/>
          </p:cNvCxnSpPr>
          <p:nvPr/>
        </p:nvCxnSpPr>
        <p:spPr>
          <a:xfrm>
            <a:off x="2041538" y="2966875"/>
            <a:ext cx="1316100" cy="767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7" name="Google Shape;207;p21"/>
          <p:cNvCxnSpPr>
            <a:stCxn id="204" idx="2"/>
            <a:endCxn id="208" idx="3"/>
          </p:cNvCxnSpPr>
          <p:nvPr/>
        </p:nvCxnSpPr>
        <p:spPr>
          <a:xfrm flipH="1" rot="10800000">
            <a:off x="2041538" y="2197375"/>
            <a:ext cx="1316100" cy="7695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209" name="Google Shape;209;p21"/>
          <p:cNvGrpSpPr/>
          <p:nvPr/>
        </p:nvGrpSpPr>
        <p:grpSpPr>
          <a:xfrm>
            <a:off x="5996412" y="3513045"/>
            <a:ext cx="2018400" cy="1056914"/>
            <a:chOff x="5996412" y="3513045"/>
            <a:chExt cx="2018400" cy="1056914"/>
          </a:xfrm>
        </p:grpSpPr>
        <p:sp>
          <p:nvSpPr>
            <p:cNvPr id="210" name="Google Shape;210;p21"/>
            <p:cNvSpPr txBox="1"/>
            <p:nvPr/>
          </p:nvSpPr>
          <p:spPr>
            <a:xfrm flipH="1">
              <a:off x="5996412" y="3513045"/>
              <a:ext cx="201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Alan Raj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11" name="Google Shape;211;p21"/>
            <p:cNvSpPr txBox="1"/>
            <p:nvPr/>
          </p:nvSpPr>
          <p:spPr>
            <a:xfrm flipH="1">
              <a:off x="5996412" y="3767159"/>
              <a:ext cx="20184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3D Simulation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3357583" y="3505998"/>
            <a:ext cx="2018334" cy="1063960"/>
            <a:chOff x="3421350" y="3060744"/>
            <a:chExt cx="2315400" cy="1063960"/>
          </a:xfrm>
        </p:grpSpPr>
        <p:sp>
          <p:nvSpPr>
            <p:cNvPr id="206" name="Google Shape;206;p21"/>
            <p:cNvSpPr txBox="1"/>
            <p:nvPr/>
          </p:nvSpPr>
          <p:spPr>
            <a:xfrm flipH="1">
              <a:off x="3421350" y="30607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Zaynab Mourtada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 flipH="1">
              <a:off x="3421350" y="3321904"/>
              <a:ext cx="23154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Machine Learning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3357583" y="1968872"/>
            <a:ext cx="2018334" cy="1058698"/>
            <a:chOff x="1001300" y="3060744"/>
            <a:chExt cx="2315400" cy="1058698"/>
          </a:xfrm>
        </p:grpSpPr>
        <p:sp>
          <p:nvSpPr>
            <p:cNvPr id="208" name="Google Shape;208;p21"/>
            <p:cNvSpPr txBox="1"/>
            <p:nvPr/>
          </p:nvSpPr>
          <p:spPr>
            <a:xfrm flipH="1">
              <a:off x="1001300" y="30607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Deniz Acikbas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15" name="Google Shape;215;p21"/>
            <p:cNvSpPr txBox="1"/>
            <p:nvPr/>
          </p:nvSpPr>
          <p:spPr>
            <a:xfrm flipH="1">
              <a:off x="1001300" y="3314842"/>
              <a:ext cx="23154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Mobile Application and AR/VR Integration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5996412" y="1968872"/>
            <a:ext cx="2018400" cy="1058696"/>
            <a:chOff x="5996412" y="1968872"/>
            <a:chExt cx="2018400" cy="1058696"/>
          </a:xfrm>
        </p:grpSpPr>
        <p:sp>
          <p:nvSpPr>
            <p:cNvPr id="217" name="Google Shape;217;p21"/>
            <p:cNvSpPr txBox="1"/>
            <p:nvPr/>
          </p:nvSpPr>
          <p:spPr>
            <a:xfrm flipH="1">
              <a:off x="5996412" y="1968872"/>
              <a:ext cx="201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Soham Naik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18" name="Google Shape;218;p21"/>
            <p:cNvSpPr txBox="1"/>
            <p:nvPr/>
          </p:nvSpPr>
          <p:spPr>
            <a:xfrm flipH="1">
              <a:off x="5996412" y="2222969"/>
              <a:ext cx="20184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Image Processing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219" name="Google Shape;219;p21"/>
          <p:cNvCxnSpPr>
            <a:stCxn id="208" idx="1"/>
            <a:endCxn id="217" idx="3"/>
          </p:cNvCxnSpPr>
          <p:nvPr/>
        </p:nvCxnSpPr>
        <p:spPr>
          <a:xfrm>
            <a:off x="5375918" y="2197472"/>
            <a:ext cx="620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20" name="Google Shape;220;p21"/>
          <p:cNvCxnSpPr>
            <a:stCxn id="210" idx="3"/>
            <a:endCxn id="206" idx="1"/>
          </p:cNvCxnSpPr>
          <p:nvPr/>
        </p:nvCxnSpPr>
        <p:spPr>
          <a:xfrm rot="10800000">
            <a:off x="5376012" y="3734745"/>
            <a:ext cx="620400" cy="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