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Epilogue"/>
      <p:regular r:id="rId19"/>
      <p:bold r:id="rId20"/>
      <p:italic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bold.fntdata"/><Relationship Id="rId22" Type="http://schemas.openxmlformats.org/officeDocument/2006/relationships/font" Target="fonts/Epilogue-boldItalic.fntdata"/><Relationship Id="rId21" Type="http://schemas.openxmlformats.org/officeDocument/2006/relationships/font" Target="fonts/Epilogue-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Epilogue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202420f75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3202420f75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j-mTNuDDd4s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 txBox="1"/>
          <p:nvPr>
            <p:ph type="ctrTitle"/>
          </p:nvPr>
        </p:nvSpPr>
        <p:spPr>
          <a:xfrm>
            <a:off x="130200" y="656300"/>
            <a:ext cx="4771200" cy="28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Real-time Stabilization and 3D Reconstruction of Hand Gestures and Finger Movement Traces Using LED-Equipped Gloves</a:t>
            </a:r>
            <a:endParaRPr sz="3000"/>
          </a:p>
        </p:txBody>
      </p: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13225" y="3523200"/>
            <a:ext cx="41121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 Team 5:</a:t>
            </a:r>
            <a:r>
              <a:rPr lang="en"/>
              <a:t> Deniz Acikbas, Soham Naik, Zaynab Mourtada, Alan 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0" name="Google Shape;700;p23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1" name="Google Shape;701;p23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rect b="b" l="l" r="r" t="t"/>
                <a:pathLst>
                  <a:path extrusionOk="0" h="291274" w="396621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rect b="b" l="l" r="r" t="t"/>
                <a:pathLst>
                  <a:path extrusionOk="0" h="59054" w="140303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rect b="b" l="l" r="r" t="t"/>
                <a:pathLst>
                  <a:path extrusionOk="0" h="88391" w="140207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rect b="b" l="l" r="r" t="t"/>
                <a:pathLst>
                  <a:path extrusionOk="0" h="39528" w="94888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5311140" y="3874579"/>
              <a:ext cx="2693384" cy="1517428"/>
            </a:xfrm>
            <a:custGeom>
              <a:rect b="b" l="l" r="r" t="t"/>
              <a:pathLst>
                <a:path extrusionOk="0" h="1517428" w="2693384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5311140" y="4009739"/>
              <a:ext cx="2693384" cy="1223295"/>
            </a:xfrm>
            <a:custGeom>
              <a:rect b="b" l="l" r="r" t="t"/>
              <a:pathLst>
                <a:path extrusionOk="0" h="1223295" w="2693384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619875" y="5273611"/>
              <a:ext cx="76009" cy="76009"/>
            </a:xfrm>
            <a:custGeom>
              <a:rect b="b" l="l" r="r" t="t"/>
              <a:pathLst>
                <a:path extrusionOk="0" h="76009" w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09" name="Google Shape;709;p23"/>
            <p:cNvSpPr/>
            <p:nvPr/>
          </p:nvSpPr>
          <p:spPr>
            <a:xfrm>
              <a:off x="5905690" y="2867310"/>
              <a:ext cx="1504568" cy="760190"/>
            </a:xfrm>
            <a:custGeom>
              <a:rect b="b" l="l" r="r" t="t"/>
              <a:pathLst>
                <a:path extrusionOk="0" h="760190" w="1504568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905690" y="2918364"/>
              <a:ext cx="922591" cy="709136"/>
            </a:xfrm>
            <a:custGeom>
              <a:rect b="b" l="l" r="r" t="t"/>
              <a:pathLst>
                <a:path extrusionOk="0" h="709136" w="922591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23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2" name="Google Shape;712;p23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23"/>
          <p:cNvSpPr/>
          <p:nvPr/>
        </p:nvSpPr>
        <p:spPr>
          <a:xfrm>
            <a:off x="7148815" y="1542896"/>
            <a:ext cx="10501" cy="432759"/>
          </a:xfrm>
          <a:custGeom>
            <a:rect b="b" l="l" r="r" t="t"/>
            <a:pathLst>
              <a:path extrusionOk="0" h="392525" w="9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cmpd="sng" w="29900">
            <a:solidFill>
              <a:schemeClr val="accent4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23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16" name="Google Shape;716;p23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3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0" name="Google Shape;720;p23"/>
            <p:cNvSpPr/>
            <p:nvPr/>
          </p:nvSpPr>
          <p:spPr>
            <a:xfrm>
              <a:off x="3692461" y="4353401"/>
              <a:ext cx="657796" cy="251936"/>
            </a:xfrm>
            <a:custGeom>
              <a:rect b="b" l="l" r="r" t="t"/>
              <a:pathLst>
                <a:path extrusionOk="0" h="251936" w="65779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680531" y="4341375"/>
              <a:ext cx="24812" cy="24812"/>
            </a:xfrm>
            <a:custGeom>
              <a:rect b="b" l="l" r="r" t="t"/>
              <a:pathLst>
                <a:path extrusionOk="0" h="24812" w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337303" y="4592955"/>
              <a:ext cx="24765" cy="24764"/>
            </a:xfrm>
            <a:custGeom>
              <a:rect b="b" l="l" r="r" t="t"/>
              <a:pathLst>
                <a:path extrusionOk="0" h="24764" w="24765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23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24" name="Google Shape;724;p23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23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27" name="Google Shape;727;p23"/>
            <p:cNvSpPr/>
            <p:nvPr/>
          </p:nvSpPr>
          <p:spPr>
            <a:xfrm>
              <a:off x="6546554" y="3679108"/>
              <a:ext cx="1256642" cy="462143"/>
            </a:xfrm>
            <a:custGeom>
              <a:rect b="b" l="l" r="r" t="t"/>
              <a:pathLst>
                <a:path extrusionOk="0" h="513492" w="1396269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661108" y="3712144"/>
              <a:ext cx="69522" cy="69522"/>
            </a:xfrm>
            <a:custGeom>
              <a:rect b="b" l="l" r="r" t="t"/>
              <a:pathLst>
                <a:path extrusionOk="0" h="77247" w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729;p23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0" name="Google Shape;730;p23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23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36" name="Google Shape;736;p23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3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2" name="Google Shape;742;p23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23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rect b="b" l="l" r="r" t="t"/>
                <a:pathLst>
                  <a:path extrusionOk="0" h="78581" w="49730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3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66" name="Google Shape;766;p23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7740658" y="3711543"/>
              <a:ext cx="33604" cy="33604"/>
            </a:xfrm>
            <a:custGeom>
              <a:rect b="b" l="l" r="r" t="t"/>
              <a:pathLst>
                <a:path extrusionOk="0" h="37338" w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23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0" name="Google Shape;780;p23"/>
            <p:cNvSpPr/>
            <p:nvPr/>
          </p:nvSpPr>
          <p:spPr>
            <a:xfrm>
              <a:off x="6497466" y="2113795"/>
              <a:ext cx="1186433" cy="1024678"/>
            </a:xfrm>
            <a:custGeom>
              <a:rect b="b" l="l" r="r" t="t"/>
              <a:pathLst>
                <a:path extrusionOk="0" h="1915286" w="1318259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497472" y="2113798"/>
              <a:ext cx="1186433" cy="84696"/>
            </a:xfrm>
            <a:custGeom>
              <a:rect b="b" l="l" r="r" t="t"/>
              <a:pathLst>
                <a:path extrusionOk="0" h="94107" w="1318259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2" name="Google Shape;782;p23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3" name="Google Shape;783;p23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6" name="Google Shape;786;p23"/>
            <p:cNvSpPr/>
            <p:nvPr/>
          </p:nvSpPr>
          <p:spPr>
            <a:xfrm>
              <a:off x="6515578" y="2215995"/>
              <a:ext cx="1150258" cy="460514"/>
            </a:xfrm>
            <a:custGeom>
              <a:rect b="b" l="l" r="r" t="t"/>
              <a:pathLst>
                <a:path extrusionOk="0" h="511682" w="1278064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548699" y="2724580"/>
              <a:ext cx="316840" cy="275091"/>
            </a:xfrm>
            <a:custGeom>
              <a:rect b="b" l="l" r="r" t="t"/>
              <a:pathLst>
                <a:path extrusionOk="0" h="305657" w="352044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896308" y="2724580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6896308" y="2775721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6896308" y="2826777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896308" y="2877919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23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3" name="Google Shape;793;p23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rect b="b" l="l" r="r" t="t"/>
                <a:pathLst>
                  <a:path extrusionOk="0" h="51434" w="240411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rect b="b" l="l" r="r" t="t"/>
                <a:pathLst>
                  <a:path extrusionOk="0" h="23240" w="108204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23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796" name="Google Shape;796;p23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8" name="Google Shape;798;p23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799" name="Google Shape;799;p23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4" name="Google Shape;804;p23"/>
            <p:cNvSpPr/>
            <p:nvPr/>
          </p:nvSpPr>
          <p:spPr>
            <a:xfrm>
              <a:off x="6548699" y="3046960"/>
              <a:ext cx="1089050" cy="8572"/>
            </a:xfrm>
            <a:custGeom>
              <a:rect b="b" l="l" r="r" t="t"/>
              <a:pathLst>
                <a:path extrusionOk="0" h="9525" w="121005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cap="flat" cmpd="sng" w="17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5" name="Google Shape;805;p23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06" name="Google Shape;806;p23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07" name="Google Shape;807;p23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Google Shape;811;p23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2" name="Google Shape;812;p23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3" name="Google Shape;813;p23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3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23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6" name="Google Shape;816;p23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17" name="Google Shape;817;p23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23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9" name="Google Shape;819;p23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0" name="Google Shape;820;p23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3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23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3" name="Google Shape;823;p23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24" name="Google Shape;824;p23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25" name="Google Shape;825;p23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23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27" name="Google Shape;827;p23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0" name="Google Shape;830;p23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1" name="Google Shape;831;p23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23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34" name="Google Shape;834;p23"/>
            <p:cNvSpPr/>
            <p:nvPr/>
          </p:nvSpPr>
          <p:spPr>
            <a:xfrm>
              <a:off x="7396162" y="3585495"/>
              <a:ext cx="929354" cy="9525"/>
            </a:xfrm>
            <a:custGeom>
              <a:rect b="b" l="l" r="r" t="t"/>
              <a:pathLst>
                <a:path extrusionOk="0" h="9525" w="929354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8312562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7384446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23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38" name="Google Shape;838;p23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rect b="b" l="l" r="r" t="t"/>
                <a:pathLst>
                  <a:path extrusionOk="0" h="77914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0" name="Google Shape;840;p23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1" name="Google Shape;841;p23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rect b="b" l="l" r="r" t="t"/>
                  <a:pathLst>
                    <a:path extrusionOk="0" h="41528" w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4" name="Google Shape;844;p23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45" name="Google Shape;845;p23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rect b="b" l="l" r="r" t="t"/>
                <a:pathLst>
                  <a:path extrusionOk="0" h="208597" w="456723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rect b="b" l="l" r="r" t="t"/>
                <a:pathLst>
                  <a:path extrusionOk="0" h="230219" w="452246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7" name="Google Shape;847;p23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48" name="Google Shape;848;p23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49" name="Google Shape;849;p23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0" name="Google Shape;850;p23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rect b="b" l="l" r="r" t="t"/>
                  <a:pathLst>
                    <a:path extrusionOk="0" h="1061085" w="58712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rect b="b" l="l" r="r" t="t"/>
                  <a:pathLst>
                    <a:path extrusionOk="0" h="25527" w="157162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2" name="Google Shape;852;p23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rect b="b" l="l" r="r" t="t"/>
                <a:pathLst>
                  <a:path extrusionOk="0" h="777906" w="504158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3" name="Google Shape;853;p23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54" name="Google Shape;854;p23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55" name="Google Shape;855;p23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56" name="Google Shape;856;p23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57" name="Google Shape;857;p23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58" name="Google Shape;858;p23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59" name="Google Shape;859;p23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0" name="Google Shape;860;p23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1" name="Google Shape;861;p23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2" name="Google Shape;862;p23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3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23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23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23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7" name="Google Shape;867;p23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68" name="Google Shape;868;p23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3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3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3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3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3" name="Google Shape;873;p23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74" name="Google Shape;874;p23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rect b="b" l="l" r="r" t="t"/>
                  <a:pathLst>
                    <a:path extrusionOk="0" h="258317" w="258413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rect b="b" l="l" r="r" t="t"/>
                  <a:pathLst>
                    <a:path extrusionOk="0" h="212216" w="202501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76" name="Google Shape;876;p23"/>
            <p:cNvSpPr/>
            <p:nvPr/>
          </p:nvSpPr>
          <p:spPr>
            <a:xfrm>
              <a:off x="5401558" y="4012919"/>
              <a:ext cx="172878" cy="28080"/>
            </a:xfrm>
            <a:custGeom>
              <a:rect b="b" l="l" r="r" t="t"/>
              <a:pathLst>
                <a:path extrusionOk="0" h="25527" w="157162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4"/>
          <p:cNvSpPr txBox="1"/>
          <p:nvPr>
            <p:ph idx="6" type="subTitle"/>
          </p:nvPr>
        </p:nvSpPr>
        <p:spPr>
          <a:xfrm>
            <a:off x="491225" y="26465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 Mourtada</a:t>
            </a:r>
            <a:endParaRPr/>
          </a:p>
        </p:txBody>
      </p:sp>
      <p:sp>
        <p:nvSpPr>
          <p:cNvPr id="882" name="Google Shape;88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883" name="Google Shape;883;p24"/>
          <p:cNvSpPr txBox="1"/>
          <p:nvPr>
            <p:ph idx="1" type="subTitle"/>
          </p:nvPr>
        </p:nvSpPr>
        <p:spPr>
          <a:xfrm>
            <a:off x="719825" y="17489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Lead Mobile App &amp; VR/AR Engineer</a:t>
            </a:r>
            <a:endParaRPr sz="1500"/>
          </a:p>
        </p:txBody>
      </p:sp>
      <p:sp>
        <p:nvSpPr>
          <p:cNvPr id="884" name="Google Shape;884;p24"/>
          <p:cNvSpPr txBox="1"/>
          <p:nvPr>
            <p:ph idx="2" type="subTitle"/>
          </p:nvPr>
        </p:nvSpPr>
        <p:spPr>
          <a:xfrm>
            <a:off x="5079776" y="1672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Lead Image Processing &amp; Computer Vision Engineer</a:t>
            </a:r>
            <a:endParaRPr sz="1500"/>
          </a:p>
        </p:txBody>
      </p:sp>
      <p:sp>
        <p:nvSpPr>
          <p:cNvPr id="885" name="Google Shape;885;p24"/>
          <p:cNvSpPr txBox="1"/>
          <p:nvPr>
            <p:ph idx="3" type="subTitle"/>
          </p:nvPr>
        </p:nvSpPr>
        <p:spPr>
          <a:xfrm>
            <a:off x="491225" y="3336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Lead Machine Learning Engineer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6" name="Google Shape;886;p24"/>
          <p:cNvSpPr txBox="1"/>
          <p:nvPr>
            <p:ph idx="4" type="subTitle"/>
          </p:nvPr>
        </p:nvSpPr>
        <p:spPr>
          <a:xfrm>
            <a:off x="5079776" y="3336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Lead 3D Visualizing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Engineer</a:t>
            </a:r>
            <a:endParaRPr sz="1500"/>
          </a:p>
        </p:txBody>
      </p:sp>
      <p:sp>
        <p:nvSpPr>
          <p:cNvPr id="887" name="Google Shape;887;p24"/>
          <p:cNvSpPr txBox="1"/>
          <p:nvPr>
            <p:ph idx="5" type="subTitle"/>
          </p:nvPr>
        </p:nvSpPr>
        <p:spPr>
          <a:xfrm>
            <a:off x="719825" y="1319700"/>
            <a:ext cx="28110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 Acikbas</a:t>
            </a:r>
            <a:endParaRPr/>
          </a:p>
        </p:txBody>
      </p:sp>
      <p:sp>
        <p:nvSpPr>
          <p:cNvPr id="888" name="Google Shape;888;p24"/>
          <p:cNvSpPr txBox="1"/>
          <p:nvPr>
            <p:ph idx="7" type="subTitle"/>
          </p:nvPr>
        </p:nvSpPr>
        <p:spPr>
          <a:xfrm>
            <a:off x="5079750" y="1183800"/>
            <a:ext cx="281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Soham Naik</a:t>
            </a:r>
            <a:endParaRPr/>
          </a:p>
        </p:txBody>
      </p:sp>
      <p:sp>
        <p:nvSpPr>
          <p:cNvPr id="889" name="Google Shape;889;p24"/>
          <p:cNvSpPr txBox="1"/>
          <p:nvPr>
            <p:ph idx="8" type="subTitle"/>
          </p:nvPr>
        </p:nvSpPr>
        <p:spPr>
          <a:xfrm>
            <a:off x="5079750" y="26465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Raj</a:t>
            </a:r>
            <a:endParaRPr/>
          </a:p>
        </p:txBody>
      </p:sp>
      <p:pic>
        <p:nvPicPr>
          <p:cNvPr id="890" name="Google Shape;8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750" y="3149850"/>
            <a:ext cx="1333100" cy="17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4"/>
          <p:cNvSpPr txBox="1"/>
          <p:nvPr/>
        </p:nvSpPr>
        <p:spPr>
          <a:xfrm>
            <a:off x="7663325" y="2988200"/>
            <a:ext cx="13332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2" name="Google Shape;8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325" y="1319698"/>
            <a:ext cx="1190101" cy="159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750" y="1319700"/>
            <a:ext cx="1754004" cy="13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396" y="3149850"/>
            <a:ext cx="1473956" cy="17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5"/>
          <p:cNvSpPr/>
          <p:nvPr/>
        </p:nvSpPr>
        <p:spPr>
          <a:xfrm rot="4500170">
            <a:off x="4600402" y="7400"/>
            <a:ext cx="5575737" cy="4867271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5"/>
          <p:cNvSpPr txBox="1"/>
          <p:nvPr>
            <p:ph type="title"/>
          </p:nvPr>
        </p:nvSpPr>
        <p:spPr>
          <a:xfrm>
            <a:off x="811975" y="8028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01" name="Google Shape;901;p25"/>
          <p:cNvSpPr txBox="1"/>
          <p:nvPr>
            <p:ph idx="1" type="subTitle"/>
          </p:nvPr>
        </p:nvSpPr>
        <p:spPr>
          <a:xfrm>
            <a:off x="811975" y="1811100"/>
            <a:ext cx="42948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project focuses on developing a mobile application that captures, stabilizes, and smooths virtual hand movements for patients with Parkinson’s disease, specifically for virtual writing.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Key features of this project include: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Gesture tracking and stabilization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Learning for Gesture Smoothing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VR/AR Integration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02" name="Google Shape;902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007" l="9432" r="37002" t="0"/>
          <a:stretch/>
        </p:blipFill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</p:spPr>
      </p:pic>
      <p:grpSp>
        <p:nvGrpSpPr>
          <p:cNvPr id="903" name="Google Shape;903;p25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04" name="Google Shape;904;p25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05" name="Google Shape;905;p25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7" name="Google Shape;907;p25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08" name="Google Shape;908;p25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5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rect b="b" l="l" r="r" t="t"/>
                  <a:pathLst>
                    <a:path extrusionOk="0" h="20383" w="28032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5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5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2" name="Google Shape;912;p25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13" name="Google Shape;913;p25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rect b="b" l="l" r="r" t="t"/>
                <a:pathLst>
                  <a:path extrusionOk="0" h="151066" w="151161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25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16" name="Google Shape;916;p25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rect b="b" l="l" r="r" t="t"/>
                  <a:pathLst>
                    <a:path extrusionOk="0" h="20383" w="293655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5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5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rect b="b" l="l" r="r" t="t"/>
                  <a:pathLst>
                    <a:path extrusionOk="0" h="20383" w="255365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5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20" name="Google Shape;920;p25"/>
            <p:cNvSpPr/>
            <p:nvPr/>
          </p:nvSpPr>
          <p:spPr>
            <a:xfrm>
              <a:off x="7338250" y="4420804"/>
              <a:ext cx="50734" cy="60632"/>
            </a:xfrm>
            <a:custGeom>
              <a:rect b="b" l="l" r="r" t="t"/>
              <a:pathLst>
                <a:path extrusionOk="0" h="60632" w="50734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1" name="Google Shape;921;p25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22" name="Google Shape;922;p25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4" name="Google Shape;924;p25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25" name="Google Shape;925;p25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5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5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5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9" name="Google Shape;929;p25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30" name="Google Shape;930;p25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31" name="Google Shape;931;p25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33" name="Google Shape;933;p25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34" name="Google Shape;934;p25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25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25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25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38" name="Google Shape;938;p25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25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40" name="Google Shape;940;p25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rect b="b" l="l" r="r" t="t"/>
                <a:pathLst>
                  <a:path extrusionOk="0" h="63817" w="123062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rect b="b" l="l" r="r" t="t"/>
                <a:pathLst>
                  <a:path extrusionOk="0" h="39243" w="39242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25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43" name="Google Shape;943;p25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44" name="Google Shape;944;p25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5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6" name="Google Shape;946;p25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List</a:t>
            </a:r>
            <a:endParaRPr/>
          </a:p>
        </p:txBody>
      </p:sp>
      <p:sp>
        <p:nvSpPr>
          <p:cNvPr id="952" name="Google Shape;952;p26"/>
          <p:cNvSpPr txBox="1"/>
          <p:nvPr>
            <p:ph idx="1" type="subTitle"/>
          </p:nvPr>
        </p:nvSpPr>
        <p:spPr>
          <a:xfrm>
            <a:off x="723900" y="1710150"/>
            <a:ext cx="1986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Language:</a:t>
            </a:r>
            <a:r>
              <a:rPr lang="en"/>
              <a:t> 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Hardware: </a:t>
            </a:r>
            <a:r>
              <a:rPr lang="en"/>
              <a:t>Arduino Nano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Controls brightness of gloves using PWM</a:t>
            </a:r>
            <a:endParaRPr/>
          </a:p>
        </p:txBody>
      </p:sp>
      <p:sp>
        <p:nvSpPr>
          <p:cNvPr id="953" name="Google Shape;953;p26"/>
          <p:cNvSpPr txBox="1"/>
          <p:nvPr>
            <p:ph idx="2" type="subTitle"/>
          </p:nvPr>
        </p:nvSpPr>
        <p:spPr>
          <a:xfrm>
            <a:off x="3577150" y="1557749"/>
            <a:ext cx="19860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Stack: </a:t>
            </a:r>
            <a:r>
              <a:rPr lang="en"/>
              <a:t>Kotlin, Android Studio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 draws in front of camera, app sends to other modules, and returns smoothed 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6"/>
          <p:cNvSpPr txBox="1"/>
          <p:nvPr>
            <p:ph idx="3" type="subTitle"/>
          </p:nvPr>
        </p:nvSpPr>
        <p:spPr>
          <a:xfrm>
            <a:off x="723900" y="37274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Tech: </a:t>
            </a:r>
            <a:r>
              <a:rPr lang="en"/>
              <a:t>CNN-LSTM model, Pytorch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Smooths out writing further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6"/>
          <p:cNvSpPr txBox="1"/>
          <p:nvPr>
            <p:ph idx="4" type="subTitle"/>
          </p:nvPr>
        </p:nvSpPr>
        <p:spPr>
          <a:xfrm>
            <a:off x="3577144" y="37274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Tech: </a:t>
            </a:r>
            <a:r>
              <a:rPr lang="en"/>
              <a:t>OpenGL 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Visualizes the output from the ML module in 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Gloves</a:t>
            </a:r>
            <a:endParaRPr/>
          </a:p>
        </p:txBody>
      </p:sp>
      <p:sp>
        <p:nvSpPr>
          <p:cNvPr id="957" name="Google Shape;957;p26"/>
          <p:cNvSpPr txBox="1"/>
          <p:nvPr>
            <p:ph idx="8" type="subTitle"/>
          </p:nvPr>
        </p:nvSpPr>
        <p:spPr>
          <a:xfrm>
            <a:off x="3583001" y="1060275"/>
            <a:ext cx="24108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</a:t>
            </a:r>
            <a:endParaRPr/>
          </a:p>
        </p:txBody>
      </p:sp>
      <p:sp>
        <p:nvSpPr>
          <p:cNvPr id="958" name="Google Shape;958;p26"/>
          <p:cNvSpPr txBox="1"/>
          <p:nvPr>
            <p:ph idx="9" type="subTitle"/>
          </p:nvPr>
        </p:nvSpPr>
        <p:spPr>
          <a:xfrm>
            <a:off x="6434302" y="1060275"/>
            <a:ext cx="23016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959" name="Google Shape;959;p2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Tech: </a:t>
            </a:r>
            <a:r>
              <a:rPr lang="en"/>
              <a:t>Camera 2 API, OpenCV, Kalman Filter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Reduces noise, processes input into 4D array for ML </a:t>
            </a:r>
            <a:endParaRPr/>
          </a:p>
        </p:txBody>
      </p:sp>
      <p:sp>
        <p:nvSpPr>
          <p:cNvPr id="960" name="Google Shape;960;p26"/>
          <p:cNvSpPr txBox="1"/>
          <p:nvPr>
            <p:ph idx="6" type="subTitle"/>
          </p:nvPr>
        </p:nvSpPr>
        <p:spPr>
          <a:xfrm>
            <a:off x="6430388" y="37274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Users can interact with the application in AR/VR mode</a:t>
            </a:r>
            <a:endParaRPr/>
          </a:p>
        </p:txBody>
      </p:sp>
      <p:sp>
        <p:nvSpPr>
          <p:cNvPr id="961" name="Google Shape;961;p26"/>
          <p:cNvSpPr txBox="1"/>
          <p:nvPr>
            <p:ph idx="13" type="subTitle"/>
          </p:nvPr>
        </p:nvSpPr>
        <p:spPr>
          <a:xfrm>
            <a:off x="723900" y="3074400"/>
            <a:ext cx="24108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62" name="Google Shape;962;p26"/>
          <p:cNvSpPr txBox="1"/>
          <p:nvPr>
            <p:ph idx="14" type="subTitle"/>
          </p:nvPr>
        </p:nvSpPr>
        <p:spPr>
          <a:xfrm>
            <a:off x="3583000" y="3267400"/>
            <a:ext cx="24108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Visualization</a:t>
            </a:r>
            <a:endParaRPr/>
          </a:p>
        </p:txBody>
      </p:sp>
      <p:sp>
        <p:nvSpPr>
          <p:cNvPr id="963" name="Google Shape;963;p26"/>
          <p:cNvSpPr txBox="1"/>
          <p:nvPr>
            <p:ph idx="15" type="subTitle"/>
          </p:nvPr>
        </p:nvSpPr>
        <p:spPr>
          <a:xfrm>
            <a:off x="6434300" y="3267300"/>
            <a:ext cx="19782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7"/>
          <p:cNvSpPr/>
          <p:nvPr/>
        </p:nvSpPr>
        <p:spPr>
          <a:xfrm>
            <a:off x="582618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27"/>
          <p:cNvSpPr/>
          <p:nvPr/>
        </p:nvSpPr>
        <p:spPr>
          <a:xfrm>
            <a:off x="8212043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27"/>
          <p:cNvSpPr txBox="1"/>
          <p:nvPr>
            <p:ph idx="2" type="title"/>
          </p:nvPr>
        </p:nvSpPr>
        <p:spPr>
          <a:xfrm>
            <a:off x="2070838" y="196275"/>
            <a:ext cx="5016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Demo</a:t>
            </a:r>
            <a:endParaRPr/>
          </a:p>
        </p:txBody>
      </p:sp>
      <p:sp>
        <p:nvSpPr>
          <p:cNvPr id="971" name="Google Shape;971;p27"/>
          <p:cNvSpPr txBox="1"/>
          <p:nvPr>
            <p:ph idx="3" type="subTitle"/>
          </p:nvPr>
        </p:nvSpPr>
        <p:spPr>
          <a:xfrm>
            <a:off x="0" y="4153500"/>
            <a:ext cx="50163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Red Line : Raw Data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Green Line: Smoothed Data (Kalman + Mov Avg)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Blue Line: Visually Smoothed Data (Spline)</a:t>
            </a:r>
            <a:endParaRPr/>
          </a:p>
        </p:txBody>
      </p:sp>
      <p:sp>
        <p:nvSpPr>
          <p:cNvPr id="972" name="Google Shape;972;p27"/>
          <p:cNvSpPr/>
          <p:nvPr/>
        </p:nvSpPr>
        <p:spPr>
          <a:xfrm>
            <a:off x="713225" y="2195511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3" name="Google Shape;973;p27"/>
          <p:cNvGrpSpPr/>
          <p:nvPr/>
        </p:nvGrpSpPr>
        <p:grpSpPr>
          <a:xfrm>
            <a:off x="541705" y="1421418"/>
            <a:ext cx="552408" cy="792759"/>
            <a:chOff x="10519314" y="4728596"/>
            <a:chExt cx="751780" cy="1078731"/>
          </a:xfrm>
        </p:grpSpPr>
        <p:grpSp>
          <p:nvGrpSpPr>
            <p:cNvPr id="974" name="Google Shape;974;p27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975" name="Google Shape;975;p27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976" name="Google Shape;976;p27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7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7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9" name="Google Shape;979;p27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980" name="Google Shape;980;p27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27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27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27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84" name="Google Shape;984;p27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985" name="Google Shape;985;p27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7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7" name="Google Shape;987;p27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988" name="Google Shape;988;p27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7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0" name="Google Shape;990;p27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991" name="Google Shape;991;p27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27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93" name="Google Shape;993;p27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994" name="Google Shape;994;p27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7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6" name="Google Shape;996;p27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997" name="Google Shape;997;p27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27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9" name="Google Shape;999;p27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1000" name="Google Shape;1000;p27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27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02" name="Google Shape;1002;p27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1003" name="Google Shape;1003;p27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5" name="Google Shape;1005;p27"/>
          <p:cNvGrpSpPr/>
          <p:nvPr/>
        </p:nvGrpSpPr>
        <p:grpSpPr>
          <a:xfrm>
            <a:off x="580759" y="539494"/>
            <a:ext cx="426307" cy="643642"/>
            <a:chOff x="10572463" y="3528536"/>
            <a:chExt cx="580168" cy="875823"/>
          </a:xfrm>
        </p:grpSpPr>
        <p:grpSp>
          <p:nvGrpSpPr>
            <p:cNvPr id="1006" name="Google Shape;1006;p27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1007" name="Google Shape;1007;p27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8" name="Google Shape;1008;p27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1009" name="Google Shape;1009;p27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7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7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7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7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7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5" name="Google Shape;1015;p27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1016" name="Google Shape;1016;p27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7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7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0" name="Google Shape;1020;p27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1" name="Google Shape;1021;p27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1022" name="Google Shape;1022;p27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3" name="Google Shape;1023;p27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1024" name="Google Shape;1024;p27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7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7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0" name="Google Shape;1030;p27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1031" name="Google Shape;1031;p27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7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27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6" name="Google Shape;1036;p27"/>
          <p:cNvGrpSpPr/>
          <p:nvPr/>
        </p:nvGrpSpPr>
        <p:grpSpPr>
          <a:xfrm>
            <a:off x="755174" y="1181737"/>
            <a:ext cx="18197" cy="243247"/>
            <a:chOff x="10809827" y="4402455"/>
            <a:chExt cx="24764" cy="330993"/>
          </a:xfrm>
        </p:grpSpPr>
        <p:sp>
          <p:nvSpPr>
            <p:cNvPr id="1037" name="Google Shape;1037;p27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27"/>
          <p:cNvGrpSpPr/>
          <p:nvPr/>
        </p:nvGrpSpPr>
        <p:grpSpPr>
          <a:xfrm>
            <a:off x="7595314" y="1536380"/>
            <a:ext cx="363177" cy="451073"/>
            <a:chOff x="7385113" y="1535430"/>
            <a:chExt cx="435673" cy="541115"/>
          </a:xfrm>
        </p:grpSpPr>
        <p:sp>
          <p:nvSpPr>
            <p:cNvPr id="1041" name="Google Shape;1041;p27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27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1043" name="Google Shape;1043;p27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27"/>
          <p:cNvGrpSpPr/>
          <p:nvPr/>
        </p:nvGrpSpPr>
        <p:grpSpPr>
          <a:xfrm>
            <a:off x="7624772" y="1623323"/>
            <a:ext cx="299338" cy="313076"/>
            <a:chOff x="7420451" y="1639728"/>
            <a:chExt cx="359091" cy="375571"/>
          </a:xfrm>
        </p:grpSpPr>
        <p:sp>
          <p:nvSpPr>
            <p:cNvPr id="1047" name="Google Shape;1047;p27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8216550" y="1526835"/>
            <a:ext cx="396068" cy="717683"/>
            <a:chOff x="1945386" y="5582316"/>
            <a:chExt cx="470725" cy="852963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7883601" y="539492"/>
            <a:ext cx="1061979" cy="558999"/>
            <a:chOff x="3859815" y="2867310"/>
            <a:chExt cx="1262157" cy="664368"/>
          </a:xfrm>
        </p:grpSpPr>
        <p:sp>
          <p:nvSpPr>
            <p:cNvPr id="1055" name="Google Shape;1055;p27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6" name="Google Shape;1056;p27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7" name="Google Shape;1057;p27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8" name="Google Shape;1058;p27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59" name="Google Shape;1059;p27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27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1" name="Google Shape;1061;p27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2" name="Google Shape;1062;p27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7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4" name="Google Shape;1064;p27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5" name="Google Shape;1065;p27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27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7" name="Google Shape;1067;p27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7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7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0" name="Google Shape;1070;p27"/>
          <p:cNvGrpSpPr/>
          <p:nvPr/>
        </p:nvGrpSpPr>
        <p:grpSpPr>
          <a:xfrm>
            <a:off x="8377144" y="1093568"/>
            <a:ext cx="33124" cy="442802"/>
            <a:chOff x="10809827" y="4402455"/>
            <a:chExt cx="24764" cy="330993"/>
          </a:xfrm>
        </p:grpSpPr>
        <p:sp>
          <p:nvSpPr>
            <p:cNvPr id="1071" name="Google Shape;1071;p27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 rot="-5400000">
            <a:off x="8079918" y="1536387"/>
            <a:ext cx="18197" cy="243247"/>
            <a:chOff x="10809827" y="4402455"/>
            <a:chExt cx="24764" cy="330993"/>
          </a:xfrm>
        </p:grpSpPr>
        <p:sp>
          <p:nvSpPr>
            <p:cNvPr id="1075" name="Google Shape;1075;p27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78" name="Google Shape;1078;p27"/>
          <p:cNvCxnSpPr>
            <a:stCxn id="968" idx="0"/>
            <a:endCxn id="969" idx="0"/>
          </p:cNvCxnSpPr>
          <p:nvPr/>
        </p:nvCxnSpPr>
        <p:spPr>
          <a:xfrm flipH="1" rot="-5400000">
            <a:off x="4578618" y="-3176937"/>
            <a:ext cx="600" cy="7629300"/>
          </a:xfrm>
          <a:prstGeom prst="bentConnector3">
            <a:avLst>
              <a:gd fmla="val -73522917" name="adj1"/>
            </a:avLst>
          </a:prstGeom>
          <a:noFill/>
          <a:ln cap="flat" cmpd="sng" w="19050">
            <a:solidFill>
              <a:schemeClr val="accent4"/>
            </a:solidFill>
            <a:prstDash val="dashDot"/>
            <a:round/>
            <a:headEnd len="med" w="med" type="oval"/>
            <a:tailEnd len="med" w="med" type="oval"/>
          </a:ln>
        </p:spPr>
      </p:cxnSp>
      <p:pic>
        <p:nvPicPr>
          <p:cNvPr descr="SENIOR DESIGN DEMO RECORD" id="1079" name="Google Shape;1079;p27" title="Adaptive HCI - Senior Design (UMD) -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50" y="884100"/>
            <a:ext cx="5566662" cy="313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 txBox="1"/>
          <p:nvPr>
            <p:ph type="title"/>
          </p:nvPr>
        </p:nvSpPr>
        <p:spPr>
          <a:xfrm>
            <a:off x="1703825" y="1477375"/>
            <a:ext cx="51492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85" name="Google Shape;1085;p28"/>
          <p:cNvSpPr txBox="1"/>
          <p:nvPr>
            <p:ph idx="1" type="subTitle"/>
          </p:nvPr>
        </p:nvSpPr>
        <p:spPr>
          <a:xfrm>
            <a:off x="2618225" y="3169050"/>
            <a:ext cx="3009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