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a7aaa2f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a7aaa2f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a7aaa2f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a7aaa2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a7aaa2f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a7aaa2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457190a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457190a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457190a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457190a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457190a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457190a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3a7aaa2f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3a7aaa2f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a7aaa2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a7aaa2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a7aaa2f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3a7aaa2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a7aaa2f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3a7aaa2f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3a7aaa2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3a7aaa2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3a7aaa2f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3a7aaa2f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3a7aaa2f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3a7aaa2f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3a7aaa2f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3a7aaa2f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a7aaa2f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a7aaa2f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a7aaa2fa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a7aaa2fa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3a7aaa2f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3a7aaa2f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3a7aaa2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3a7aaa2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3a7aaa2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3a7aaa2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3a7aaa2f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3a7aaa2f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3a7aaa2f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3a7aaa2f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a7aaa2f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3a7aaa2f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a7aaa2f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3a7aaa2f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Real-time Stabilization and 3D Reconstruction of Hand Gestures and Finger Movement Traces Using LED-Equipped Gloves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 (SRS)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26500" y="3626725"/>
            <a:ext cx="4491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5 - 11/10/2024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Soham Naik, Alan Raj, Zaynab Mourtada, Alan Raj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Data Dictionary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Dictionary - User Data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userID: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 unique string identifier assigned to each user upon account creation, ensuring system-wide uniqueness.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sessionStartTime: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Timestamp (DateTime) marking the beginning of a user session, used to log interaction duration.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sessionEndTime: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Timestamp (DateTime) marking the end of a user session.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neuralNetworkWeights: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An array of floating-point values representing personalized neural network weights for individual users, used for gesture customization and consistency across devices.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Dictionary - </a:t>
            </a:r>
            <a:r>
              <a:rPr lang="en">
                <a:solidFill>
                  <a:srgbClr val="0B5394"/>
                </a:solidFill>
              </a:rPr>
              <a:t>Gesture Tracking Data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gestureID: </a:t>
            </a:r>
            <a:r>
              <a:rPr lang="en">
                <a:solidFill>
                  <a:schemeClr val="dk1"/>
                </a:solidFill>
              </a:rPr>
              <a:t>A unique string identifier for each captured gesture.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timestamp: </a:t>
            </a:r>
            <a:r>
              <a:rPr lang="en">
                <a:solidFill>
                  <a:srgbClr val="000000"/>
                </a:solidFill>
              </a:rPr>
              <a:t>A DateTime record for each frame in the gesture, stored as a 4D array (x, y, z, time) to maintain continuity of gesture flow.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positionX, positionY, positionZ: </a:t>
            </a:r>
            <a:r>
              <a:rPr lang="en">
                <a:solidFill>
                  <a:schemeClr val="dk1"/>
                </a:solidFill>
              </a:rPr>
              <a:t>Float values representing the 3D coordinates of the LED glove in space, tracking the path of each gesture.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PWM Signature: </a:t>
            </a:r>
            <a:r>
              <a:rPr lang="en">
                <a:solidFill>
                  <a:schemeClr val="dk1"/>
                </a:solidFill>
              </a:rPr>
              <a:t>Pulse Width Modulation rate (Integer) associated with the LED glove, used to uniquely identify and differentiate it from other light sources in the environment.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Environmental Conditions: </a:t>
            </a:r>
            <a:r>
              <a:rPr lang="en">
                <a:solidFill>
                  <a:schemeClr val="dk1"/>
                </a:solidFill>
              </a:rPr>
              <a:t>Describes ambient lighting conditions as a string to adjust gesture tracking parameters accordingly. These conditions help calibrate tracking algorithms for optimal performance.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Dictionary - Visualization Data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path3DData: </a:t>
            </a:r>
            <a:r>
              <a:rPr lang="en">
                <a:solidFill>
                  <a:schemeClr val="dk1"/>
                </a:solidFill>
              </a:rPr>
              <a:t>An array of floating-point values representing the smoothed 3D coordinates of the gesture path, processed for VR/AR visualization.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deviceType: </a:t>
            </a:r>
            <a:r>
              <a:rPr lang="en">
                <a:solidFill>
                  <a:schemeClr val="dk1"/>
                </a:solidFill>
              </a:rPr>
              <a:t>A string that specifies the type of device used to ensure compatibility and appropriate display adjustments.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renderingSettings: </a:t>
            </a:r>
            <a:r>
              <a:rPr lang="en">
                <a:solidFill>
                  <a:schemeClr val="dk1"/>
                </a:solidFill>
              </a:rPr>
              <a:t>A string that includes visual quality and responsiveness settings based on device capabilities, adjusting for frame rate, resolution, or latency as required.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Dictionary - </a:t>
            </a:r>
            <a:r>
              <a:rPr lang="en">
                <a:solidFill>
                  <a:srgbClr val="0B5394"/>
                </a:solidFill>
              </a:rPr>
              <a:t>Performance Metrics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frameRate: </a:t>
            </a:r>
            <a:r>
              <a:rPr lang="en">
                <a:solidFill>
                  <a:schemeClr val="dk1"/>
                </a:solidFill>
              </a:rPr>
              <a:t>A floating-point value representing the rate of video capture during gesture tracking, measured in frames per second (fps).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processingTime: </a:t>
            </a:r>
            <a:r>
              <a:rPr lang="en">
                <a:solidFill>
                  <a:schemeClr val="dk1"/>
                </a:solidFill>
              </a:rPr>
              <a:t>A float representing the time taken to process each frame for gesture recognition, smoothing, and visualization.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accuracy: </a:t>
            </a:r>
            <a:r>
              <a:rPr lang="en">
                <a:solidFill>
                  <a:schemeClr val="dk1"/>
                </a:solidFill>
              </a:rPr>
              <a:t>A float indicating the percentage of correct predictions made by the machine learning model for gesture recognit</a:t>
            </a:r>
            <a:r>
              <a:rPr lang="en">
                <a:solidFill>
                  <a:srgbClr val="0B5394"/>
                </a:solidFill>
              </a:rPr>
              <a:t>ion.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888" y="832575"/>
            <a:ext cx="4118224" cy="394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16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833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B5394"/>
                </a:solidFill>
              </a:rPr>
              <a:t>Data Dictionary</a:t>
            </a:r>
            <a:r>
              <a:rPr lang="en">
                <a:solidFill>
                  <a:srgbClr val="0B5394"/>
                </a:solidFill>
              </a:rPr>
              <a:t> - Class Diagram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Objectives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54600"/>
            <a:ext cx="85206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Project Goal:</a:t>
            </a:r>
            <a:r>
              <a:rPr lang="en"/>
              <a:t> This project aims to develop a mobile application that can provide stable, accurate, real-time gesture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Target Users:</a:t>
            </a:r>
            <a:r>
              <a:rPr lang="en"/>
              <a:t> The app is intended for individuals with hand instability, particularly targeting patients with Parkinson's disease who experience tremors.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Benefits:</a:t>
            </a:r>
            <a:r>
              <a:rPr lang="en"/>
              <a:t> The project will improve accessibility and user interaction in VR/AR and other interactive platforms. This will be achieved by minimizing hand instability in gesture-based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Key Objectives: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an intuitive and accessible gesture-based interface that stabilizes and smooths hand movements, particularly for virtual writing.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 a reliable gesture recognition system to support users in VR/AR environments and other interfaces that require precise control.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 a robust system for real-time gesture processing that minimizes tremor impact and enhances hand gesture accuracy.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Scope and Functionality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08975"/>
            <a:ext cx="85206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System Overview:</a:t>
            </a:r>
            <a:r>
              <a:rPr lang="en"/>
              <a:t> The Adaptive HCI software is a mobile application designed to facilitate real-time gesture tracking and smoothing. The application will allow users to interact seamlessly in VR/AR and other gesture-based environments by stabilizing hand movements and minimizing tremors.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Inputs: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LED-Equipped Glove Data: The system will capture and transmit data from LED-equipped gloves in real-time. The data includes LED positions as (x, y, z) coordinates, allowing for precise gesture tracking.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Video Stream from Device Camera: A live video feed from the device's camera will be used to detect LED positions and trace hand gestures in 3D space.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Commands and Settings: The system will accept user commands to start/stop tracking, adjust gesture smoothing levels, and switch between VR/AR modes.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2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Scope and Functionality (ext.)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94275"/>
            <a:ext cx="85206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Processing: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Gesture Tracking and Detection: The system will analyze LED positions from the gloves to recognize hand gestures and map them accurately in real-time.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Real-Time Smoothing and Stabilization: Machine learning algorithms (CNN-LSTM) will be employed to reduce tremors and smooth gesture paths, resulting in stable and continuous traces.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Adaptive Lighting Adjustment: The system will modify tracking parameters based on ambient light conditions to ensure consistent LED detection and accurate tracking across different lighting environments.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3D Visualization for VR/AR: The system will render stabilized hand gestures in 3D space, allowing users to view and interact with their gestures in an immersive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Real-Time Gesture Path Display: The smoothed gesture path will be displayed on the smartphone screen or a connected VR/AR device.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Session Data for Further Analysis: Processed gesture data will be stored for future reference and analysis, potentially enabling personalized model adaptation.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VR/AR Interactive Experience: The system will render an immersive 3D visualization of gesture paths within a virtual environment. This will allow users to interact with virtual objects using their stabilized hand gestures.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 and Constraints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System Context:</a:t>
            </a:r>
            <a:r>
              <a:rPr lang="en"/>
              <a:t> The Adaptive HCI system will be accessible through a mobile app and run primarily on smartphones equipped with rolling shutter cameras. Low-latency processing and multi-user scalability are critical due to the system's real-time tracking requirements. The project is designed to be integrated with different platforms (e.g., VR headsets, IoT devices) in the future.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Major Constraints: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Constraints: The project needs to be completed within an academic semester, leading to tight project milestones.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Hardware Limitations: The application needs to support rolling shutter cameras found on various smartphones. However, some image processing techniques might be computationally demanding, requiring optimization for lower-end devices.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Privacy: All data must be processed locally or stored securely to protect user privacy. Additionally, non-relevant background information needs to be filtered out.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and Responsiveness: The system must balance smoothing algorithms with gesture responsiveness to maintain user control without introducing excessive delay or unintended gesture modifications.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Profiles and Scenarios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Local/Guest User (Default):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the default mode, offering users access to all application features without requiring an account.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pre-trained neural network model will provide immediate gesture smoothing.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data remains on the device, and the model is continuously fine-tuned based on locally captured user data.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system enhances the personalized smoothing effect by adapting to the user's gestures.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Registered User (Potential Future Enhancement):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could optionally create accounts in a future version, enabling personalized neural network settings to be linked to their profiles.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Account Benefits: Personalized model settings and neural network weights would be stored and linked to the account. This would allow for easy transfer of the personalized model to a new device and ensure a consistent user experience across devices.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 and Key Objects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Data Objects:</a:t>
            </a:r>
            <a:r>
              <a:rPr lang="en"/>
              <a:t> The Adaptive HCI software will manage various data objects.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User Data: </a:t>
            </a:r>
            <a:r>
              <a:rPr lang="en"/>
              <a:t>Stores session details, preferences, and potentially neural network weights.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Gesture Tracking Data:</a:t>
            </a:r>
            <a:r>
              <a:rPr lang="en"/>
              <a:t> Contains real-time capture of hand movements and positions, including timestamped 3D coordinates.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Visualization Data:</a:t>
            </a:r>
            <a:r>
              <a:rPr lang="en"/>
              <a:t> Manages data for rendering smoothed gesture paths in 3D for display on smartphones or VR headsets.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Performance Metrics: </a:t>
            </a:r>
            <a:r>
              <a:rPr lang="en"/>
              <a:t>Tracks system performance indicators such as frame rate, processing time, and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Relationships: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Data is linked to Gesture Tracking Data, allowing for personalized neural network adjustments based on user activity.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Gesture Tracking Data is connected to Visualization Data, providing real-time display updates.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Metrics are tied to Gesture Tracking Data and Visualization Data to analyze app responsiveness in various conditions.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Model - Mobile Application Use Case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Case Name: Mobile Application (MA-01)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Actors: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User: </a:t>
            </a:r>
            <a:r>
              <a:rPr lang="en"/>
              <a:t>Interacts with the mobile application to initiate and stop gesture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Preconditions: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mobile app is installed and running, with necessary permissions granted.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rolling shutter camera is properly connected.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gloves are charged, powered on, and paired.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Triggers: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opens the app and selects "Start Tracking" or "Stop Tracking."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5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Functional Model - Mobile Application Use Case (ext.)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832575"/>
            <a:ext cx="85206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Scenario Description: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launches the app and initiates tracking.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app activates the camera and LED gloves to capture data.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app processes data from the camera and gloves to create a real-time simulation.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Simulated hand movements are displayed on the app interface.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can stop tracking, and data is saved.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Post Conditions: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system captures and processes the user's hand gestures using data from the LED gloves and camera.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Real-time simulation of gestures is successful.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Captured data is available for further analysis or 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Exceptions: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</a:t>
            </a:r>
            <a:r>
              <a:rPr lang="en"/>
              <a:t>erver Exceptions: Issues with server communication, internet connectivity, or connection interruptions.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Camera Exceptions: Problems with camera initialization, hardware errors, detection, or compatibility.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Glove Exceptions: Errors with LED glove pairing, hardware malfunctions, detection, or compatibility issues.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