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2a5e91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e2a5e91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e2a5e91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e2a5e91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e2a5e911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e2a5e911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2a5e911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2a5e911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2a5e91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2a5e91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2a5e91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2a5e91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2a5e911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e2a5e911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5900"/>
            <a:ext cx="8520600" cy="265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80"/>
              <a:t>Real-time Stabilization and 3D Reconstruction of Hand Gestures and Finger Movement Traces Using LED-Equipped Gloves </a:t>
            </a:r>
            <a:endParaRPr sz="39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Zaynab Mourtada, Deniz Acikbas, Soham Naik, Alan Raj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 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750">
                <a:solidFill>
                  <a:schemeClr val="dk1"/>
                </a:solidFill>
              </a:rPr>
              <a:t>Scope and Intent of SQA Activities</a:t>
            </a:r>
            <a:endParaRPr sz="17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Ensure high standards of quality, reliability, and performance.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Focus: Real-time stabilization and gesture tracking with LED-equipped gloves and ML algorithms.</a:t>
            </a:r>
            <a:endParaRPr sz="1350">
              <a:solidFill>
                <a:schemeClr val="dk1"/>
              </a:solidFill>
            </a:endParaRPr>
          </a:p>
          <a:p>
            <a:pPr indent="-31432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○"/>
            </a:pPr>
            <a:r>
              <a:rPr lang="en" sz="1350">
                <a:solidFill>
                  <a:schemeClr val="dk1"/>
                </a:solidFill>
              </a:rPr>
              <a:t>Features:</a:t>
            </a:r>
            <a:endParaRPr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" sz="1350">
                <a:solidFill>
                  <a:schemeClr val="dk1"/>
                </a:solidFill>
              </a:rPr>
              <a:t>Real-Time Gesture Tracking: LED gloves, video processing.</a:t>
            </a:r>
            <a:endParaRPr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" sz="1350">
                <a:solidFill>
                  <a:schemeClr val="dk1"/>
                </a:solidFill>
              </a:rPr>
              <a:t>Smoothing Techniques: Kalman Filter, Moving Average, CNN, LSTM.</a:t>
            </a:r>
            <a:endParaRPr sz="1350">
              <a:solidFill>
                <a:schemeClr val="dk1"/>
              </a:solidFill>
            </a:endParaRPr>
          </a:p>
          <a:p>
            <a:pPr indent="-314325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■"/>
            </a:pPr>
            <a:r>
              <a:rPr lang="en" sz="1350">
                <a:solidFill>
                  <a:schemeClr val="dk1"/>
                </a:solidFill>
              </a:rPr>
              <a:t>Visualization: Spline Interpolation, VR integration.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750">
                <a:solidFill>
                  <a:schemeClr val="dk1"/>
                </a:solidFill>
              </a:rPr>
              <a:t>SQA Organizational Role</a:t>
            </a:r>
            <a:endParaRPr sz="17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SQA Lead: Oversees all SQA activities.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Developers: Implement and review code.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Testers: Execute tests and log defects.</a:t>
            </a:r>
            <a:endParaRPr sz="1350">
              <a:solidFill>
                <a:schemeClr val="dk1"/>
              </a:solidFill>
            </a:endParaRPr>
          </a:p>
          <a:p>
            <a:pPr indent="-31432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" sz="1350">
                <a:solidFill>
                  <a:schemeClr val="dk1"/>
                </a:solidFill>
              </a:rPr>
              <a:t>Project Manager: Align SQA with timelines and goals.</a:t>
            </a:r>
            <a:endParaRPr sz="13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 SQA Tasks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66">
                <a:solidFill>
                  <a:schemeClr val="dk1"/>
                </a:solidFill>
              </a:rPr>
              <a:t>Key Tasks:</a:t>
            </a:r>
            <a:endParaRPr sz="2266">
              <a:solidFill>
                <a:schemeClr val="dk1"/>
              </a:solidFill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75">
                <a:solidFill>
                  <a:schemeClr val="dk1"/>
                </a:solidFill>
              </a:rPr>
              <a:t>Code Quality Assurance:</a:t>
            </a:r>
            <a:r>
              <a:rPr lang="en" sz="1575">
                <a:solidFill>
                  <a:schemeClr val="dk1"/>
                </a:solidFill>
              </a:rPr>
              <a:t> Follow coding standards (PEP 8, Google Java).</a:t>
            </a:r>
            <a:endParaRPr sz="1575">
              <a:solidFill>
                <a:schemeClr val="dk1"/>
              </a:solidFill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75">
                <a:solidFill>
                  <a:schemeClr val="dk1"/>
                </a:solidFill>
              </a:rPr>
              <a:t>Unit Testing:</a:t>
            </a:r>
            <a:r>
              <a:rPr lang="en" sz="1575">
                <a:solidFill>
                  <a:schemeClr val="dk1"/>
                </a:solidFill>
              </a:rPr>
              <a:t> Isolate functionality with mock objects.</a:t>
            </a:r>
            <a:endParaRPr sz="1575">
              <a:solidFill>
                <a:schemeClr val="dk1"/>
              </a:solidFill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75">
                <a:solidFill>
                  <a:schemeClr val="dk1"/>
                </a:solidFill>
              </a:rPr>
              <a:t>Integration Testing:</a:t>
            </a:r>
            <a:r>
              <a:rPr lang="en" sz="1575">
                <a:solidFill>
                  <a:schemeClr val="dk1"/>
                </a:solidFill>
              </a:rPr>
              <a:t> Seamless interaction of components (e.g., gesture tracking, VR).</a:t>
            </a:r>
            <a:endParaRPr sz="1575">
              <a:solidFill>
                <a:schemeClr val="dk1"/>
              </a:solidFill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75">
                <a:solidFill>
                  <a:schemeClr val="dk1"/>
                </a:solidFill>
              </a:rPr>
              <a:t>System Testing:</a:t>
            </a:r>
            <a:r>
              <a:rPr lang="en" sz="1575">
                <a:solidFill>
                  <a:schemeClr val="dk1"/>
                </a:solidFill>
              </a:rPr>
              <a:t> End-to-end testing under real-time conditions.</a:t>
            </a:r>
            <a:endParaRPr sz="1575">
              <a:solidFill>
                <a:schemeClr val="dk1"/>
              </a:solidFill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75">
                <a:solidFill>
                  <a:schemeClr val="dk1"/>
                </a:solidFill>
              </a:rPr>
              <a:t>Performance Testing:</a:t>
            </a:r>
            <a:r>
              <a:rPr lang="en" sz="1575">
                <a:solidFill>
                  <a:schemeClr val="dk1"/>
                </a:solidFill>
              </a:rPr>
              <a:t> Ensure 60Hz video processing with minimal latency.</a:t>
            </a:r>
            <a:endParaRPr sz="1575">
              <a:solidFill>
                <a:schemeClr val="dk1"/>
              </a:solidFill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75">
                <a:solidFill>
                  <a:schemeClr val="dk1"/>
                </a:solidFill>
              </a:rPr>
              <a:t>Usability Testing:</a:t>
            </a:r>
            <a:r>
              <a:rPr lang="en" sz="1575">
                <a:solidFill>
                  <a:schemeClr val="dk1"/>
                </a:solidFill>
              </a:rPr>
              <a:t> Accessibility for Parkinson’s patients.</a:t>
            </a:r>
            <a:endParaRPr sz="1575">
              <a:solidFill>
                <a:schemeClr val="dk1"/>
              </a:solidFill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75">
                <a:solidFill>
                  <a:schemeClr val="dk1"/>
                </a:solidFill>
              </a:rPr>
              <a:t>Documentation Review:</a:t>
            </a:r>
            <a:r>
              <a:rPr lang="en" sz="1575">
                <a:solidFill>
                  <a:schemeClr val="dk1"/>
                </a:solidFill>
              </a:rPr>
              <a:t> Ensure clarity and completeness.</a:t>
            </a:r>
            <a:endParaRPr sz="157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4">
                <a:solidFill>
                  <a:schemeClr val="dk1"/>
                </a:solidFill>
              </a:rPr>
              <a:t>Standards, Practices, Conventions:</a:t>
            </a:r>
            <a:endParaRPr sz="2214">
              <a:solidFill>
                <a:schemeClr val="dk1"/>
              </a:solidFill>
            </a:endParaRPr>
          </a:p>
          <a:p>
            <a:pPr indent="-30661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85">
                <a:solidFill>
                  <a:schemeClr val="dk1"/>
                </a:solidFill>
              </a:rPr>
              <a:t>Coding: </a:t>
            </a:r>
            <a:r>
              <a:rPr lang="en" sz="1585">
                <a:solidFill>
                  <a:schemeClr val="dk1"/>
                </a:solidFill>
              </a:rPr>
              <a:t>PEP 8 (Python), Google Java (Android).</a:t>
            </a:r>
            <a:endParaRPr sz="1585">
              <a:solidFill>
                <a:schemeClr val="dk1"/>
              </a:solidFill>
            </a:endParaRPr>
          </a:p>
          <a:p>
            <a:pPr indent="-30661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85">
                <a:solidFill>
                  <a:schemeClr val="dk1"/>
                </a:solidFill>
              </a:rPr>
              <a:t>Testing:</a:t>
            </a:r>
            <a:r>
              <a:rPr lang="en" sz="1585">
                <a:solidFill>
                  <a:schemeClr val="dk1"/>
                </a:solidFill>
              </a:rPr>
              <a:t> PyTest, Espresso.</a:t>
            </a:r>
            <a:endParaRPr sz="1585">
              <a:solidFill>
                <a:schemeClr val="dk1"/>
              </a:solidFill>
            </a:endParaRPr>
          </a:p>
          <a:p>
            <a:pPr indent="-30661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585">
                <a:solidFill>
                  <a:schemeClr val="dk1"/>
                </a:solidFill>
              </a:rPr>
              <a:t>CI/CD:</a:t>
            </a:r>
            <a:r>
              <a:rPr lang="en" sz="1585">
                <a:solidFill>
                  <a:schemeClr val="dk1"/>
                </a:solidFill>
              </a:rPr>
              <a:t> GitHub Actions.</a:t>
            </a:r>
            <a:endParaRPr sz="158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3.0 Reviews and Audits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Formal Technical Reviews (FTR):</a:t>
            </a:r>
            <a:endParaRPr sz="17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System Specification Review:</a:t>
            </a:r>
            <a:r>
              <a:rPr lang="en" sz="1300">
                <a:solidFill>
                  <a:schemeClr val="dk1"/>
                </a:solidFill>
              </a:rPr>
              <a:t> Focus on functional, performance, and interface requirements.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Project Plan Review:</a:t>
            </a:r>
            <a:r>
              <a:rPr lang="en" sz="1300">
                <a:solidFill>
                  <a:schemeClr val="dk1"/>
                </a:solidFill>
              </a:rPr>
              <a:t> Feasibility of schedules and risk mitigation.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RMMM Review:</a:t>
            </a:r>
            <a:r>
              <a:rPr lang="en" sz="1300">
                <a:solidFill>
                  <a:schemeClr val="dk1"/>
                </a:solidFill>
              </a:rPr>
              <a:t> Assess risk identification and mitigation plans.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Code Reviews:</a:t>
            </a:r>
            <a:r>
              <a:rPr lang="en" sz="1300">
                <a:solidFill>
                  <a:schemeClr val="dk1"/>
                </a:solidFill>
              </a:rPr>
              <a:t> Ensure adherence to coding standards.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Audit Types:</a:t>
            </a:r>
            <a:endParaRPr sz="17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Process Audit:</a:t>
            </a:r>
            <a:r>
              <a:rPr lang="en" sz="1300">
                <a:solidFill>
                  <a:schemeClr val="dk1"/>
                </a:solidFill>
              </a:rPr>
              <a:t> Verify adherence to defined processes.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Product Audit:</a:t>
            </a:r>
            <a:r>
              <a:rPr lang="en" sz="1300">
                <a:solidFill>
                  <a:schemeClr val="dk1"/>
                </a:solidFill>
              </a:rPr>
              <a:t> Validate work products meet standards.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Compliance Audit:</a:t>
            </a:r>
            <a:r>
              <a:rPr lang="en" sz="1300">
                <a:solidFill>
                  <a:schemeClr val="dk1"/>
                </a:solidFill>
              </a:rPr>
              <a:t> Check coding/documentation compliance.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Audit Schedule:</a:t>
            </a:r>
            <a:endParaRPr sz="17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Conducted at the end of major milestones.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4.0 Problem Reporting and Corrective Action/Follow-up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Reporting Mechanisms:</a:t>
            </a:r>
            <a:endParaRPr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GitHub Issues:</a:t>
            </a:r>
            <a:r>
              <a:rPr lang="en" sz="1300">
                <a:solidFill>
                  <a:schemeClr val="dk1"/>
                </a:solidFill>
              </a:rPr>
              <a:t> Track bugs and defects with labels (e.g., priority, status).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Hive Tasks:</a:t>
            </a:r>
            <a:r>
              <a:rPr lang="en" sz="1300">
                <a:solidFill>
                  <a:schemeClr val="dk1"/>
                </a:solidFill>
              </a:rPr>
              <a:t> Link high-level project tasks to GitHub Issues.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Responsibilities:</a:t>
            </a:r>
            <a:endParaRPr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Developers:</a:t>
            </a:r>
            <a:r>
              <a:rPr lang="en" sz="1300">
                <a:solidFill>
                  <a:schemeClr val="dk1"/>
                </a:solidFill>
              </a:rPr>
              <a:t> Fix defects, update GitHub.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SQA Team:</a:t>
            </a:r>
            <a:r>
              <a:rPr lang="en" sz="1300">
                <a:solidFill>
                  <a:schemeClr val="dk1"/>
                </a:solidFill>
              </a:rPr>
              <a:t> Verify defect resolution, perform regression testing.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Project Manager:</a:t>
            </a:r>
            <a:r>
              <a:rPr lang="en" sz="1300">
                <a:solidFill>
                  <a:schemeClr val="dk1"/>
                </a:solidFill>
              </a:rPr>
              <a:t> Monitor progress.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Data Collection:</a:t>
            </a:r>
            <a:endParaRPr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Logs in GitHub with defect ID, description, priority, and resolution date.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Metrics:</a:t>
            </a:r>
            <a:r>
              <a:rPr lang="en" sz="1300">
                <a:solidFill>
                  <a:schemeClr val="dk1"/>
                </a:solidFill>
              </a:rPr>
              <a:t> Defect density, time to resolve, number of reopened issues.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5.0 Software Process Improvement Activities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Goals:</a:t>
            </a:r>
            <a:endParaRPr b="1" sz="1700"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300">
                <a:solidFill>
                  <a:schemeClr val="dk1"/>
                </a:solidFill>
              </a:rPr>
              <a:t>Enhance development quality, reduce defects, and increase efficiency.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Objectives:</a:t>
            </a:r>
            <a:endParaRPr b="1" sz="17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Identify bottlenecks and inefficiencies.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Implement best practices (coding, testing, documentation).</a:t>
            </a:r>
            <a:endParaRPr sz="1400">
              <a:solidFill>
                <a:schemeClr val="dk1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Achieve compliance with standards (e.g., ISO/IEC 25010).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Responsibilities:</a:t>
            </a:r>
            <a:endParaRPr b="1" sz="1700">
              <a:solidFill>
                <a:schemeClr val="dk1"/>
              </a:solidFill>
            </a:endParaRPr>
          </a:p>
          <a:p>
            <a:pPr indent="-31130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8">
                <a:solidFill>
                  <a:schemeClr val="dk1"/>
                </a:solidFill>
              </a:rPr>
              <a:t>SQA Team:</a:t>
            </a:r>
            <a:r>
              <a:rPr lang="en" sz="1408">
                <a:solidFill>
                  <a:schemeClr val="dk1"/>
                </a:solidFill>
              </a:rPr>
              <a:t> Analyze trends, recommend improvements.</a:t>
            </a:r>
            <a:endParaRPr sz="1408">
              <a:solidFill>
                <a:schemeClr val="dk1"/>
              </a:solidFill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8">
                <a:solidFill>
                  <a:schemeClr val="dk1"/>
                </a:solidFill>
              </a:rPr>
              <a:t>Developers:</a:t>
            </a:r>
            <a:r>
              <a:rPr lang="en" sz="1408">
                <a:solidFill>
                  <a:schemeClr val="dk1"/>
                </a:solidFill>
              </a:rPr>
              <a:t> Follow updated standards and provide feedback.</a:t>
            </a:r>
            <a:endParaRPr sz="1408">
              <a:solidFill>
                <a:schemeClr val="dk1"/>
              </a:solidFill>
            </a:endParaRPr>
          </a:p>
          <a:p>
            <a:pPr indent="-31130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408">
                <a:solidFill>
                  <a:schemeClr val="dk1"/>
                </a:solidFill>
              </a:rPr>
              <a:t>Project Manager:</a:t>
            </a:r>
            <a:r>
              <a:rPr lang="en" sz="1408">
                <a:solidFill>
                  <a:schemeClr val="dk1"/>
                </a:solidFill>
              </a:rPr>
              <a:t> Allocate resources for SPI tasks.</a:t>
            </a:r>
            <a:endParaRPr sz="14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6.0 Software Configuration Management Overview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SCM Plan Overview:</a:t>
            </a:r>
            <a:endParaRPr sz="17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Version Control:</a:t>
            </a:r>
            <a:r>
              <a:rPr lang="en" sz="1300">
                <a:solidFill>
                  <a:schemeClr val="dk1"/>
                </a:solidFill>
              </a:rPr>
              <a:t> GitHub with Git Flow branching model.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Change Management:</a:t>
            </a:r>
            <a:r>
              <a:rPr lang="en" sz="1300">
                <a:solidFill>
                  <a:schemeClr val="dk1"/>
                </a:solidFill>
              </a:rPr>
              <a:t> Pull requests require code review before merging.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Baseline Management:</a:t>
            </a:r>
            <a:r>
              <a:rPr lang="en" sz="1300">
                <a:solidFill>
                  <a:schemeClr val="dk1"/>
                </a:solidFill>
              </a:rPr>
              <a:t> Establish baselines for Alpha, Beta, and Release Candidate phases.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Backup and Recovery:</a:t>
            </a:r>
            <a:r>
              <a:rPr lang="en" sz="1300">
                <a:solidFill>
                  <a:schemeClr val="dk1"/>
                </a:solidFill>
              </a:rPr>
              <a:t> Weekly backups stored on GitHub and mirrored to cloud storage.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7.0 SQA Tools, Techniques, Methods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50">
                <a:solidFill>
                  <a:schemeClr val="dk1"/>
                </a:solidFill>
              </a:rPr>
              <a:t>Tools:</a:t>
            </a:r>
            <a:endParaRPr b="1" sz="3550">
              <a:solidFill>
                <a:schemeClr val="dk1"/>
              </a:solidFill>
            </a:endParaRPr>
          </a:p>
          <a:p>
            <a:pPr indent="-286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4">
                <a:solidFill>
                  <a:schemeClr val="dk1"/>
                </a:solidFill>
              </a:rPr>
              <a:t>Version Control:</a:t>
            </a:r>
            <a:r>
              <a:rPr lang="en" sz="1904">
                <a:solidFill>
                  <a:schemeClr val="dk1"/>
                </a:solidFill>
              </a:rPr>
              <a:t> GitHub for collaboration.</a:t>
            </a:r>
            <a:endParaRPr sz="1904">
              <a:solidFill>
                <a:schemeClr val="dk1"/>
              </a:solidFill>
            </a:endParaRPr>
          </a:p>
          <a:p>
            <a:pPr indent="-286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4">
                <a:solidFill>
                  <a:schemeClr val="dk1"/>
                </a:solidFill>
              </a:rPr>
              <a:t>Project Management:</a:t>
            </a:r>
            <a:r>
              <a:rPr lang="en" sz="1904">
                <a:solidFill>
                  <a:schemeClr val="dk1"/>
                </a:solidFill>
              </a:rPr>
              <a:t> Hive for task management.</a:t>
            </a:r>
            <a:endParaRPr sz="1904">
              <a:solidFill>
                <a:schemeClr val="dk1"/>
              </a:solidFill>
            </a:endParaRPr>
          </a:p>
          <a:p>
            <a:pPr indent="-286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4">
                <a:solidFill>
                  <a:schemeClr val="dk1"/>
                </a:solidFill>
              </a:rPr>
              <a:t>Testing:</a:t>
            </a:r>
            <a:r>
              <a:rPr lang="en" sz="1904">
                <a:solidFill>
                  <a:schemeClr val="dk1"/>
                </a:solidFill>
              </a:rPr>
              <a:t> PyTest (Python), Espresso (Android).</a:t>
            </a:r>
            <a:endParaRPr sz="1904">
              <a:solidFill>
                <a:schemeClr val="dk1"/>
              </a:solidFill>
            </a:endParaRPr>
          </a:p>
          <a:p>
            <a:pPr indent="-286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4">
                <a:solidFill>
                  <a:schemeClr val="dk1"/>
                </a:solidFill>
              </a:rPr>
              <a:t>CI/CD:</a:t>
            </a:r>
            <a:r>
              <a:rPr lang="en" sz="1904">
                <a:solidFill>
                  <a:schemeClr val="dk1"/>
                </a:solidFill>
              </a:rPr>
              <a:t> GitHub Actions.</a:t>
            </a:r>
            <a:endParaRPr sz="1904">
              <a:solidFill>
                <a:schemeClr val="dk1"/>
              </a:solidFill>
            </a:endParaRPr>
          </a:p>
          <a:p>
            <a:pPr indent="-28603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904">
                <a:solidFill>
                  <a:schemeClr val="dk1"/>
                </a:solidFill>
              </a:rPr>
              <a:t>Documentation:</a:t>
            </a:r>
            <a:r>
              <a:rPr lang="en" sz="1904">
                <a:solidFill>
                  <a:schemeClr val="dk1"/>
                </a:solidFill>
              </a:rPr>
              <a:t> Google Drive for storage.</a:t>
            </a:r>
            <a:endParaRPr sz="190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550">
                <a:solidFill>
                  <a:schemeClr val="dk1"/>
                </a:solidFill>
              </a:rPr>
              <a:t>Techniques:</a:t>
            </a:r>
            <a:endParaRPr b="1" sz="3550">
              <a:solidFill>
                <a:schemeClr val="dk1"/>
              </a:solidFill>
            </a:endParaRPr>
          </a:p>
          <a:p>
            <a:pPr indent="-2902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42">
                <a:solidFill>
                  <a:schemeClr val="dk1"/>
                </a:solidFill>
              </a:rPr>
              <a:t>Code Reviews and Pair Programming.</a:t>
            </a:r>
            <a:endParaRPr sz="2042">
              <a:solidFill>
                <a:schemeClr val="dk1"/>
              </a:solidFill>
            </a:endParaRPr>
          </a:p>
          <a:p>
            <a:pPr indent="-2902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42">
                <a:solidFill>
                  <a:schemeClr val="dk1"/>
                </a:solidFill>
              </a:rPr>
              <a:t>Regression Testing for stability.</a:t>
            </a:r>
            <a:endParaRPr sz="204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50">
                <a:solidFill>
                  <a:schemeClr val="dk1"/>
                </a:solidFill>
              </a:rPr>
              <a:t>Methods:</a:t>
            </a:r>
            <a:endParaRPr b="1" sz="3050">
              <a:solidFill>
                <a:schemeClr val="dk1"/>
              </a:solidFill>
            </a:endParaRPr>
          </a:p>
          <a:p>
            <a:pPr indent="-29885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329">
                <a:solidFill>
                  <a:schemeClr val="dk1"/>
                </a:solidFill>
              </a:rPr>
              <a:t>Black-Box Testing:</a:t>
            </a:r>
            <a:r>
              <a:rPr lang="en" sz="2329">
                <a:solidFill>
                  <a:schemeClr val="dk1"/>
                </a:solidFill>
              </a:rPr>
              <a:t> Test system functionality.</a:t>
            </a:r>
            <a:endParaRPr sz="2329">
              <a:solidFill>
                <a:schemeClr val="dk1"/>
              </a:solidFill>
            </a:endParaRPr>
          </a:p>
          <a:p>
            <a:pPr indent="-29885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329">
                <a:solidFill>
                  <a:schemeClr val="dk1"/>
                </a:solidFill>
              </a:rPr>
              <a:t>White-Box Testing:</a:t>
            </a:r>
            <a:r>
              <a:rPr lang="en" sz="2329">
                <a:solidFill>
                  <a:schemeClr val="dk1"/>
                </a:solidFill>
              </a:rPr>
              <a:t> Evaluate internal code logic.</a:t>
            </a:r>
            <a:endParaRPr sz="2329">
              <a:solidFill>
                <a:schemeClr val="dk1"/>
              </a:solidFill>
            </a:endParaRPr>
          </a:p>
          <a:p>
            <a:pPr indent="-29885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329">
                <a:solidFill>
                  <a:schemeClr val="dk1"/>
                </a:solidFill>
              </a:rPr>
              <a:t>Exploratory Testing:</a:t>
            </a:r>
            <a:r>
              <a:rPr lang="en" sz="2329">
                <a:solidFill>
                  <a:schemeClr val="dk1"/>
                </a:solidFill>
              </a:rPr>
              <a:t> Unscripted testing to uncover issues.</a:t>
            </a:r>
            <a:endParaRPr sz="232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