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4108eb5342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4108eb5342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04b5d9583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04b5d9583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04b5d9583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04b5d9583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04b5d9583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04b5d9583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108eb534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108eb534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108eb534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108eb534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4108eb534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4108eb534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108eb5342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108eb5342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4108eb5342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4108eb5342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4108eb5342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4108eb5342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4108eb5342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4108eb5342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4108eb5342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4108eb5342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Adaptive HCI Test Specification Document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103175" y="3924925"/>
            <a:ext cx="44514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Soham Naik, Zaynab Mourtada, Deniz Acikbas, Alan Raj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Metrics and Record Keeping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297500" y="1567550"/>
            <a:ext cx="7038900" cy="32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297"/>
              <a:t>Performance Metrics:</a:t>
            </a:r>
            <a:endParaRPr sz="1297"/>
          </a:p>
          <a:p>
            <a:pPr indent="-310991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98"/>
              <a:buFont typeface="Arial"/>
              <a:buChar char="●"/>
            </a:pPr>
            <a:r>
              <a:rPr lang="en" sz="1297"/>
              <a:t>Frame Processing Time &lt; </a:t>
            </a:r>
            <a:r>
              <a:rPr lang="en" sz="1297"/>
              <a:t>100 ms</a:t>
            </a:r>
            <a:r>
              <a:rPr lang="en" sz="1297"/>
              <a:t> per frame</a:t>
            </a:r>
            <a:endParaRPr sz="1297"/>
          </a:p>
          <a:p>
            <a:pPr indent="-31099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98"/>
              <a:buFont typeface="Arial"/>
              <a:buChar char="●"/>
            </a:pPr>
            <a:r>
              <a:rPr lang="en" sz="1297"/>
              <a:t>Gesture-to-Text Latency &lt; 50ms</a:t>
            </a:r>
            <a:endParaRPr sz="129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297"/>
              <a:t>Accuracy Metrics:</a:t>
            </a:r>
            <a:endParaRPr sz="1297"/>
          </a:p>
          <a:p>
            <a:pPr indent="-310991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98"/>
              <a:buFont typeface="Arial"/>
              <a:buChar char="●"/>
            </a:pPr>
            <a:r>
              <a:rPr lang="en" sz="1297"/>
              <a:t>Gesture Detection Accuracy ≥ 90%</a:t>
            </a:r>
            <a:endParaRPr sz="1297"/>
          </a:p>
          <a:p>
            <a:pPr indent="-31099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98"/>
              <a:buFont typeface="Arial"/>
              <a:buChar char="●"/>
            </a:pPr>
            <a:r>
              <a:rPr lang="en" sz="1297"/>
              <a:t>Text Inference Accuracy ≥ 90%</a:t>
            </a:r>
            <a:endParaRPr sz="129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297"/>
              <a:t>Record Keeping Methods:</a:t>
            </a:r>
            <a:endParaRPr sz="1297"/>
          </a:p>
          <a:p>
            <a:pPr indent="-310991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98"/>
              <a:buFont typeface="Arial"/>
              <a:buChar char="●"/>
            </a:pPr>
            <a:r>
              <a:rPr lang="en" sz="1297"/>
              <a:t>Google Drive/GitHub – Documentation storage</a:t>
            </a:r>
            <a:endParaRPr sz="1297"/>
          </a:p>
          <a:p>
            <a:pPr indent="-31099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98"/>
              <a:buFont typeface="Arial"/>
              <a:buChar char="●"/>
            </a:pPr>
            <a:r>
              <a:rPr lang="en" sz="1297"/>
              <a:t>GitHub Issues – Bug tracking</a:t>
            </a:r>
            <a:endParaRPr sz="1297"/>
          </a:p>
          <a:p>
            <a:pPr indent="-31099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98"/>
              <a:buFont typeface="Arial"/>
              <a:buChar char="●"/>
            </a:pPr>
            <a:r>
              <a:rPr lang="en" sz="1297"/>
              <a:t>Performance Logs – Latency &amp; frame rate analysis</a:t>
            </a:r>
            <a:endParaRPr sz="129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422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Schedule</a:t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 (March 17 - March 23) – Unit &amp; Initial Integration Testing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Week 2 (March 24 - March 30) – Full System &amp; Performance Testing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Week 3 (March 31 - April 6) – Validation &amp; Stress Testing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Week 4 (April 7 - April 11) – Final Optimization &amp; Report Preparation</a:t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Procedure Overview</a:t>
            </a:r>
            <a:endParaRPr/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50"/>
              <a:t>Scope:</a:t>
            </a:r>
            <a:endParaRPr sz="2050"/>
          </a:p>
          <a:p>
            <a:pPr indent="-309959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050"/>
              <a:t>Testing for Xamera (Main App) and Xamera AR</a:t>
            </a:r>
            <a:endParaRPr sz="2050"/>
          </a:p>
          <a:p>
            <a:pPr indent="-309959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050"/>
              <a:t>Includes unit testing and integration testing</a:t>
            </a:r>
            <a:endParaRPr sz="20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50"/>
              <a:t>Testers Assigned:</a:t>
            </a:r>
            <a:endParaRPr sz="2050"/>
          </a:p>
          <a:p>
            <a:pPr indent="-309959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050"/>
              <a:t>Xamera Testing: Soham Naik (Primary), Deniz Acikbas (Alternative)</a:t>
            </a:r>
            <a:endParaRPr sz="2050"/>
          </a:p>
          <a:p>
            <a:pPr indent="-309959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050"/>
              <a:t>Integration Testing: Alan Raj (Primary), Deniz Acikbas (Alternative)</a:t>
            </a:r>
            <a:endParaRPr sz="20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50"/>
              <a:t>Testing Goals:</a:t>
            </a:r>
            <a:endParaRPr sz="2050"/>
          </a:p>
          <a:p>
            <a:pPr indent="-309959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050"/>
              <a:t>Validate gesture tracking, stabilization, and text inference</a:t>
            </a:r>
            <a:endParaRPr sz="2050"/>
          </a:p>
          <a:p>
            <a:pPr indent="-309959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2050"/>
              <a:t>Ensure AR visualization accuracy and performance</a:t>
            </a:r>
            <a:endParaRPr sz="20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and </a:t>
            </a:r>
            <a:r>
              <a:rPr lang="en"/>
              <a:t>Integration</a:t>
            </a:r>
            <a:r>
              <a:rPr lang="en"/>
              <a:t> Testing</a:t>
            </a:r>
            <a:endParaRPr/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217"/>
              <a:t>Unit Testing (Xamera &amp; Xamera AR):</a:t>
            </a:r>
            <a:endParaRPr sz="1217"/>
          </a:p>
          <a:p>
            <a:pPr indent="-305911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18"/>
              <a:buFont typeface="Arial"/>
              <a:buChar char="●"/>
            </a:pPr>
            <a:r>
              <a:rPr lang="en" sz="1217"/>
              <a:t>Establish unit testing classes in Android Studio</a:t>
            </a:r>
            <a:endParaRPr sz="1217"/>
          </a:p>
          <a:p>
            <a:pPr indent="-30591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18"/>
              <a:buFont typeface="Arial"/>
              <a:buChar char="●"/>
            </a:pPr>
            <a:r>
              <a:rPr lang="en" sz="1217"/>
              <a:t>Use JUnit, Kotlin, Java, and Android libraries</a:t>
            </a:r>
            <a:endParaRPr sz="1217"/>
          </a:p>
          <a:p>
            <a:pPr indent="-30591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18"/>
              <a:buFont typeface="Arial"/>
              <a:buChar char="●"/>
            </a:pPr>
            <a:r>
              <a:rPr lang="en" sz="1217"/>
              <a:t>Test frame processing, gesture tracking, ML inference, and AR rendering</a:t>
            </a:r>
            <a:endParaRPr sz="1217"/>
          </a:p>
          <a:p>
            <a:pPr indent="-30591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18"/>
              <a:buFont typeface="Arial"/>
              <a:buChar char="●"/>
            </a:pPr>
            <a:r>
              <a:rPr lang="en" sz="1217"/>
              <a:t>Results logged in Alan’s Testing Excel File (Google Drive/GitHub)</a:t>
            </a:r>
            <a:endParaRPr sz="121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217"/>
              <a:t>Integration Testing:</a:t>
            </a:r>
            <a:endParaRPr sz="1217"/>
          </a:p>
          <a:p>
            <a:pPr indent="-305911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18"/>
              <a:buFont typeface="Arial"/>
              <a:buChar char="●"/>
            </a:pPr>
            <a:r>
              <a:rPr lang="en" sz="1217"/>
              <a:t>Install Xamera Research Preview on test device</a:t>
            </a:r>
            <a:endParaRPr sz="1217"/>
          </a:p>
          <a:p>
            <a:pPr indent="-30591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18"/>
              <a:buFont typeface="Arial"/>
              <a:buChar char="●"/>
            </a:pPr>
            <a:r>
              <a:rPr lang="en" sz="1217"/>
              <a:t>Document results in Excel sheet (Closed-Box &amp; Unit Testing)</a:t>
            </a:r>
            <a:endParaRPr sz="1217"/>
          </a:p>
          <a:p>
            <a:pPr indent="-30591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18"/>
              <a:buFont typeface="Arial"/>
              <a:buChar char="●"/>
            </a:pPr>
            <a:r>
              <a:rPr lang="en" sz="1217"/>
              <a:t>Single letter &amp; digit tests: Validate outputs for</a:t>
            </a:r>
            <a:endParaRPr sz="1217"/>
          </a:p>
          <a:p>
            <a:pPr indent="-305911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18"/>
              <a:buFont typeface="Lato"/>
              <a:buChar char="○"/>
            </a:pPr>
            <a:r>
              <a:rPr lang="en" sz="1217"/>
              <a:t>Email Writing</a:t>
            </a:r>
            <a:endParaRPr sz="1217"/>
          </a:p>
          <a:p>
            <a:pPr indent="-305911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18"/>
              <a:buFont typeface="Lato"/>
              <a:buChar char="○"/>
            </a:pPr>
            <a:r>
              <a:rPr lang="en" sz="1217"/>
              <a:t>3D Path in Xamera AR</a:t>
            </a:r>
            <a:endParaRPr sz="1217"/>
          </a:p>
          <a:p>
            <a:pPr indent="-305911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18"/>
              <a:buFont typeface="Lato"/>
              <a:buChar char="○"/>
            </a:pPr>
            <a:r>
              <a:rPr lang="en" sz="1217"/>
              <a:t>3D Letter Box in Xamera AR</a:t>
            </a:r>
            <a:endParaRPr sz="1217"/>
          </a:p>
          <a:p>
            <a:pPr indent="-30591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18"/>
              <a:buFont typeface="Arial"/>
              <a:buChar char="●"/>
            </a:pPr>
            <a:r>
              <a:rPr lang="en" sz="1217"/>
              <a:t>Repeated three times per character</a:t>
            </a:r>
            <a:endParaRPr sz="121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202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</a:t>
            </a:r>
            <a:r>
              <a:rPr lang="en" sz="1200"/>
              <a:t>objective is to provide a comprehensive test plan for the Adaptive HCI system to ensure functionality, performance and reliability.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Goals: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Validate air-writing tracking and stabilization</a:t>
            </a:r>
            <a:r>
              <a:rPr lang="en" sz="1200"/>
              <a:t>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Ensuring high accuracy for the text inference models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Optimize real-time performance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Assessing the system’s ability to perform well under different conditions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of Testing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Real-Time Gesture Tracking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Path Smoothing and Tremor Reduction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Text Inference Accuracy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System </a:t>
            </a:r>
            <a:r>
              <a:rPr lang="en" sz="1200"/>
              <a:t>Performance</a:t>
            </a:r>
            <a:r>
              <a:rPr lang="en" sz="1200"/>
              <a:t> and Responsiveness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User Interface and Experience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Environmental Robustness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Multi-User Support</a:t>
            </a:r>
            <a:endParaRPr sz="12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Exclusion (Outside of our scope):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Cloud-Based Processing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Multi-Device compatibility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Tracking beyond three users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Constraints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51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5"/>
              <a:buChar char="●"/>
            </a:pPr>
            <a:r>
              <a:rPr lang="en" sz="1205"/>
              <a:t>Hardware Limitations: Performance may vary across different devices</a:t>
            </a:r>
            <a:endParaRPr sz="12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205"/>
          </a:p>
          <a:p>
            <a:pPr indent="-30511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5"/>
              <a:buChar char="●"/>
            </a:pPr>
            <a:r>
              <a:rPr lang="en" sz="1205"/>
              <a:t>Real-Time Processing: Must maintain low-latency execution</a:t>
            </a:r>
            <a:endParaRPr sz="120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205"/>
          </a:p>
          <a:p>
            <a:pPr indent="-30511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5"/>
              <a:buChar char="●"/>
            </a:pPr>
            <a:r>
              <a:rPr lang="en" sz="1205"/>
              <a:t>Lighting conditions:  Variability in ambient lighting can affect LED detection accuracy</a:t>
            </a:r>
            <a:endParaRPr sz="120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205"/>
          </a:p>
          <a:p>
            <a:pPr indent="-30511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5"/>
              <a:buChar char="●"/>
            </a:pPr>
            <a:r>
              <a:rPr lang="en" sz="1205"/>
              <a:t>Data Privacy and Security: No cloud storage, all processing is local</a:t>
            </a:r>
            <a:endParaRPr sz="120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205"/>
          </a:p>
          <a:p>
            <a:pPr indent="-30511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5"/>
              <a:buChar char="●"/>
            </a:pPr>
            <a:r>
              <a:rPr lang="en" sz="1205"/>
              <a:t>Limited Testing </a:t>
            </a:r>
            <a:r>
              <a:rPr lang="en" sz="1205"/>
              <a:t>Time Frame</a:t>
            </a:r>
            <a:r>
              <a:rPr lang="en" sz="1205"/>
              <a:t>: Must complete within academic semester</a:t>
            </a:r>
            <a:endParaRPr sz="1205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Testing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Goal: Ensure correctness of individual software components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Key Focus Areas: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/>
              <a:t>Frame Processing Functions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/>
              <a:t>Object Detection Accuracy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/>
              <a:t>Path Smoothing Algorithms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/>
              <a:t>Text Inference Model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/>
              <a:t>UI Responsiveness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Selection Criteria: Modules critical to real-time performance and accuracy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Integration Testing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30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Testing Order: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AutoNum type="arabicPeriod"/>
            </a:pPr>
            <a:r>
              <a:rPr lang="en" sz="1200"/>
              <a:t>Mobile App → Image Processing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AutoNum type="arabicPeriod"/>
            </a:pPr>
            <a:r>
              <a:rPr lang="en" sz="1200"/>
              <a:t>Image Processing → Object Detection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AutoNum type="arabicPeriod"/>
            </a:pPr>
            <a:r>
              <a:rPr lang="en" sz="1200"/>
              <a:t>Object Detection → Path Smoothing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AutoNum type="arabicPeriod"/>
            </a:pPr>
            <a:r>
              <a:rPr lang="en" sz="1200"/>
              <a:t>Path Smoothing → Text Inference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AutoNum type="arabicPeriod"/>
            </a:pPr>
            <a:r>
              <a:rPr lang="en" sz="1200"/>
              <a:t>Text Inference → 3D Visualization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AutoNum type="arabicPeriod"/>
            </a:pPr>
            <a:r>
              <a:rPr lang="en" sz="1200"/>
              <a:t>Full System End-to-End Testing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Key Considerations: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/>
              <a:t>Maintain latency &lt;</a:t>
            </a:r>
            <a:r>
              <a:rPr lang="en" sz="1200"/>
              <a:t>100 ms</a:t>
            </a:r>
            <a:r>
              <a:rPr lang="en" sz="1200"/>
              <a:t> per frame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/>
              <a:t>Minimize data loss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/>
              <a:t>Robust error handling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Testing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Criteria: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/>
              <a:t>Real-Time Gesture Tracking Accuracy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/>
              <a:t>Text Conversion Accuracy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/>
              <a:t>User Experience &amp; Responsiveness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/>
              <a:t>Environmental Performance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/>
              <a:t>Battery &amp; Device Optimization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Testing Process: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AutoNum type="arabicPeriod"/>
            </a:pPr>
            <a:r>
              <a:rPr lang="en" sz="1200"/>
              <a:t>Controlled environment testing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AutoNum type="arabicPeriod"/>
            </a:pPr>
            <a:r>
              <a:rPr lang="en" sz="1200"/>
              <a:t>Real-world condition simulations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AutoNum type="arabicPeriod"/>
            </a:pPr>
            <a:r>
              <a:rPr lang="en" sz="1200"/>
              <a:t>User feedback &amp; interaction testing</a:t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High-Order Testing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Goal: Assess robustness, performance, &amp; long-term stability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200"/>
            </a:br>
            <a:r>
              <a:rPr lang="en" sz="1200"/>
              <a:t>Types of Tests: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lang="en" sz="1200"/>
              <a:t>Stress Testing – Prolonged system usage analysis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lang="en" sz="1200"/>
              <a:t>P</a:t>
            </a:r>
            <a:r>
              <a:rPr lang="en" sz="1200"/>
              <a:t>erformance Benchmarking – Frame rate &amp; latency tracking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lang="en" sz="1200"/>
              <a:t>Security Testing – Ensuring data privacy compliance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lang="en" sz="1200"/>
              <a:t>U</a:t>
            </a:r>
            <a:r>
              <a:rPr lang="en" sz="1200"/>
              <a:t>sability Testing – User interaction assessments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Who is Responsible?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/>
              <a:t>Developers (performance &amp; stress testing)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/>
              <a:t>Testers (usability evaluations)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/>
              <a:t>Security team (data privacy compliance)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Resources and Staffing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Resources Needed: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/>
              <a:t>Target Devices: Motorola G Play, Google Pixel 8A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/>
              <a:t>Hardware: LED-Equipped Gloves, Camera Setup, VR/AR Headsets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/>
              <a:t>Development Tools: OpenCV, TensorFlow Lite, PyTorch, ADB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Team Responsibilities: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/>
              <a:t>Software Engineers – Code testing &amp; debugging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/>
              <a:t>QA Testers – Execute test cases &amp; log defects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/>
              <a:t>ML Engineers – Optimize model accuracy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</a:pPr>
            <a:r>
              <a:rPr lang="en" sz="1200"/>
              <a:t>Project Supervisors – Oversee testing milestones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