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Corbel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272">
          <p15:clr>
            <a:srgbClr val="A4A3A4"/>
          </p15:clr>
        </p15:guide>
        <p15:guide id="2" orient="horz" pos="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72"/>
        <p:guide pos="4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orbel-regular.fntdata"/><Relationship Id="rId10" Type="http://schemas.openxmlformats.org/officeDocument/2006/relationships/slide" Target="slides/slide5.xml"/><Relationship Id="rId13" Type="http://schemas.openxmlformats.org/officeDocument/2006/relationships/font" Target="fonts/Corbel-italic.fntdata"/><Relationship Id="rId12" Type="http://schemas.openxmlformats.org/officeDocument/2006/relationships/font" Target="fonts/Corbel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Corbel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1">
  <p:cSld name="Title Slide_0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400"/>
              <a:buFont typeface="Corbel"/>
              <a:buNone/>
              <a:defRPr b="1" sz="5400" cap="none">
                <a:solidFill>
                  <a:srgbClr val="00274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19" name="Google Shape;19;p2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20" name="Google Shape;20;p2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00274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F2C41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" name="Google Shape;22;p2"/>
          <p:cNvCxnSpPr/>
          <p:nvPr/>
        </p:nvCxnSpPr>
        <p:spPr>
          <a:xfrm>
            <a:off x="6469778" y="4233582"/>
            <a:ext cx="2532336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40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2149226">
            <a:off x="8042745" y="-744344"/>
            <a:ext cx="4436224" cy="5482435"/>
            <a:chOff x="11114088" y="2241550"/>
            <a:chExt cx="1905000" cy="2354263"/>
          </a:xfrm>
        </p:grpSpPr>
        <p:sp>
          <p:nvSpPr>
            <p:cNvPr id="25" name="Google Shape;25;p3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F2C413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00274C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rgbClr val="F2C413">
                <a:alpha val="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图标&#10;&#10;描述已自动生成" id="32" name="Google Shape;3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795" y="6178734"/>
            <a:ext cx="745385" cy="48086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3"/>
          <p:cNvSpPr txBox="1"/>
          <p:nvPr/>
        </p:nvSpPr>
        <p:spPr>
          <a:xfrm>
            <a:off x="1420164" y="6096000"/>
            <a:ext cx="29232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Lab @ UM-Dearborn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rustworthy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I-enhanced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_02">
  <p:cSld name="Title Slide_02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4"/>
          <p:cNvSpPr txBox="1"/>
          <p:nvPr>
            <p:ph type="ctrTitle"/>
          </p:nvPr>
        </p:nvSpPr>
        <p:spPr>
          <a:xfrm>
            <a:off x="6343650" y="2173288"/>
            <a:ext cx="514350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rbel"/>
              <a:buNone/>
              <a:defRPr b="1" sz="54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" type="subTitle"/>
          </p:nvPr>
        </p:nvSpPr>
        <p:spPr>
          <a:xfrm>
            <a:off x="6343650" y="4279971"/>
            <a:ext cx="5143500" cy="5031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4"/>
          <p:cNvSpPr/>
          <p:nvPr>
            <p:ph idx="2" type="pic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grpSp>
        <p:nvGrpSpPr>
          <p:cNvPr id="39" name="Google Shape;39;p4"/>
          <p:cNvGrpSpPr/>
          <p:nvPr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</p:grpSpPr>
        <p:sp>
          <p:nvSpPr>
            <p:cNvPr id="40" name="Google Shape;40;p4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rgbClr val="F2C413">
                <a:alpha val="1568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rgbClr val="F2C413">
                <a:alpha val="15686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Layout">
  <p:cSld name="Comparison Layou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rgbClr val="F2C4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274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680934" y="2863158"/>
            <a:ext cx="4074002" cy="2846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5"/>
          <p:cNvSpPr txBox="1"/>
          <p:nvPr>
            <p:ph idx="2" type="body"/>
          </p:nvPr>
        </p:nvSpPr>
        <p:spPr>
          <a:xfrm>
            <a:off x="1309370" y="1903728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1800"/>
              <a:buNone/>
              <a:defRPr b="1" sz="1800" cap="none">
                <a:solidFill>
                  <a:srgbClr val="00274C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3" type="body"/>
          </p:nvPr>
        </p:nvSpPr>
        <p:spPr>
          <a:xfrm>
            <a:off x="7327918" y="1648186"/>
            <a:ext cx="4074002" cy="28345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4" type="body"/>
          </p:nvPr>
        </p:nvSpPr>
        <p:spPr>
          <a:xfrm>
            <a:off x="7475709" y="4963450"/>
            <a:ext cx="3445566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C413"/>
              </a:buClr>
              <a:buSzPts val="1800"/>
              <a:buNone/>
              <a:defRPr b="1" sz="1800" cap="none">
                <a:solidFill>
                  <a:srgbClr val="F2C41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"/>
          <p:cNvSpPr/>
          <p:nvPr/>
        </p:nvSpPr>
        <p:spPr>
          <a:xfrm>
            <a:off x="5084763" y="1652762"/>
            <a:ext cx="1001899" cy="1001899"/>
          </a:xfrm>
          <a:prstGeom prst="ellipse">
            <a:avLst/>
          </a:prstGeom>
          <a:solidFill>
            <a:srgbClr val="00274C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5"/>
          <p:cNvSpPr/>
          <p:nvPr>
            <p:ph idx="5" type="pic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"/>
          <p:cNvSpPr/>
          <p:nvPr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rgbClr val="F2C41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>
            <p:ph idx="6" type="pic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Slide">
  <p:cSld name="Team Slid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954140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6"/>
          <p:cNvSpPr/>
          <p:nvPr/>
        </p:nvSpPr>
        <p:spPr>
          <a:xfrm>
            <a:off x="3807539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6"/>
          <p:cNvSpPr/>
          <p:nvPr/>
        </p:nvSpPr>
        <p:spPr>
          <a:xfrm>
            <a:off x="6646275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9498658" y="1049877"/>
            <a:ext cx="1729332" cy="1729332"/>
          </a:xfrm>
          <a:prstGeom prst="ellipse">
            <a:avLst/>
          </a:prstGeom>
          <a:solidFill>
            <a:schemeClr val="dk1">
              <a:alpha val="1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4011967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6"/>
          <p:cNvSpPr/>
          <p:nvPr/>
        </p:nvSpPr>
        <p:spPr>
          <a:xfrm>
            <a:off x="6850703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6"/>
          <p:cNvSpPr/>
          <p:nvPr/>
        </p:nvSpPr>
        <p:spPr>
          <a:xfrm>
            <a:off x="9703086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6"/>
          <p:cNvSpPr/>
          <p:nvPr/>
        </p:nvSpPr>
        <p:spPr>
          <a:xfrm>
            <a:off x="1158568" y="1129620"/>
            <a:ext cx="1320476" cy="362088"/>
          </a:xfrm>
          <a:custGeom>
            <a:rect b="b" l="l" r="r" t="t"/>
            <a:pathLst>
              <a:path extrusionOk="0" h="362088" w="1320476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6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6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" name="Google Shape;70;p6"/>
          <p:cNvSpPr/>
          <p:nvPr>
            <p:ph idx="2" type="pic"/>
          </p:nvPr>
        </p:nvSpPr>
        <p:spPr>
          <a:xfrm>
            <a:off x="1103638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1" name="Google Shape;71;p6"/>
          <p:cNvSpPr/>
          <p:nvPr>
            <p:ph idx="3" type="pic"/>
          </p:nvPr>
        </p:nvSpPr>
        <p:spPr>
          <a:xfrm>
            <a:off x="3957037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2" name="Google Shape;72;p6"/>
          <p:cNvSpPr/>
          <p:nvPr>
            <p:ph idx="4" type="pic"/>
          </p:nvPr>
        </p:nvSpPr>
        <p:spPr>
          <a:xfrm>
            <a:off x="6795773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3" name="Google Shape;73;p6"/>
          <p:cNvSpPr/>
          <p:nvPr>
            <p:ph idx="5" type="pic"/>
          </p:nvPr>
        </p:nvSpPr>
        <p:spPr>
          <a:xfrm>
            <a:off x="9648156" y="1199943"/>
            <a:ext cx="1430337" cy="1430337"/>
          </a:xfrm>
          <a:prstGeom prst="ellipse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524454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"/>
          <p:cNvSpPr txBox="1"/>
          <p:nvPr>
            <p:ph idx="6" type="body"/>
          </p:nvPr>
        </p:nvSpPr>
        <p:spPr>
          <a:xfrm>
            <a:off x="524454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7" type="body"/>
          </p:nvPr>
        </p:nvSpPr>
        <p:spPr>
          <a:xfrm>
            <a:off x="3377853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8" type="body"/>
          </p:nvPr>
        </p:nvSpPr>
        <p:spPr>
          <a:xfrm>
            <a:off x="3377853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6"/>
          <p:cNvSpPr txBox="1"/>
          <p:nvPr>
            <p:ph idx="9" type="body"/>
          </p:nvPr>
        </p:nvSpPr>
        <p:spPr>
          <a:xfrm>
            <a:off x="6216589" y="3531297"/>
            <a:ext cx="2588705" cy="26831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13" type="body"/>
          </p:nvPr>
        </p:nvSpPr>
        <p:spPr>
          <a:xfrm>
            <a:off x="6216589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4" type="body"/>
          </p:nvPr>
        </p:nvSpPr>
        <p:spPr>
          <a:xfrm>
            <a:off x="9068972" y="3531297"/>
            <a:ext cx="2588705" cy="2723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"/>
          <p:cNvSpPr txBox="1"/>
          <p:nvPr>
            <p:ph idx="15" type="body"/>
          </p:nvPr>
        </p:nvSpPr>
        <p:spPr>
          <a:xfrm>
            <a:off x="9068972" y="3018259"/>
            <a:ext cx="2588705" cy="49538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D1D51"/>
              </a:buClr>
              <a:buSzPts val="1600"/>
              <a:buNone/>
              <a:defRPr b="1" sz="1600" cap="none">
                <a:solidFill>
                  <a:srgbClr val="0D1D5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7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84" name="Google Shape;84;p7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7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7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515938" y="1825625"/>
            <a:ext cx="550386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95" name="Google Shape;95;p8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" name="Google Shape;98;p8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8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51593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2400"/>
              <a:buNone/>
              <a:defRPr b="1" sz="2400">
                <a:solidFill>
                  <a:srgbClr val="00274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8"/>
          <p:cNvSpPr txBox="1"/>
          <p:nvPr>
            <p:ph idx="2" type="body"/>
          </p:nvPr>
        </p:nvSpPr>
        <p:spPr>
          <a:xfrm>
            <a:off x="51593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2400"/>
              <a:buNone/>
              <a:defRPr b="1" sz="2400">
                <a:solidFill>
                  <a:srgbClr val="00274C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8"/>
          <p:cNvSpPr txBox="1"/>
          <p:nvPr>
            <p:ph type="title"/>
          </p:nvPr>
        </p:nvSpPr>
        <p:spPr>
          <a:xfrm>
            <a:off x="515938" y="246621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9"/>
          <p:cNvGrpSpPr/>
          <p:nvPr/>
        </p:nvGrpSpPr>
        <p:grpSpPr>
          <a:xfrm rot="-2149226">
            <a:off x="7430044" y="-1843126"/>
            <a:ext cx="4436224" cy="5482435"/>
            <a:chOff x="11114088" y="2241550"/>
            <a:chExt cx="1905000" cy="2354263"/>
          </a:xfrm>
        </p:grpSpPr>
        <p:sp>
          <p:nvSpPr>
            <p:cNvPr id="108" name="Google Shape;108;p9"/>
            <p:cNvSpPr/>
            <p:nvPr/>
          </p:nvSpPr>
          <p:spPr>
            <a:xfrm>
              <a:off x="11114088" y="2241550"/>
              <a:ext cx="1905000" cy="2354263"/>
            </a:xfrm>
            <a:custGeom>
              <a:rect b="b" l="l" r="r" t="t"/>
              <a:pathLst>
                <a:path extrusionOk="0" h="553" w="447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11412538" y="2590800"/>
              <a:ext cx="835025" cy="1673225"/>
            </a:xfrm>
            <a:custGeom>
              <a:rect b="b" l="l" r="r" t="t"/>
              <a:pathLst>
                <a:path extrusionOk="0" h="393" w="196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11728451" y="3071813"/>
              <a:ext cx="306388" cy="719138"/>
            </a:xfrm>
            <a:custGeom>
              <a:rect b="b" l="l" r="r" t="t"/>
              <a:pathLst>
                <a:path extrusionOk="0" h="169" w="72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solidFill>
              <a:schemeClr val="lt2">
                <a:alpha val="5294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" name="Google Shape;111;p9"/>
          <p:cNvSpPr/>
          <p:nvPr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9"/>
          <p:cNvSpPr/>
          <p:nvPr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9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ct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16" name="Google Shape;116;p9"/>
          <p:cNvSpPr txBox="1"/>
          <p:nvPr>
            <p:ph idx="2" type="body"/>
          </p:nvPr>
        </p:nvSpPr>
        <p:spPr>
          <a:xfrm>
            <a:off x="5183188" y="457201"/>
            <a:ext cx="6172200" cy="540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b="0" i="0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25">
          <p15:clr>
            <a:srgbClr val="F26B43"/>
          </p15:clr>
        </p15:guide>
        <p15:guide id="4" pos="734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ctrTitle"/>
          </p:nvPr>
        </p:nvSpPr>
        <p:spPr>
          <a:xfrm>
            <a:off x="6343650" y="1981200"/>
            <a:ext cx="5467350" cy="2090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5400"/>
              <a:buFont typeface="Corbel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122" name="Google Shape;122;p10"/>
          <p:cNvSpPr txBox="1"/>
          <p:nvPr>
            <p:ph idx="1" type="subTitle"/>
          </p:nvPr>
        </p:nvSpPr>
        <p:spPr>
          <a:xfrm>
            <a:off x="6400800" y="4449833"/>
            <a:ext cx="3048000" cy="960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Zaynab Mourtada, Soham Naik, Deniz Ackibas, Alan Raj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/11/24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akeaways from Chancellor Grasso's Oct. 19 town hall | University of  Michigan-Dearborn" id="123" name="Google Shape;123;p10"/>
          <p:cNvPicPr preferRelativeResize="0"/>
          <p:nvPr/>
        </p:nvPicPr>
        <p:blipFill rotWithShape="1">
          <a:blip r:embed="rId3">
            <a:alphaModFix/>
          </a:blip>
          <a:srcRect b="0" l="27327" r="16672" t="0"/>
          <a:stretch/>
        </p:blipFill>
        <p:spPr>
          <a:xfrm>
            <a:off x="1066800" y="983397"/>
            <a:ext cx="4891206" cy="4891206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1"/>
          <p:cNvSpPr txBox="1"/>
          <p:nvPr/>
        </p:nvSpPr>
        <p:spPr>
          <a:xfrm>
            <a:off x="515938" y="-76200"/>
            <a:ext cx="11150600" cy="92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</a:pPr>
            <a:r>
              <a:rPr b="1" lang="en-US" sz="32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OUTLINE</a:t>
            </a:r>
            <a:endParaRPr/>
          </a:p>
        </p:txBody>
      </p:sp>
      <p:sp>
        <p:nvSpPr>
          <p:cNvPr id="130" name="Google Shape;130;p11"/>
          <p:cNvSpPr txBox="1"/>
          <p:nvPr/>
        </p:nvSpPr>
        <p:spPr>
          <a:xfrm>
            <a:off x="1143000" y="952400"/>
            <a:ext cx="5990700" cy="61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2400">
                <a:solidFill>
                  <a:schemeClr val="dk1"/>
                </a:solidFill>
              </a:rPr>
              <a:t>we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did last week  </a:t>
            </a:r>
            <a:endParaRPr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Read RoFin Research Paper</a:t>
            </a:r>
            <a:endParaRPr sz="1800">
              <a:solidFill>
                <a:schemeClr val="dk1"/>
              </a:solidFill>
            </a:endParaRPr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solidFill>
                  <a:schemeClr val="dk1"/>
                </a:solidFill>
              </a:rPr>
              <a:t>Reviewed given code</a:t>
            </a:r>
            <a:endParaRPr sz="1800">
              <a:solidFill>
                <a:schemeClr val="dk1"/>
              </a:solidFill>
            </a:endParaRPr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Determined Use Cases</a:t>
            </a:r>
            <a:endParaRPr sz="1800"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problems </a:t>
            </a:r>
            <a:r>
              <a:rPr b="1" lang="en-US" sz="2400">
                <a:solidFill>
                  <a:schemeClr val="dk1"/>
                </a:solidFill>
              </a:rPr>
              <a:t>we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had &amp; What </a:t>
            </a:r>
            <a:r>
              <a:rPr b="1" lang="en-US" sz="2400">
                <a:solidFill>
                  <a:schemeClr val="dk1"/>
                </a:solidFill>
              </a:rPr>
              <a:t>we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learned</a:t>
            </a:r>
            <a:endParaRPr/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Problem: </a:t>
            </a:r>
            <a:r>
              <a:rPr lang="en-US" sz="1800">
                <a:solidFill>
                  <a:schemeClr val="dk1"/>
                </a:solidFill>
              </a:rPr>
              <a:t>In determining how many use cases there should be.</a:t>
            </a:r>
            <a:endParaRPr sz="1800">
              <a:solidFill>
                <a:schemeClr val="dk1"/>
              </a:solidFill>
            </a:endParaRPr>
          </a:p>
          <a:p>
            <a:pPr indent="-2730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>
                <a:solidFill>
                  <a:schemeClr val="dk1"/>
                </a:solidFill>
              </a:rPr>
              <a:t>Solution: </a:t>
            </a:r>
            <a:r>
              <a:rPr lang="en-US" sz="1800">
                <a:solidFill>
                  <a:schemeClr val="dk1"/>
                </a:solidFill>
              </a:rPr>
              <a:t>We determined the use cases based on how many components there are to the project.</a:t>
            </a:r>
            <a:endParaRPr sz="1800"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2400">
                <a:solidFill>
                  <a:schemeClr val="dk1"/>
                </a:solidFill>
              </a:rPr>
              <a:t>we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plan to do next week</a:t>
            </a:r>
            <a:endParaRPr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Thoroughly research all of our roles.</a:t>
            </a:r>
            <a:endParaRPr sz="1800"/>
          </a:p>
          <a:p>
            <a:pPr indent="-2730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Finalize the use cases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8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2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12"/>
          <p:cNvSpPr txBox="1"/>
          <p:nvPr/>
        </p:nvSpPr>
        <p:spPr>
          <a:xfrm>
            <a:off x="2895600" y="2244124"/>
            <a:ext cx="6781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lang="en-US" sz="5000">
                <a:solidFill>
                  <a:srgbClr val="00274C"/>
                </a:solidFill>
              </a:rPr>
              <a:t>we</a:t>
            </a:r>
            <a:r>
              <a:rPr b="1" lang="en-US" sz="5000">
                <a:solidFill>
                  <a:srgbClr val="00274C"/>
                </a:solidFill>
                <a:latin typeface="Arial"/>
                <a:ea typeface="Arial"/>
                <a:cs typeface="Arial"/>
                <a:sym typeface="Arial"/>
              </a:rPr>
              <a:t> did last week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3"/>
          <p:cNvSpPr txBox="1"/>
          <p:nvPr>
            <p:ph idx="12" type="sldNum"/>
          </p:nvPr>
        </p:nvSpPr>
        <p:spPr>
          <a:xfrm>
            <a:off x="11363696" y="6455739"/>
            <a:ext cx="294460" cy="1873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3"/>
          <p:cNvSpPr txBox="1"/>
          <p:nvPr/>
        </p:nvSpPr>
        <p:spPr>
          <a:xfrm>
            <a:off x="609600" y="358568"/>
            <a:ext cx="647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orbel"/>
              <a:buNone/>
            </a:pPr>
            <a:r>
              <a:rPr b="1" lang="en-US" sz="36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High Level Use Case Diagram</a:t>
            </a:r>
            <a:endParaRPr/>
          </a:p>
        </p:txBody>
      </p:sp>
      <p:sp>
        <p:nvSpPr>
          <p:cNvPr id="143" name="Google Shape;143;p13"/>
          <p:cNvSpPr txBox="1"/>
          <p:nvPr/>
        </p:nvSpPr>
        <p:spPr>
          <a:xfrm>
            <a:off x="6248400" y="6233951"/>
            <a:ext cx="4876800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 /  paper reference / source / other info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700" y="1812950"/>
            <a:ext cx="580072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>
            <p:ph type="ctrTitle"/>
          </p:nvPr>
        </p:nvSpPr>
        <p:spPr>
          <a:xfrm>
            <a:off x="6139543" y="426184"/>
            <a:ext cx="4457482" cy="36677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Q &amp; A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THANK YOU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1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1295400"/>
            <a:ext cx="4100630" cy="410063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00274C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ontoso v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