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32918400" cx="21945600"/>
  <p:notesSz cx="6858000" cy="9144000"/>
  <p:embeddedFontLst>
    <p:embeddedFont>
      <p:font typeface="Comfortaa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9" roundtripDataSignature="AMtx7mgWNFTAKlUdB/0HGcuuew8v2/Yz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05D037-4ADF-4C11-8C60-48CA9EA4C347}">
  <a:tblStyle styleId="{7D05D037-4ADF-4C11-8C60-48CA9EA4C3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Comfortaa-regular.fntdata"/><Relationship Id="rId8" Type="http://schemas.openxmlformats.org/officeDocument/2006/relationships/font" Target="fonts/Comforta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86000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44e811e4b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https://youtube.com/shorts/-hY8GaYtvag?feature=share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2044e811e4b_1_31:notes"/>
          <p:cNvSpPr/>
          <p:nvPr>
            <p:ph idx="2" type="sldImg"/>
          </p:nvPr>
        </p:nvSpPr>
        <p:spPr>
          <a:xfrm>
            <a:off x="2286000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2743200" y="5387343"/>
            <a:ext cx="16459200" cy="11460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75"/>
              <a:buFont typeface="Calibri"/>
              <a:buNone/>
              <a:defRPr sz="1080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743200" y="17289784"/>
            <a:ext cx="16459200" cy="7947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550"/>
              <a:buNone/>
              <a:defRPr sz="4320"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125"/>
              <a:buNone/>
              <a:defRPr sz="3600"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6413"/>
              <a:buNone/>
              <a:defRPr sz="3240"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2880"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2880"/>
            </a:lvl5pPr>
            <a:lvl6pPr lvl="5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2880"/>
            </a:lvl6pPr>
            <a:lvl7pPr lvl="6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2880"/>
            </a:lvl7pPr>
            <a:lvl8pPr lvl="7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2880"/>
            </a:lvl8pPr>
            <a:lvl9pPr lvl="8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288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1508760" y="30510483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7269481" y="30510483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5499080" y="30510483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1508761" y="1752603"/>
            <a:ext cx="18928080" cy="6362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529589" y="9742172"/>
            <a:ext cx="20886423" cy="1892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1508760" y="30510483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7269481" y="30510483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15499080" y="30510483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4122418" y="13335002"/>
            <a:ext cx="27896823" cy="4732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-5478782" y="8740142"/>
            <a:ext cx="27896823" cy="13921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1508760" y="30510483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7269481" y="30510483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15499080" y="30510483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1508761" y="1752603"/>
            <a:ext cx="18928080" cy="6362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508761" y="8763001"/>
            <a:ext cx="18928080" cy="20886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1508760" y="30510483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7269481" y="30510483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15499080" y="30510483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1497330" y="8206746"/>
            <a:ext cx="18928080" cy="13693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75"/>
              <a:buFont typeface="Calibri"/>
              <a:buNone/>
              <a:defRPr sz="1080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497330" y="22029426"/>
            <a:ext cx="18928080" cy="7200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8550"/>
              <a:buNone/>
              <a:defRPr sz="432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7125"/>
              <a:buNone/>
              <a:defRPr sz="3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6413"/>
              <a:buNone/>
              <a:defRPr sz="324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5700"/>
              <a:buNone/>
              <a:defRPr sz="288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5700"/>
              <a:buNone/>
              <a:defRPr sz="288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5700"/>
              <a:buNone/>
              <a:defRPr sz="288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5700"/>
              <a:buNone/>
              <a:defRPr sz="288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5700"/>
              <a:buNone/>
              <a:defRPr sz="288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5700"/>
              <a:buNone/>
              <a:defRPr sz="288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1508760" y="30510483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7269481" y="30510483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5499080" y="30510483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508761" y="1752603"/>
            <a:ext cx="18928080" cy="6362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508760" y="8763001"/>
            <a:ext cx="9326880" cy="20886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11109960" y="8763001"/>
            <a:ext cx="9326880" cy="20886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1508760" y="30510483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7269481" y="30510483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15499080" y="30510483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1511619" y="1752603"/>
            <a:ext cx="18928080" cy="6362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1511619" y="8069584"/>
            <a:ext cx="9284017" cy="39547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550"/>
              <a:buNone/>
              <a:defRPr b="1" sz="4320"/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125"/>
              <a:buNone/>
              <a:defRPr b="1" sz="36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6413"/>
              <a:buNone/>
              <a:defRPr b="1" sz="324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b="1" sz="2880"/>
            </a:lvl4pPr>
            <a:lvl5pPr indent="-2286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b="1" sz="2880"/>
            </a:lvl5pPr>
            <a:lvl6pPr indent="-2286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b="1" sz="2880"/>
            </a:lvl6pPr>
            <a:lvl7pPr indent="-2286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b="1" sz="2880"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b="1" sz="2880"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b="1" sz="288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1511619" y="12024361"/>
            <a:ext cx="9284017" cy="17686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11109961" y="8069584"/>
            <a:ext cx="9329738" cy="39547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550"/>
              <a:buNone/>
              <a:defRPr b="1" sz="4320"/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125"/>
              <a:buNone/>
              <a:defRPr b="1" sz="36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6413"/>
              <a:buNone/>
              <a:defRPr b="1" sz="324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b="1" sz="2880"/>
            </a:lvl4pPr>
            <a:lvl5pPr indent="-2286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b="1" sz="2880"/>
            </a:lvl5pPr>
            <a:lvl6pPr indent="-2286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b="1" sz="2880"/>
            </a:lvl6pPr>
            <a:lvl7pPr indent="-2286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b="1" sz="2880"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b="1" sz="2880"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b="1" sz="288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11109961" y="12024361"/>
            <a:ext cx="9329738" cy="17686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1508760" y="30510483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7269481" y="30510483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15499080" y="30510483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1508761" y="1752603"/>
            <a:ext cx="18928080" cy="6362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1508760" y="30510483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7269481" y="30510483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15499080" y="30510483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1508760" y="30510483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7269481" y="30510483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15499080" y="30510483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1511620" y="2194560"/>
            <a:ext cx="7078026" cy="76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0"/>
              <a:buFont typeface="Calibri"/>
              <a:buNone/>
              <a:defRPr sz="576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9329739" y="4739643"/>
            <a:ext cx="11109960" cy="233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9525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400"/>
              <a:buChar char="•"/>
              <a:defRPr sz="5760"/>
            </a:lvl1pPr>
            <a:lvl2pPr indent="-862012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975"/>
              <a:buChar char="•"/>
              <a:defRPr sz="5040"/>
            </a:lvl2pPr>
            <a:lvl3pPr indent="-771525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550"/>
              <a:buChar char="•"/>
              <a:defRPr sz="4320"/>
            </a:lvl3pPr>
            <a:lvl4pPr indent="-681037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125"/>
              <a:buChar char="•"/>
              <a:defRPr sz="3600"/>
            </a:lvl4pPr>
            <a:lvl5pPr indent="-681037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125"/>
              <a:buChar char="•"/>
              <a:defRPr sz="3600"/>
            </a:lvl5pPr>
            <a:lvl6pPr indent="-681037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125"/>
              <a:buChar char="•"/>
              <a:defRPr sz="3600"/>
            </a:lvl6pPr>
            <a:lvl7pPr indent="-681037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125"/>
              <a:buChar char="•"/>
              <a:defRPr sz="3600"/>
            </a:lvl7pPr>
            <a:lvl8pPr indent="-681037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125"/>
              <a:buChar char="•"/>
              <a:defRPr sz="3600"/>
            </a:lvl8pPr>
            <a:lvl9pPr indent="-681037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125"/>
              <a:buChar char="•"/>
              <a:defRPr sz="36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1511620" y="9875521"/>
            <a:ext cx="7078026" cy="18295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2880"/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988"/>
              <a:buNone/>
              <a:defRPr sz="252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75"/>
              <a:buNone/>
              <a:defRPr sz="216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563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563"/>
              <a:buNone/>
              <a:defRPr sz="1800"/>
            </a:lvl5pPr>
            <a:lvl6pPr indent="-2286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563"/>
              <a:buNone/>
              <a:defRPr sz="1800"/>
            </a:lvl6pPr>
            <a:lvl7pPr indent="-2286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563"/>
              <a:buNone/>
              <a:defRPr sz="1800"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563"/>
              <a:buNone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563"/>
              <a:buNone/>
              <a:defRPr sz="18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1508760" y="30510483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7269481" y="30510483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15499080" y="30510483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511620" y="2194560"/>
            <a:ext cx="7078026" cy="76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0"/>
              <a:buFont typeface="Calibri"/>
              <a:buNone/>
              <a:defRPr sz="576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9329739" y="4739643"/>
            <a:ext cx="11109960" cy="233934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511620" y="9875521"/>
            <a:ext cx="7078026" cy="18295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2880"/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988"/>
              <a:buNone/>
              <a:defRPr sz="252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75"/>
              <a:buNone/>
              <a:defRPr sz="216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563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563"/>
              <a:buNone/>
              <a:defRPr sz="1800"/>
            </a:lvl5pPr>
            <a:lvl6pPr indent="-2286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563"/>
              <a:buNone/>
              <a:defRPr sz="1800"/>
            </a:lvl6pPr>
            <a:lvl7pPr indent="-2286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563"/>
              <a:buNone/>
              <a:defRPr sz="1800"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563"/>
              <a:buNone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563"/>
              <a:buNone/>
              <a:defRPr sz="18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1508760" y="30510483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7269481" y="30510483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15499080" y="30510483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508761" y="1752603"/>
            <a:ext cx="18928080" cy="6362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75"/>
              <a:buFont typeface="Calibri"/>
              <a:buNone/>
              <a:defRPr b="0" i="0" sz="156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508761" y="8763001"/>
            <a:ext cx="18928080" cy="20886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862012" lvl="0" marL="457200" marR="0" rtl="0" algn="l">
              <a:lnSpc>
                <a:spcPct val="90000"/>
              </a:lnSpc>
              <a:spcBef>
                <a:spcPts val="3563"/>
              </a:spcBef>
              <a:spcAft>
                <a:spcPts val="0"/>
              </a:spcAft>
              <a:buClr>
                <a:schemeClr val="dk1"/>
              </a:buClr>
              <a:buSzPts val="9975"/>
              <a:buFont typeface="Arial"/>
              <a:buChar char="•"/>
              <a:defRPr b="0" i="0" sz="99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71525" lvl="1" marL="914400" marR="0" rtl="0" algn="l">
              <a:lnSpc>
                <a:spcPct val="90000"/>
              </a:lnSpc>
              <a:spcBef>
                <a:spcPts val="1781"/>
              </a:spcBef>
              <a:spcAft>
                <a:spcPts val="0"/>
              </a:spcAft>
              <a:buClr>
                <a:schemeClr val="dk1"/>
              </a:buClr>
              <a:buSzPts val="8550"/>
              <a:buFont typeface="Arial"/>
              <a:buChar char="•"/>
              <a:defRPr b="0" i="0" sz="85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81037" lvl="2" marL="1371600" marR="0" rtl="0" algn="l">
              <a:lnSpc>
                <a:spcPct val="90000"/>
              </a:lnSpc>
              <a:spcBef>
                <a:spcPts val="1781"/>
              </a:spcBef>
              <a:spcAft>
                <a:spcPts val="0"/>
              </a:spcAft>
              <a:buClr>
                <a:schemeClr val="dk1"/>
              </a:buClr>
              <a:buSzPts val="7125"/>
              <a:buFont typeface="Arial"/>
              <a:buChar char="•"/>
              <a:defRPr b="0" i="0" sz="71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5825" lvl="3" marL="1828800" marR="0" rtl="0" algn="l">
              <a:lnSpc>
                <a:spcPct val="90000"/>
              </a:lnSpc>
              <a:spcBef>
                <a:spcPts val="1781"/>
              </a:spcBef>
              <a:spcAft>
                <a:spcPts val="0"/>
              </a:spcAft>
              <a:buClr>
                <a:schemeClr val="dk1"/>
              </a:buClr>
              <a:buSzPts val="6413"/>
              <a:buFont typeface="Arial"/>
              <a:buChar char="•"/>
              <a:defRPr b="0" i="0" sz="641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35825" lvl="4" marL="2286000" marR="0" rtl="0" algn="l">
              <a:lnSpc>
                <a:spcPct val="90000"/>
              </a:lnSpc>
              <a:spcBef>
                <a:spcPts val="1781"/>
              </a:spcBef>
              <a:spcAft>
                <a:spcPts val="0"/>
              </a:spcAft>
              <a:buClr>
                <a:schemeClr val="dk1"/>
              </a:buClr>
              <a:buSzPts val="6413"/>
              <a:buFont typeface="Arial"/>
              <a:buChar char="•"/>
              <a:defRPr b="0" i="0" sz="641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35825" lvl="5" marL="2743200" marR="0" rtl="0" algn="l">
              <a:lnSpc>
                <a:spcPct val="90000"/>
              </a:lnSpc>
              <a:spcBef>
                <a:spcPts val="1781"/>
              </a:spcBef>
              <a:spcAft>
                <a:spcPts val="0"/>
              </a:spcAft>
              <a:buClr>
                <a:schemeClr val="dk1"/>
              </a:buClr>
              <a:buSzPts val="6413"/>
              <a:buFont typeface="Arial"/>
              <a:buChar char="•"/>
              <a:defRPr b="0" i="0" sz="641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35825" lvl="6" marL="3200400" marR="0" rtl="0" algn="l">
              <a:lnSpc>
                <a:spcPct val="90000"/>
              </a:lnSpc>
              <a:spcBef>
                <a:spcPts val="1781"/>
              </a:spcBef>
              <a:spcAft>
                <a:spcPts val="0"/>
              </a:spcAft>
              <a:buClr>
                <a:schemeClr val="dk1"/>
              </a:buClr>
              <a:buSzPts val="6413"/>
              <a:buFont typeface="Arial"/>
              <a:buChar char="•"/>
              <a:defRPr b="0" i="0" sz="641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35825" lvl="7" marL="3657600" marR="0" rtl="0" algn="l">
              <a:lnSpc>
                <a:spcPct val="90000"/>
              </a:lnSpc>
              <a:spcBef>
                <a:spcPts val="1781"/>
              </a:spcBef>
              <a:spcAft>
                <a:spcPts val="0"/>
              </a:spcAft>
              <a:buClr>
                <a:schemeClr val="dk1"/>
              </a:buClr>
              <a:buSzPts val="6413"/>
              <a:buFont typeface="Arial"/>
              <a:buChar char="•"/>
              <a:defRPr b="0" i="0" sz="641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35825" lvl="8" marL="4114800" marR="0" rtl="0" algn="l">
              <a:lnSpc>
                <a:spcPct val="90000"/>
              </a:lnSpc>
              <a:spcBef>
                <a:spcPts val="1781"/>
              </a:spcBef>
              <a:spcAft>
                <a:spcPts val="0"/>
              </a:spcAft>
              <a:buClr>
                <a:schemeClr val="dk1"/>
              </a:buClr>
              <a:buSzPts val="6413"/>
              <a:buFont typeface="Arial"/>
              <a:buChar char="•"/>
              <a:defRPr b="0" i="0" sz="641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1508760" y="30510483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7269481" y="30510483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15499080" y="30510483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image" Target="../media/image9.png"/><Relationship Id="rId13" Type="http://schemas.openxmlformats.org/officeDocument/2006/relationships/image" Target="../media/image10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1.jp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44e811e4b_1_31"/>
          <p:cNvSpPr txBox="1"/>
          <p:nvPr/>
        </p:nvSpPr>
        <p:spPr>
          <a:xfrm>
            <a:off x="-150" y="2426600"/>
            <a:ext cx="21945600" cy="29960700"/>
          </a:xfrm>
          <a:prstGeom prst="rect">
            <a:avLst/>
          </a:prstGeom>
          <a:solidFill>
            <a:srgbClr val="E8F4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97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g2044e811e4b_1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75" y="27263425"/>
            <a:ext cx="14398001" cy="4971475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6" name="Google Shape;86;g2044e811e4b_1_31"/>
          <p:cNvSpPr txBox="1"/>
          <p:nvPr/>
        </p:nvSpPr>
        <p:spPr>
          <a:xfrm>
            <a:off x="14462275" y="2426600"/>
            <a:ext cx="7168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Technologies Used</a:t>
            </a:r>
            <a:endParaRPr b="1" sz="3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g2044e811e4b_1_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5724675" cy="7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2044e811e4b_1_31"/>
          <p:cNvSpPr txBox="1"/>
          <p:nvPr/>
        </p:nvSpPr>
        <p:spPr>
          <a:xfrm>
            <a:off x="-4" y="407400"/>
            <a:ext cx="219456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75" lIns="46175" spcFirstLastPara="1" rIns="46175" wrap="square" tIns="23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5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Xamera</a:t>
            </a:r>
            <a:r>
              <a:rPr b="1" lang="en-US" sz="5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| Adaptive HCI</a:t>
            </a:r>
            <a:endParaRPr b="0" i="0" sz="5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2044e811e4b_1_31"/>
          <p:cNvSpPr txBox="1"/>
          <p:nvPr/>
        </p:nvSpPr>
        <p:spPr>
          <a:xfrm>
            <a:off x="-150" y="32471625"/>
            <a:ext cx="76107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75" lIns="46175" spcFirstLastPara="1" rIns="46175" wrap="square" tIns="230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Computer and Information Science Department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2044e811e4b_1_31"/>
          <p:cNvSpPr txBox="1"/>
          <p:nvPr/>
        </p:nvSpPr>
        <p:spPr>
          <a:xfrm>
            <a:off x="17743145" y="32471656"/>
            <a:ext cx="4202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75" lIns="46175" spcFirstLastPara="1" rIns="46175" wrap="square" tIns="230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Senior Design Day 2025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2044e811e4b_1_31"/>
          <p:cNvSpPr txBox="1"/>
          <p:nvPr/>
        </p:nvSpPr>
        <p:spPr>
          <a:xfrm>
            <a:off x="116525" y="1061250"/>
            <a:ext cx="218385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75" lIns="46175" spcFirstLastPara="1" rIns="46175" wrap="square" tIns="23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Team:  Deniz Acikbas, Soham Naik, Zaynab Mourtada, Alan Raj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2044e811e4b_1_31"/>
          <p:cNvSpPr txBox="1"/>
          <p:nvPr/>
        </p:nvSpPr>
        <p:spPr>
          <a:xfrm>
            <a:off x="-9425" y="1865775"/>
            <a:ext cx="21954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75" lIns="46175" spcFirstLastPara="1" rIns="46175" wrap="square" tIns="23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Client:  Xiao Zhang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2044e811e4b_1_31"/>
          <p:cNvSpPr txBox="1"/>
          <p:nvPr/>
        </p:nvSpPr>
        <p:spPr>
          <a:xfrm>
            <a:off x="-9275" y="1495275"/>
            <a:ext cx="2194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75" lIns="46175" spcFirstLastPara="1" rIns="46175" wrap="square" tIns="23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Senior Design Course Faculty:  Mahmoud Abu-Nasr, Khalid Kattan, Bruce Maxim, Thomas Steiner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2044e811e4b_1_31"/>
          <p:cNvSpPr txBox="1"/>
          <p:nvPr/>
        </p:nvSpPr>
        <p:spPr>
          <a:xfrm>
            <a:off x="0" y="11601575"/>
            <a:ext cx="7168200" cy="76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Supporting Research</a:t>
            </a:r>
            <a:endParaRPr b="1" sz="3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sz="1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project builds on some innovative research in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 gesture recognition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air-writing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mobile vision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key influence in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2200">
                <a:solidFill>
                  <a:schemeClr val="dk1"/>
                </a:solidFill>
                <a:highlight>
                  <a:srgbClr val="C9DAF8"/>
                </a:highlight>
                <a:latin typeface="Calibri"/>
                <a:ea typeface="Calibri"/>
                <a:cs typeface="Calibri"/>
                <a:sym typeface="Calibri"/>
              </a:rPr>
              <a:t>RoFin: 3D Hand Pose via Rolling Fingertips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(Zhang et al., ACM MobiSys 2023). This system uses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2D fingertip trajectories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captured by rolling shutter cameras to reconstruct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3D hand poses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real time. We adapted this approach to accurately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fingertip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motion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create 3D gesture paths on mobile devices.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important reference is </a:t>
            </a:r>
            <a:r>
              <a:rPr i="1" lang="en-US" sz="2200">
                <a:solidFill>
                  <a:schemeClr val="dk1"/>
                </a:solidFill>
                <a:highlight>
                  <a:srgbClr val="C9DAF8"/>
                </a:highlight>
                <a:latin typeface="Calibri"/>
                <a:ea typeface="Calibri"/>
                <a:cs typeface="Calibri"/>
                <a:sym typeface="Calibri"/>
              </a:rPr>
              <a:t>Air-Text: Air-Writing Recognition System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(Lee &amp; Kim, ACM Multimedia 2021), which enables users to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in the air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converting fingertip movements into text. This inspired our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gesture-to-text pipeline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enhancing writing input for better usability.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integrating insights from these studies, we developed a more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precise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user-friendly 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gesture recognition system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mobile platforms. 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2044e811e4b_1_31"/>
          <p:cNvSpPr txBox="1"/>
          <p:nvPr/>
        </p:nvSpPr>
        <p:spPr>
          <a:xfrm>
            <a:off x="0" y="19458225"/>
            <a:ext cx="7118700" cy="73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Technical Requirements Constraints</a:t>
            </a:r>
            <a:endParaRPr b="1" i="0" sz="36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Mobile Platform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a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deployable mobile application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Object Tracking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LED-tipped gloves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detecting hand gestures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Unique IDs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mplement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OOK-encoded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LED patterns to support multiple users.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Detection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Utilize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YOLO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object and pattern recognition.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Trace Processing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 noise in the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gesture trace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AR Display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Visualize the processed trace in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augmented reality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2044e811e4b_1_31"/>
          <p:cNvSpPr txBox="1"/>
          <p:nvPr/>
        </p:nvSpPr>
        <p:spPr>
          <a:xfrm>
            <a:off x="7084250" y="2469050"/>
            <a:ext cx="7331100" cy="51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Project Planning</a:t>
            </a:r>
            <a:endParaRPr b="1" sz="3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sz="1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Meetings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Regular team and client meetings to share research, gather requirements, validate direction, and set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 goals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Modular Approach</a:t>
            </a:r>
            <a:endParaRPr i="1" sz="2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Divided the project into four modules: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app, video processing &amp; YOLO, trace generation &amp; smoothing, and ARCore visualization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with team leads for each.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Iterative Refinement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Continuously broke down modules into smaller goals through feedback and collaboration, ensuring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 expertise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cohesive system integration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2044e811e4b_1_31"/>
          <p:cNvSpPr txBox="1"/>
          <p:nvPr/>
        </p:nvSpPr>
        <p:spPr>
          <a:xfrm>
            <a:off x="14353650" y="7393875"/>
            <a:ext cx="7601400" cy="31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Results &amp; Performance Evaluation</a:t>
            </a:r>
            <a:endParaRPr b="1" sz="1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system delivers real-time responsiveness with </a:t>
            </a:r>
            <a:r>
              <a:rPr i="1" lang="en-US" sz="2400">
                <a:solidFill>
                  <a:schemeClr val="dk1"/>
                </a:solidFill>
                <a:highlight>
                  <a:srgbClr val="C9DAF8"/>
                </a:highlight>
                <a:latin typeface="Calibri"/>
                <a:ea typeface="Calibri"/>
                <a:cs typeface="Calibri"/>
                <a:sym typeface="Calibri"/>
              </a:rPr>
              <a:t>over 33+ FPS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demonstrating its practical use for gesture-based input.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Evaluations performed on Google Pixel 8A under natural lighting conditions typical of indoor environments.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2044e811e4b_1_31"/>
          <p:cNvSpPr txBox="1"/>
          <p:nvPr/>
        </p:nvSpPr>
        <p:spPr>
          <a:xfrm>
            <a:off x="14586450" y="21089550"/>
            <a:ext cx="6933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i="1"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Inference Model Accuracy Comparison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The following graph shows the accuracy of our two custom CNN models: Digit Model (99.6%) and Letter Model (96%). The digit model performs slightly better due to the more consistent patterns in digits compared to letters.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g2044e811e4b_1_31" title="results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592675" y="17257525"/>
            <a:ext cx="7109402" cy="3554701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0" name="Google Shape;100;g2044e811e4b_1_31"/>
          <p:cNvSpPr txBox="1"/>
          <p:nvPr/>
        </p:nvSpPr>
        <p:spPr>
          <a:xfrm>
            <a:off x="7118450" y="9531250"/>
            <a:ext cx="7235100" cy="9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Real-World Applications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system opens up new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possibilities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interacting with technology, especially when traditional input methods fall short.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Assistive Input for Motor </a:t>
            </a:r>
            <a:r>
              <a:rPr i="1"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Impairments</a:t>
            </a:r>
            <a:endParaRPr i="1" sz="2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People with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Parkinson’s disease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essential tremor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or limited fine motor control can use air gestures as touch-free alternative, making tech more </a:t>
            </a:r>
            <a:r>
              <a:rPr i="1" lang="en-US" sz="2200">
                <a:solidFill>
                  <a:schemeClr val="dk1"/>
                </a:solidFill>
                <a:highlight>
                  <a:srgbClr val="C9DAF8"/>
                </a:highlight>
                <a:latin typeface="Calibri"/>
                <a:ea typeface="Calibri"/>
                <a:cs typeface="Calibri"/>
                <a:sym typeface="Calibri"/>
              </a:rPr>
              <a:t>accessible and frustration-free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Touchless Text Input</a:t>
            </a:r>
            <a:endParaRPr i="1" sz="2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Writing in the air with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LED-guided gestures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perfect for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sterile environments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AR/VR applications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or situations where touch isn’t practical.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Collaborative</a:t>
            </a:r>
            <a:r>
              <a:rPr i="1"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XR Interfaces</a:t>
            </a:r>
            <a:endParaRPr i="1" sz="2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multi-user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multi-hand interaction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 spaces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enabling </a:t>
            </a:r>
            <a:r>
              <a:rPr i="1" lang="en-US" sz="2200">
                <a:solidFill>
                  <a:schemeClr val="dk1"/>
                </a:solidFill>
                <a:highlight>
                  <a:srgbClr val="C9DAF8"/>
                </a:highlight>
                <a:latin typeface="Calibri"/>
                <a:ea typeface="Calibri"/>
                <a:cs typeface="Calibri"/>
                <a:sym typeface="Calibri"/>
              </a:rPr>
              <a:t>collaborative design, education, and remote communication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Next-Gen Mobile HCI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Shows how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consumer devices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handle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3D spatial input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paving the way for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gesture-driven mobile apps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project combines these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innovations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more </a:t>
            </a:r>
            <a:r>
              <a:rPr i="1" lang="en-US" sz="2200">
                <a:solidFill>
                  <a:schemeClr val="dk1"/>
                </a:solidFill>
                <a:highlight>
                  <a:srgbClr val="C9DAF8"/>
                </a:highlight>
                <a:latin typeface="Calibri"/>
                <a:ea typeface="Calibri"/>
                <a:cs typeface="Calibri"/>
                <a:sym typeface="Calibri"/>
              </a:rPr>
              <a:t>intuitive, hands-free user experience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2044e811e4b_1_31"/>
          <p:cNvSpPr txBox="1"/>
          <p:nvPr/>
        </p:nvSpPr>
        <p:spPr>
          <a:xfrm>
            <a:off x="28925" y="5529175"/>
            <a:ext cx="7080300" cy="58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roject Objective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 to build a </a:t>
            </a:r>
            <a:r>
              <a:rPr i="1" lang="en-US" sz="2200" u="none" cap="none" strike="noStrike">
                <a:solidFill>
                  <a:schemeClr val="dk1"/>
                </a:solidFill>
                <a:highlight>
                  <a:srgbClr val="C9DAF8"/>
                </a:highlight>
                <a:latin typeface="Calibri"/>
                <a:ea typeface="Calibri"/>
                <a:cs typeface="Calibri"/>
                <a:sym typeface="Calibri"/>
              </a:rPr>
              <a:t>mobile, real-time proof of concept</a:t>
            </a:r>
            <a:r>
              <a:rPr i="0" lang="en-US" sz="2200" u="none" cap="none" strike="noStrike">
                <a:solidFill>
                  <a:schemeClr val="dk1"/>
                </a:solidFill>
                <a:highlight>
                  <a:srgbClr val="C9DAF8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validates the technical viability of </a:t>
            </a:r>
            <a:r>
              <a:rPr i="1" lang="en-US" sz="2200" u="none" cap="none" strike="noStrike">
                <a:solidFill>
                  <a:schemeClr val="dk1"/>
                </a:solidFill>
                <a:highlight>
                  <a:srgbClr val="C9DAF8"/>
                </a:highlight>
                <a:latin typeface="Calibri"/>
                <a:ea typeface="Calibri"/>
                <a:cs typeface="Calibri"/>
                <a:sym typeface="Calibri"/>
              </a:rPr>
              <a:t>Dr. Zhang’s RoFin pipeline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consumer-grade hardware.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designed a smartphone-based system capable of tracking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LED-equipped fingertips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using </a:t>
            </a:r>
            <a:r>
              <a:rPr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YOL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smoothing motion paths with </a:t>
            </a:r>
            <a:r>
              <a:rPr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multi-stage filters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classifying paths using a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CNN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Rather than focusing on user studies or accessibility from the outset, this project aimed to answer a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technical question: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US" sz="2500" cap="none" strike="noStrike">
                <a:solidFill>
                  <a:srgbClr val="002060"/>
                </a:solidFill>
                <a:latin typeface="Comfortaa"/>
                <a:ea typeface="Comfortaa"/>
                <a:cs typeface="Comfortaa"/>
                <a:sym typeface="Comfortaa"/>
              </a:rPr>
              <a:t>Can advanced 3D gesture tracking work reliably on a mobile device, outside the lab?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g2044e811e4b_1_31" title="image-removebg-preview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84075" y="494600"/>
            <a:ext cx="729100" cy="7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2044e811e4b_1_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430975" y="10883725"/>
            <a:ext cx="7109401" cy="2336873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04" name="Google Shape;104;g2044e811e4b_1_31"/>
          <p:cNvGraphicFramePr/>
          <p:nvPr/>
        </p:nvGraphicFramePr>
        <p:xfrm>
          <a:off x="7116750" y="21108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{7D05D037-4ADF-4C11-8C60-48CA9EA4C347}</a:tableStyleId>
              </a:tblPr>
              <a:tblGrid>
                <a:gridCol w="1888050"/>
                <a:gridCol w="2483800"/>
                <a:gridCol w="2863250"/>
              </a:tblGrid>
              <a:tr h="44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20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Trade-Off</a:t>
                      </a:r>
                      <a:endParaRPr sz="2200">
                        <a:solidFill>
                          <a:srgbClr val="00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20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Our Decision</a:t>
                      </a:r>
                      <a:endParaRPr i="1" sz="2200">
                        <a:solidFill>
                          <a:srgbClr val="00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20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Why it Matters</a:t>
                      </a:r>
                      <a:endParaRPr i="1" sz="2200">
                        <a:solidFill>
                          <a:srgbClr val="00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 vs Speed</a:t>
                      </a:r>
                      <a:endParaRPr sz="2200">
                        <a:solidFill>
                          <a:srgbClr val="00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YOLOv11Nano over heavier models.</a:t>
                      </a:r>
                      <a:endParaRPr sz="2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 </a:t>
                      </a:r>
                      <a:r>
                        <a:rPr lang="en-US" sz="2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 &gt;30FPS</a:t>
                      </a:r>
                      <a:endParaRPr sz="2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Speed vs Abstraction</a:t>
                      </a:r>
                      <a:endParaRPr sz="2200">
                        <a:solidFill>
                          <a:srgbClr val="00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TensorFlow Lite over PyTorch.</a:t>
                      </a:r>
                      <a:endParaRPr sz="2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Faster inference</a:t>
                      </a:r>
                      <a:r>
                        <a:rPr lang="en-US" sz="2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on mobile, full HW util.</a:t>
                      </a:r>
                      <a:endParaRPr sz="2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Simplicity vs Stability</a:t>
                      </a:r>
                      <a:endParaRPr sz="2200">
                        <a:solidFill>
                          <a:srgbClr val="00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Added multi-stage smoothing.</a:t>
                      </a:r>
                      <a:endParaRPr sz="2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Reduced noise in gesture paths.</a:t>
                      </a:r>
                      <a:endParaRPr sz="2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05" name="Google Shape;105;g2044e811e4b_1_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440275" y="3199475"/>
            <a:ext cx="7235100" cy="39658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6" name="Google Shape;106;g2044e811e4b_1_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859750" y="23230900"/>
            <a:ext cx="4820799" cy="379935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7" name="Google Shape;107;g2044e811e4b_1_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083200" y="7740283"/>
            <a:ext cx="1589643" cy="158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2044e811e4b_1_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863400" y="7865301"/>
            <a:ext cx="2441073" cy="1236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2044e811e4b_1_3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960724" y="7754600"/>
            <a:ext cx="1020529" cy="14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044e811e4b_1_3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2367455" y="7968937"/>
            <a:ext cx="1523799" cy="102876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044e811e4b_1_31"/>
          <p:cNvSpPr/>
          <p:nvPr/>
        </p:nvSpPr>
        <p:spPr>
          <a:xfrm>
            <a:off x="7118703" y="7593213"/>
            <a:ext cx="6933600" cy="178020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2044e811e4b_1_31"/>
          <p:cNvSpPr txBox="1"/>
          <p:nvPr/>
        </p:nvSpPr>
        <p:spPr>
          <a:xfrm>
            <a:off x="7118575" y="18919250"/>
            <a:ext cx="7235100" cy="20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Design Trade-Offs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developing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amera, we made intentional decisions to balance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usability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mobile hardware.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Below are key trade-offs and our rationale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2044e811e4b_1_31"/>
          <p:cNvSpPr txBox="1"/>
          <p:nvPr/>
        </p:nvSpPr>
        <p:spPr>
          <a:xfrm>
            <a:off x="16238575" y="30869873"/>
            <a:ext cx="3645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Explore our GitHub repo!</a:t>
            </a:r>
            <a:endParaRPr i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g2044e811e4b_1_31" title="Untitled (1).jpg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6483950" y="27492025"/>
            <a:ext cx="3538801" cy="35388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2044e811e4b_1_31"/>
          <p:cNvSpPr txBox="1"/>
          <p:nvPr/>
        </p:nvSpPr>
        <p:spPr>
          <a:xfrm>
            <a:off x="-175" y="2526475"/>
            <a:ext cx="70896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roblem Statement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Existing real-time 3D gesture recognition systems are typically relegated to lab environments, reducing practical accessibility for everyday mobile devices.</a:t>
            </a:r>
            <a:endParaRPr i="1" sz="23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6" name="Google Shape;116;g2044e811e4b_1_31"/>
          <p:cNvSpPr txBox="1"/>
          <p:nvPr/>
        </p:nvSpPr>
        <p:spPr>
          <a:xfrm>
            <a:off x="7116750" y="24419525"/>
            <a:ext cx="7235100" cy="25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Limitations &amp; Future Work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LED gloves, future work could explore markerless finger tracking.</a:t>
            </a:r>
            <a:endParaRPr i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varies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outdoor lighting and with multiple users - additional tests needed for robustness.</a:t>
            </a:r>
            <a:endParaRPr i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2044e811e4b_1_31"/>
          <p:cNvSpPr txBox="1"/>
          <p:nvPr/>
        </p:nvSpPr>
        <p:spPr>
          <a:xfrm>
            <a:off x="14353675" y="15387250"/>
            <a:ext cx="760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YOLOv11Nano Training Metrics</a:t>
            </a:r>
            <a:endParaRPr i="1" sz="2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accuracy (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precision, recall, and mAP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and loss reduction over epochs. High convergence and minimal validation loss indicate a robust, well-trained model ready for real-time tracking.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2044e811e4b_1_31"/>
          <p:cNvSpPr txBox="1"/>
          <p:nvPr/>
        </p:nvSpPr>
        <p:spPr>
          <a:xfrm>
            <a:off x="14346675" y="13457225"/>
            <a:ext cx="76014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achieved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impressive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accuracy: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➙ </a:t>
            </a:r>
            <a:r>
              <a:rPr i="1" lang="en-US" sz="2400">
                <a:solidFill>
                  <a:schemeClr val="dk1"/>
                </a:solidFill>
                <a:highlight>
                  <a:srgbClr val="C9DAF8"/>
                </a:highlight>
                <a:latin typeface="Calibri"/>
                <a:ea typeface="Calibri"/>
                <a:cs typeface="Calibri"/>
                <a:sym typeface="Calibri"/>
              </a:rPr>
              <a:t>99.86% YOLO accuracy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➙ </a:t>
            </a:r>
            <a:r>
              <a:rPr i="1" lang="en-US" sz="2400">
                <a:solidFill>
                  <a:schemeClr val="dk1"/>
                </a:solidFill>
                <a:highlight>
                  <a:srgbClr val="C9DAF8"/>
                </a:highlight>
                <a:latin typeface="Calibri"/>
                <a:ea typeface="Calibri"/>
                <a:cs typeface="Calibri"/>
                <a:sym typeface="Calibri"/>
              </a:rPr>
              <a:t>99.6% CNN accuracy for digits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➙ </a:t>
            </a:r>
            <a:r>
              <a:rPr i="1" lang="en-US" sz="2400">
                <a:solidFill>
                  <a:schemeClr val="dk1"/>
                </a:solidFill>
                <a:highlight>
                  <a:srgbClr val="C9DAF8"/>
                </a:highlight>
                <a:latin typeface="Calibri"/>
                <a:ea typeface="Calibri"/>
                <a:cs typeface="Calibri"/>
                <a:sym typeface="Calibri"/>
              </a:rPr>
              <a:t>96% CNN accuracy for letters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2023-02-01T14:51:04Z</dcterms:created>
  <dc:creator>Cristiano, John</dc:creator>
</cp:coreProperties>
</file>