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272">
          <p15:clr>
            <a:srgbClr val="A4A3A4"/>
          </p15:clr>
        </p15:guide>
        <p15:guide id="2" orient="horz" pos="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72"/>
        <p:guide pos="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4a70223b1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4a70223b1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24a70223b1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4a70223b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24a70223b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4a70223b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4a70223b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24a70223b1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4a70223b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4a70223b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24a70223b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4a70223b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4a70223b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24a70223b1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4a70223b1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4a70223b1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24a70223b1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4a70223b1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4a70223b1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24a70223b1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4a70223b1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4a70223b1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24a70223b1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1">
  <p:cSld name="Title Slide_0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400"/>
              <a:buFont typeface="Corbel"/>
              <a:buNone/>
              <a:defRPr b="1" sz="5400" cap="none">
                <a:solidFill>
                  <a:srgbClr val="00274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20" name="Google Shape;20;p2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rgbClr val="0027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rgbClr val="F2C4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" name="Google Shape;22;p2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0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-2149226">
            <a:off x="8042745" y="-744344"/>
            <a:ext cx="4436224" cy="5482435"/>
            <a:chOff x="11114088" y="2241550"/>
            <a:chExt cx="1905000" cy="2354263"/>
          </a:xfrm>
        </p:grpSpPr>
        <p:sp>
          <p:nvSpPr>
            <p:cNvPr id="25" name="Google Shape;25;p3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rgbClr val="F2C413">
                <a:alpha val="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rgbClr val="00274C">
                <a:alpha val="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rgbClr val="F2C413">
                <a:alpha val="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图标&#10;&#10;描述已自动生成"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795" y="6178734"/>
            <a:ext cx="745385" cy="4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/>
        </p:nvSpPr>
        <p:spPr>
          <a:xfrm>
            <a:off x="1420164" y="6096000"/>
            <a:ext cx="29232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 @ UM-Dearborn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rustworthy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I-enhanced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2">
  <p:cSld name="Title Slide_0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4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39" name="Google Shape;39;p4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40" name="Google Shape;40;p4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rgbClr val="F2C413">
                <a:alpha val="15686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rgbClr val="F2C413">
                <a:alpha val="15686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Layout">
  <p:cSld name="Comparison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rgbClr val="F2C4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7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 b="1" sz="1800" cap="none">
                <a:solidFill>
                  <a:srgbClr val="00274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body"/>
          </p:nvPr>
        </p:nvSpPr>
        <p:spPr>
          <a:xfrm>
            <a:off x="7327918" y="1648186"/>
            <a:ext cx="4074002" cy="28345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body"/>
          </p:nvPr>
        </p:nvSpPr>
        <p:spPr>
          <a:xfrm>
            <a:off x="7475709" y="4963450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C413"/>
              </a:buClr>
              <a:buSzPts val="1800"/>
              <a:buNone/>
              <a:defRPr b="1" sz="1800" cap="none">
                <a:solidFill>
                  <a:srgbClr val="F2C41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rgbClr val="00274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>
            <p:ph idx="5" type="pic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"/>
          <p:cNvSpPr/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rgbClr val="F2C4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>
            <p:ph idx="6" type="pic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954140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3807539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6646275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9498658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4011967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850703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9703086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158568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6"/>
          <p:cNvSpPr/>
          <p:nvPr>
            <p:ph idx="2" type="pic"/>
          </p:nvPr>
        </p:nvSpPr>
        <p:spPr>
          <a:xfrm>
            <a:off x="1103638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1" name="Google Shape;71;p6"/>
          <p:cNvSpPr/>
          <p:nvPr>
            <p:ph idx="3" type="pic"/>
          </p:nvPr>
        </p:nvSpPr>
        <p:spPr>
          <a:xfrm>
            <a:off x="3957037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2" name="Google Shape;72;p6"/>
          <p:cNvSpPr/>
          <p:nvPr>
            <p:ph idx="4" type="pic"/>
          </p:nvPr>
        </p:nvSpPr>
        <p:spPr>
          <a:xfrm>
            <a:off x="6795773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3" name="Google Shape;73;p6"/>
          <p:cNvSpPr/>
          <p:nvPr>
            <p:ph idx="5" type="pic"/>
          </p:nvPr>
        </p:nvSpPr>
        <p:spPr>
          <a:xfrm>
            <a:off x="9648156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524454" y="3531297"/>
            <a:ext cx="2588705" cy="2683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6" type="body"/>
          </p:nvPr>
        </p:nvSpPr>
        <p:spPr>
          <a:xfrm>
            <a:off x="524454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7" type="body"/>
          </p:nvPr>
        </p:nvSpPr>
        <p:spPr>
          <a:xfrm>
            <a:off x="3377853" y="3531297"/>
            <a:ext cx="2588705" cy="2683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8" type="body"/>
          </p:nvPr>
        </p:nvSpPr>
        <p:spPr>
          <a:xfrm>
            <a:off x="3377853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9" type="body"/>
          </p:nvPr>
        </p:nvSpPr>
        <p:spPr>
          <a:xfrm>
            <a:off x="6216589" y="3531297"/>
            <a:ext cx="2588705" cy="2683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3" type="body"/>
          </p:nvPr>
        </p:nvSpPr>
        <p:spPr>
          <a:xfrm>
            <a:off x="6216589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4" type="body"/>
          </p:nvPr>
        </p:nvSpPr>
        <p:spPr>
          <a:xfrm>
            <a:off x="9068972" y="3531297"/>
            <a:ext cx="2588705" cy="2723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5" type="body"/>
          </p:nvPr>
        </p:nvSpPr>
        <p:spPr>
          <a:xfrm>
            <a:off x="9068972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84" name="Google Shape;84;p7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515938" y="1825625"/>
            <a:ext cx="5503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95" name="Google Shape;95;p8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8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51593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4C"/>
              </a:buClr>
              <a:buSzPts val="2400"/>
              <a:buNone/>
              <a:defRPr b="1" sz="2400">
                <a:solidFill>
                  <a:srgbClr val="00274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8"/>
          <p:cNvSpPr txBox="1"/>
          <p:nvPr>
            <p:ph idx="2" type="body"/>
          </p:nvPr>
        </p:nvSpPr>
        <p:spPr>
          <a:xfrm>
            <a:off x="51593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4C"/>
              </a:buClr>
              <a:buSzPts val="2400"/>
              <a:buNone/>
              <a:defRPr b="1" sz="2400">
                <a:solidFill>
                  <a:srgbClr val="00274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108" name="Google Shape;108;p9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9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ctrTitle"/>
          </p:nvPr>
        </p:nvSpPr>
        <p:spPr>
          <a:xfrm>
            <a:off x="6343650" y="912946"/>
            <a:ext cx="5467500" cy="31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400"/>
              <a:buFont typeface="Corbel"/>
              <a:buNone/>
            </a:pPr>
            <a:r>
              <a:rPr lang="en-US"/>
              <a:t>A Proposal for the Machine Learning Approach</a:t>
            </a:r>
            <a:endParaRPr/>
          </a:p>
        </p:txBody>
      </p:sp>
      <p:sp>
        <p:nvSpPr>
          <p:cNvPr id="122" name="Google Shape;122;p10"/>
          <p:cNvSpPr txBox="1"/>
          <p:nvPr>
            <p:ph idx="1" type="subTitle"/>
          </p:nvPr>
        </p:nvSpPr>
        <p:spPr>
          <a:xfrm>
            <a:off x="6400800" y="4449833"/>
            <a:ext cx="3048000" cy="960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Zaynab Mourtada, Soham Naik, Deniz Ackibas, Alan Raj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1/10/2025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keaways from Chancellor Grasso's Oct. 19 town hall | University of  Michigan-Dearborn"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27327" r="16672" t="0"/>
          <a:stretch/>
        </p:blipFill>
        <p:spPr>
          <a:xfrm>
            <a:off x="1066800" y="983397"/>
            <a:ext cx="4891206" cy="48912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515938" y="246621"/>
            <a:ext cx="11150700" cy="9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Approach</a:t>
            </a:r>
            <a:endParaRPr/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740375" y="1761000"/>
            <a:ext cx="81336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Preprocessing: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Nearest Neighbor Normalization for smoothing.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Modeling: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Trajectory Tracking:</a:t>
            </a:r>
            <a:r>
              <a:rPr lang="en-US" sz="2000">
                <a:solidFill>
                  <a:schemeClr val="dk1"/>
                </a:solidFill>
              </a:rPr>
              <a:t> YOLO for LED localization.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Text Recognition:</a:t>
            </a:r>
            <a:r>
              <a:rPr lang="en-US" sz="2000">
                <a:solidFill>
                  <a:schemeClr val="dk1"/>
                </a:solidFill>
              </a:rPr>
              <a:t> Combine LSTM for digit recognition and TPS-ResNet-BiLSTM-Attn for word inference.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>
            <a:off x="6139543" y="426184"/>
            <a:ext cx="4457482" cy="3667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 &amp; 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95400"/>
            <a:ext cx="4100630" cy="410063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274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515938" y="-76200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Objective</a:t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914400" y="1638200"/>
            <a:ext cx="7900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Evaluate three relevant research papers.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Propose the best approach for implementing air-writing recognition with LED gloves.</a:t>
            </a:r>
            <a:endParaRPr sz="2000">
              <a:solidFill>
                <a:schemeClr val="dk1"/>
              </a:solidFill>
            </a:endParaRPr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2"/>
          <p:cNvSpPr txBox="1"/>
          <p:nvPr/>
        </p:nvSpPr>
        <p:spPr>
          <a:xfrm>
            <a:off x="515938" y="-76200"/>
            <a:ext cx="111507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Papers Overview</a:t>
            </a:r>
            <a:endParaRPr b="1"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914400" y="1638200"/>
            <a:ext cx="7900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Paper #1: Trajectory-Based Air Writing Recognition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Paper #2: Air-Text: Air-Writing and Recognition System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Paper #3: Air-Writing Recognition Using CNN and LSTM</a:t>
            </a:r>
            <a:endParaRPr sz="2000">
              <a:solidFill>
                <a:schemeClr val="dk1"/>
              </a:solidFill>
            </a:endParaRPr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515938" y="246621"/>
            <a:ext cx="11150700" cy="9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Paper #1 Key Takeaways</a:t>
            </a:r>
            <a:endParaRPr/>
          </a:p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880475" y="1724125"/>
            <a:ext cx="79494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Setup &amp; Data Collection:</a:t>
            </a:r>
            <a:r>
              <a:rPr lang="en-US" sz="2000">
                <a:solidFill>
                  <a:schemeClr val="dk1"/>
                </a:solidFill>
              </a:rPr>
              <a:t> Depth sensors captured spatial trajectories.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Preprocessing: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Nearest Neighbor Normalization (better accuracy).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Root Point Normalization (ensures consistency).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Modeling: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LSTM: Best for digit recognition, excels with sequential data.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CNN: Focused on spatial features but less effective.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Findings:</a:t>
            </a:r>
            <a:r>
              <a:rPr lang="en-US" sz="2000">
                <a:solidFill>
                  <a:schemeClr val="dk1"/>
                </a:solidFill>
              </a:rPr>
              <a:t> LSTM outperformed CNN for long-term dependencies.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515938" y="246621"/>
            <a:ext cx="11150700" cy="9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#1 - Relevance to Our Project</a:t>
            </a:r>
            <a:endParaRPr/>
          </a:p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880475" y="1724125"/>
            <a:ext cx="7949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LSTM modeling approaches can be adapted for LED gloves.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Smoothing and sequential modeling align with our goals.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LSTM’s success with digit recognition informs our text inference design.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515938" y="246621"/>
            <a:ext cx="11150700" cy="9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Paper #2 Key Takeaways</a:t>
            </a:r>
            <a:endParaRPr/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880475" y="1724125"/>
            <a:ext cx="79494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Modules: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Air-Writing:</a:t>
            </a:r>
            <a:r>
              <a:rPr lang="en-US" sz="2000">
                <a:solidFill>
                  <a:schemeClr val="dk1"/>
                </a:solidFill>
              </a:rPr>
              <a:t> Tracks fingertip locations and creates binary images.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Text-Recognition: </a:t>
            </a:r>
            <a:r>
              <a:rPr lang="en-US" sz="2000">
                <a:solidFill>
                  <a:schemeClr val="dk1"/>
                </a:solidFill>
              </a:rPr>
              <a:t>Uses TPS-ResNet-BiLSTM-Attn for text prediction.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Model:</a:t>
            </a:r>
            <a:r>
              <a:rPr lang="en-US" sz="2000">
                <a:solidFill>
                  <a:schemeClr val="dk1"/>
                </a:solidFill>
              </a:rPr>
              <a:t> Combines TPS, ResNet, BiLSTM, and Attention for accurate recognition.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515938" y="246621"/>
            <a:ext cx="11150700" cy="9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#2 - Relevance to Our Project</a:t>
            </a:r>
            <a:endParaRPr/>
          </a:p>
        </p:txBody>
      </p: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880475" y="1724125"/>
            <a:ext cx="7949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Adapt fingertip tracking to LED brightness localization.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TPS-ResNet-BiLSTM-Attn offers a strong base for trajectory-to-text conversion.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515938" y="246621"/>
            <a:ext cx="11150700" cy="9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Paper #3 Key Takeaways</a:t>
            </a:r>
            <a:endParaRPr/>
          </a:p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880475" y="1724125"/>
            <a:ext cx="79494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Dynamic Models: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LSTM:</a:t>
            </a:r>
            <a:r>
              <a:rPr lang="en-US" sz="2000">
                <a:solidFill>
                  <a:schemeClr val="dk1"/>
                </a:solidFill>
              </a:rPr>
              <a:t> Best for time-series data and sequential gestures.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BLSTM, CNN-LSTM, TCN:</a:t>
            </a:r>
            <a:r>
              <a:rPr lang="en-US" sz="2000">
                <a:solidFill>
                  <a:schemeClr val="dk1"/>
                </a:solidFill>
              </a:rPr>
              <a:t> Effective but less accurate than LSTM.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Static Models: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CNN:</a:t>
            </a:r>
            <a:r>
              <a:rPr lang="en-US" sz="2000">
                <a:solidFill>
                  <a:schemeClr val="dk1"/>
                </a:solidFill>
              </a:rPr>
              <a:t> Good for binary image-based data.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2000">
                <a:solidFill>
                  <a:schemeClr val="dk1"/>
                </a:solidFill>
              </a:rPr>
              <a:t>TCN-Static:</a:t>
            </a:r>
            <a:r>
              <a:rPr lang="en-US" sz="2000">
                <a:solidFill>
                  <a:schemeClr val="dk1"/>
                </a:solidFill>
              </a:rPr>
              <a:t> Performed the worst.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Combined Model:</a:t>
            </a:r>
            <a:r>
              <a:rPr lang="en-US" sz="2000">
                <a:solidFill>
                  <a:schemeClr val="dk1"/>
                </a:solidFill>
              </a:rPr>
              <a:t> Combining LSTM and CNN slightly reduced accuracy.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515938" y="246621"/>
            <a:ext cx="11150700" cy="9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Paper #3 - Relevance to Our Project</a:t>
            </a:r>
            <a:endParaRPr/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11363696" y="6455739"/>
            <a:ext cx="294600" cy="18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880475" y="1724125"/>
            <a:ext cx="7949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LSTM is ideal for recognizing air-written digit sequences.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Reinforces the importance of dynamic models for efficient recognition.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Insights into combining spatial and sequential features can refine text conversion.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