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70" r:id="rId4"/>
    <p:sldId id="268" r:id="rId5"/>
    <p:sldId id="267" r:id="rId6"/>
    <p:sldId id="261" r:id="rId7"/>
    <p:sldId id="259" r:id="rId8"/>
    <p:sldId id="260" r:id="rId9"/>
    <p:sldId id="262" r:id="rId10"/>
    <p:sldId id="263" r:id="rId11"/>
    <p:sldId id="265" r:id="rId12"/>
    <p:sldId id="264" r:id="rId13"/>
    <p:sldId id="266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61C"/>
    <a:srgbClr val="367E55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199985-AB6F-4889-95A8-222FBC709974}">
  <a:tblStyle styleId="{EC199985-AB6F-4889-95A8-222FBC7099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72DFAD7-E04A-42D3-85F3-1335B5848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D98B5F-8D1D-4319-9145-B00C6A5F42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DC989-FE04-4B84-BA1D-EE66104ACBD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8E0670-AED8-468A-9CAD-4D6B37583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241E88-4006-44C2-8122-F39B6330F4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8AB37-A608-4812-89FA-6C3365943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6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31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6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34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93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738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05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25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Université Paris 8 | Vincennes - Saint-Denis">
            <a:extLst>
              <a:ext uri="{FF2B5EF4-FFF2-40B4-BE49-F238E27FC236}">
                <a16:creationId xmlns:a16="http://schemas.microsoft.com/office/drawing/2014/main" id="{094C14D8-E43D-48DA-A3A5-9260C542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8" y="104643"/>
            <a:ext cx="2170457" cy="10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2DE9D97-41E7-4302-96C3-2B9723C93755}"/>
              </a:ext>
            </a:extLst>
          </p:cNvPr>
          <p:cNvSpPr txBox="1"/>
          <p:nvPr/>
        </p:nvSpPr>
        <p:spPr>
          <a:xfrm>
            <a:off x="2539999" y="164317"/>
            <a:ext cx="6124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Hackathon :  Disaster Tweets classification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FA611C-D582-4E60-9191-FA21206577A8}"/>
              </a:ext>
            </a:extLst>
          </p:cNvPr>
          <p:cNvSpPr/>
          <p:nvPr/>
        </p:nvSpPr>
        <p:spPr>
          <a:xfrm>
            <a:off x="6786619" y="3704783"/>
            <a:ext cx="2210638" cy="830996"/>
          </a:xfrm>
          <a:prstGeom prst="round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endParaRPr lang="fr-FR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fr-F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 Vincent</a:t>
            </a:r>
            <a:br>
              <a:rPr lang="fr-F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DIBAMBA Raoul     </a:t>
            </a:r>
            <a:br>
              <a:rPr lang="fr-F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fr-FR" sz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fr-FR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4D9966-1D41-4ECA-A83C-3E6A5C2F2230}"/>
              </a:ext>
            </a:extLst>
          </p:cNvPr>
          <p:cNvSpPr/>
          <p:nvPr/>
        </p:nvSpPr>
        <p:spPr>
          <a:xfrm>
            <a:off x="519849" y="4055056"/>
            <a:ext cx="2068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avril 2022</a:t>
            </a:r>
          </a:p>
        </p:txBody>
      </p:sp>
      <p:pic>
        <p:nvPicPr>
          <p:cNvPr id="1026" name="Picture 2" descr="Natural Language Processing: Concepts and Workflow – Towards AI">
            <a:extLst>
              <a:ext uri="{FF2B5EF4-FFF2-40B4-BE49-F238E27FC236}">
                <a16:creationId xmlns:a16="http://schemas.microsoft.com/office/drawing/2014/main" id="{6B489A5D-DFDE-4F5B-9C6D-D4505F56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8" y="1542079"/>
            <a:ext cx="3089013" cy="20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itter - Icônes des médias sociaux gratuites">
            <a:extLst>
              <a:ext uri="{FF2B5EF4-FFF2-40B4-BE49-F238E27FC236}">
                <a16:creationId xmlns:a16="http://schemas.microsoft.com/office/drawing/2014/main" id="{F25C3599-97CD-40AC-AD00-471A9B7F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14760"/>
            <a:ext cx="1063390" cy="10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 NLP Tutorial for Text Classification | Toptal">
            <a:extLst>
              <a:ext uri="{FF2B5EF4-FFF2-40B4-BE49-F238E27FC236}">
                <a16:creationId xmlns:a16="http://schemas.microsoft.com/office/drawing/2014/main" id="{9A179062-66EF-4555-9BDF-60C072EE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507" y="1755208"/>
            <a:ext cx="3120957" cy="163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Kaggle — Wikipédia">
            <a:extLst>
              <a:ext uri="{FF2B5EF4-FFF2-40B4-BE49-F238E27FC236}">
                <a16:creationId xmlns:a16="http://schemas.microsoft.com/office/drawing/2014/main" id="{1E277B01-EEAD-439C-AD02-748E7F6C6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36" y="3911778"/>
            <a:ext cx="1937261" cy="74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96FEE06-83ED-43DE-AD5E-A8DBAD78641F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179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0027395-BA9B-425A-84DA-5E39CD5CE65A}"/>
              </a:ext>
            </a:extLst>
          </p:cNvPr>
          <p:cNvSpPr txBox="1"/>
          <p:nvPr/>
        </p:nvSpPr>
        <p:spPr>
          <a:xfrm>
            <a:off x="1628347" y="320215"/>
            <a:ext cx="6799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Exemple d’un dataset utilisé par la méthode de TF-IDF   </a:t>
            </a:r>
          </a:p>
        </p:txBody>
      </p:sp>
      <p:pic>
        <p:nvPicPr>
          <p:cNvPr id="5124" name="Picture 4" descr="Feature Extraction and Embeddings TD-IDF">
            <a:extLst>
              <a:ext uri="{FF2B5EF4-FFF2-40B4-BE49-F238E27FC236}">
                <a16:creationId xmlns:a16="http://schemas.microsoft.com/office/drawing/2014/main" id="{84011FAF-4747-442D-B640-0639BCF7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0" y="734656"/>
            <a:ext cx="7712580" cy="36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ECFC95-5269-4F1A-B92B-FB4F44598D8A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04D7D5-EF7B-4002-B948-E402445BAD0E}"/>
              </a:ext>
            </a:extLst>
          </p:cNvPr>
          <p:cNvSpPr txBox="1"/>
          <p:nvPr/>
        </p:nvSpPr>
        <p:spPr>
          <a:xfrm>
            <a:off x="5028318" y="4379468"/>
            <a:ext cx="2018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TFIDFVectorizer</a:t>
            </a:r>
            <a:endParaRPr lang="fr-F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2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BAD039D-52FD-45AA-9893-A37D37543984}"/>
              </a:ext>
            </a:extLst>
          </p:cNvPr>
          <p:cNvSpPr txBox="1"/>
          <p:nvPr/>
        </p:nvSpPr>
        <p:spPr>
          <a:xfrm>
            <a:off x="722841" y="164666"/>
            <a:ext cx="8305045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et comparaison des modèles de classification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5CBEC3-67BC-4B97-87A0-ABD9C7DBE752}"/>
              </a:ext>
            </a:extLst>
          </p:cNvPr>
          <p:cNvSpPr txBox="1"/>
          <p:nvPr/>
        </p:nvSpPr>
        <p:spPr>
          <a:xfrm>
            <a:off x="5850107" y="2126745"/>
            <a:ext cx="1966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Classification report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7BE9C4-0F19-475F-9625-476E5756C518}"/>
              </a:ext>
            </a:extLst>
          </p:cNvPr>
          <p:cNvSpPr txBox="1"/>
          <p:nvPr/>
        </p:nvSpPr>
        <p:spPr>
          <a:xfrm>
            <a:off x="2741255" y="2124075"/>
            <a:ext cx="138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Score : 79,1% </a:t>
            </a:r>
          </a:p>
        </p:txBody>
      </p:sp>
      <p:pic>
        <p:nvPicPr>
          <p:cNvPr id="8194" name="Picture 2" descr="Pouce Vert Vers Le Haut Et Rouge Vers Le Bas Stock Vector Vecteurs libres  de droits et plus d'images vectorielles de Pouce - Partie du corps - iStock">
            <a:extLst>
              <a:ext uri="{FF2B5EF4-FFF2-40B4-BE49-F238E27FC236}">
                <a16:creationId xmlns:a16="http://schemas.microsoft.com/office/drawing/2014/main" id="{C555BA67-81F7-452E-9ED5-96D713A18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105400" y="2118721"/>
            <a:ext cx="380562" cy="3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2A91915-D056-4B52-A54E-E23F9DE1B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4" y="2643571"/>
            <a:ext cx="6531429" cy="7269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BC16B1-2F22-4D31-8301-6E484F634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455" y="3325629"/>
            <a:ext cx="6531429" cy="6616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DC88569-C594-4550-842B-DA0ABF864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55" y="3987320"/>
            <a:ext cx="6531429" cy="7763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2302631-D7DD-4705-AA66-27B86874582E}"/>
              </a:ext>
            </a:extLst>
          </p:cNvPr>
          <p:cNvSpPr txBox="1"/>
          <p:nvPr/>
        </p:nvSpPr>
        <p:spPr>
          <a:xfrm>
            <a:off x="202448" y="2063959"/>
            <a:ext cx="245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Modèle classification naïve bayésienne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2F43620-8501-4C22-8C85-1B6F78F498E3}"/>
              </a:ext>
            </a:extLst>
          </p:cNvPr>
          <p:cNvSpPr txBox="1"/>
          <p:nvPr/>
        </p:nvSpPr>
        <p:spPr>
          <a:xfrm>
            <a:off x="1723872" y="4821292"/>
            <a:ext cx="438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Différents scores des autres participants sur Kaggle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685F39F-8F98-429D-9D07-6180418C2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9256" y="697043"/>
            <a:ext cx="3334207" cy="139389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A395054-9686-46D5-A26E-CE96A15E815A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11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6A4218-C203-4F00-8BA2-6116673F35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8" y="797633"/>
            <a:ext cx="4645036" cy="12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6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53D06DD-9896-4220-858F-33396D091B95}"/>
              </a:ext>
            </a:extLst>
          </p:cNvPr>
          <p:cNvSpPr txBox="1"/>
          <p:nvPr/>
        </p:nvSpPr>
        <p:spPr>
          <a:xfrm>
            <a:off x="146743" y="141316"/>
            <a:ext cx="872071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et identification du modèle:  Classification naïve bayésienne </a:t>
            </a:r>
          </a:p>
        </p:txBody>
      </p:sp>
      <p:pic>
        <p:nvPicPr>
          <p:cNvPr id="6146" name="Picture 2" descr="An Introduction to Naïve Bayes Classifier | by Yang S | Towards Data Science">
            <a:extLst>
              <a:ext uri="{FF2B5EF4-FFF2-40B4-BE49-F238E27FC236}">
                <a16:creationId xmlns:a16="http://schemas.microsoft.com/office/drawing/2014/main" id="{5C57FDC6-C0BA-4838-A137-8FED95859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9" r="47020" b="27813"/>
          <a:stretch/>
        </p:blipFill>
        <p:spPr bwMode="auto">
          <a:xfrm>
            <a:off x="878115" y="845427"/>
            <a:ext cx="3693885" cy="11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n Introduction to Naïve Bayes Classifier | by Yang S | Towards Data Science">
            <a:extLst>
              <a:ext uri="{FF2B5EF4-FFF2-40B4-BE49-F238E27FC236}">
                <a16:creationId xmlns:a16="http://schemas.microsoft.com/office/drawing/2014/main" id="{DAE75A9A-569B-43B5-ADCC-679B72D41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9" t="35497" r="493" b="-238"/>
          <a:stretch/>
        </p:blipFill>
        <p:spPr bwMode="auto">
          <a:xfrm>
            <a:off x="5589226" y="925338"/>
            <a:ext cx="2764814" cy="240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C93D42-3422-47BB-83D8-C9E36CC82B8A}"/>
              </a:ext>
            </a:extLst>
          </p:cNvPr>
          <p:cNvSpPr txBox="1"/>
          <p:nvPr/>
        </p:nvSpPr>
        <p:spPr>
          <a:xfrm>
            <a:off x="423289" y="2276966"/>
            <a:ext cx="480666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Modèle d’apprentissage supervisé très utilisé pour la classification des documents 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285750" lvl="1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Repose sur l</a:t>
            </a:r>
            <a:r>
              <a:rPr lang="fr-FR" dirty="0">
                <a:solidFill>
                  <a:schemeClr val="tx2"/>
                </a:solidFill>
                <a:latin typeface="Consolas" panose="020B0609020204030204" pitchFamily="49" charset="0"/>
              </a:rPr>
              <a:t>e théorème de Bayes</a:t>
            </a:r>
          </a:p>
          <a:p>
            <a:pPr marL="285750" lvl="1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fr-FR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marL="285750" lvl="1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epose sur le maximum de vraisemblance des termes.  </a:t>
            </a:r>
            <a:endParaRPr lang="fr-FR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Avantages : </a:t>
            </a:r>
            <a:endParaRPr lang="fr-FR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</a:rPr>
              <a:t>Facile à mettre en œuvre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92D050"/>
                </a:solidFill>
                <a:latin typeface="Consolas" panose="020B0609020204030204" pitchFamily="49" charset="0"/>
              </a:rPr>
              <a:t>Simple à utiliser pour des applications en temps réel </a:t>
            </a:r>
            <a:endParaRPr lang="fr-FR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8AF077-FBD4-453D-BE58-21F19C5E21A6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0235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7A25E4B-896A-421C-899C-AE650A41AAF3}"/>
              </a:ext>
            </a:extLst>
          </p:cNvPr>
          <p:cNvSpPr txBox="1"/>
          <p:nvPr/>
        </p:nvSpPr>
        <p:spPr>
          <a:xfrm>
            <a:off x="385997" y="241751"/>
            <a:ext cx="737052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Résultats pour la reconnaissance des tweets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1E44F9-DC3F-4098-9D8D-8358FBEA0A54}"/>
              </a:ext>
            </a:extLst>
          </p:cNvPr>
          <p:cNvSpPr txBox="1"/>
          <p:nvPr/>
        </p:nvSpPr>
        <p:spPr>
          <a:xfrm>
            <a:off x="583325" y="3490637"/>
            <a:ext cx="421466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sng" dirty="0">
                <a:solidFill>
                  <a:schemeClr val="tx2"/>
                </a:solidFill>
              </a:rPr>
              <a:t>Total de prédiction  </a:t>
            </a:r>
          </a:p>
          <a:p>
            <a:endParaRPr lang="fr-FR" sz="1600" i="1" u="sng" dirty="0">
              <a:solidFill>
                <a:schemeClr val="tx2"/>
              </a:solidFill>
            </a:endParaRPr>
          </a:p>
          <a:p>
            <a:r>
              <a:rPr lang="fr-FR" sz="1600" dirty="0">
                <a:solidFill>
                  <a:srgbClr val="92D050"/>
                </a:solidFill>
              </a:rPr>
              <a:t>Target 0 : 2132 </a:t>
            </a:r>
          </a:p>
          <a:p>
            <a:r>
              <a:rPr lang="fr-FR" sz="1600" dirty="0">
                <a:solidFill>
                  <a:srgbClr val="C00000"/>
                </a:solidFill>
              </a:rPr>
              <a:t>Target 1 : 1131   </a:t>
            </a:r>
          </a:p>
          <a:p>
            <a:endParaRPr lang="fr-FR" sz="1600" dirty="0">
              <a:solidFill>
                <a:srgbClr val="C00000"/>
              </a:solidFill>
            </a:endParaRPr>
          </a:p>
          <a:p>
            <a:r>
              <a:rPr lang="fr-FR" sz="1600" dirty="0">
                <a:solidFill>
                  <a:schemeClr val="accent4"/>
                </a:solidFill>
              </a:rPr>
              <a:t>Tout les tweets ont été bien reconnus</a:t>
            </a:r>
          </a:p>
          <a:p>
            <a:r>
              <a:rPr lang="fr-FR" i="1" u="sng" dirty="0">
                <a:solidFill>
                  <a:schemeClr val="tx2"/>
                </a:solidFill>
              </a:rPr>
              <a:t>  </a:t>
            </a:r>
            <a:endParaRPr lang="fr-FR" sz="1400" i="1" u="sng" dirty="0">
              <a:solidFill>
                <a:schemeClr val="tx2"/>
              </a:solidFill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E97512D-99B5-4A63-9B7C-FB3F6C0B634C}"/>
              </a:ext>
            </a:extLst>
          </p:cNvPr>
          <p:cNvSpPr/>
          <p:nvPr/>
        </p:nvSpPr>
        <p:spPr>
          <a:xfrm>
            <a:off x="2445273" y="4147982"/>
            <a:ext cx="857439" cy="33382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50" name="Picture 2" descr="Symbole Validation&quot; Images – Parcourir 106 le catalogue de photos, vecteurs  et vidéos | Adobe Stock">
            <a:extLst>
              <a:ext uri="{FF2B5EF4-FFF2-40B4-BE49-F238E27FC236}">
                <a16:creationId xmlns:a16="http://schemas.microsoft.com/office/drawing/2014/main" id="{556441CF-8189-4DDB-9E85-CBE807B64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95" y="4668608"/>
            <a:ext cx="425005" cy="42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4901993-8996-4D34-9174-616F4D61E850}"/>
              </a:ext>
            </a:extLst>
          </p:cNvPr>
          <p:cNvSpPr txBox="1"/>
          <p:nvPr/>
        </p:nvSpPr>
        <p:spPr>
          <a:xfrm>
            <a:off x="3466099" y="4137162"/>
            <a:ext cx="2079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00B0F0"/>
                </a:solidFill>
              </a:rPr>
              <a:t>3263 de tweets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4100071-FF9F-479E-A800-646A73975F7F}"/>
              </a:ext>
            </a:extLst>
          </p:cNvPr>
          <p:cNvSpPr txBox="1"/>
          <p:nvPr/>
        </p:nvSpPr>
        <p:spPr>
          <a:xfrm>
            <a:off x="171952" y="3022755"/>
            <a:ext cx="37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Histogramme sur des tweets identifiés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EB5A748-4A8E-4084-8EE7-74AFAD24B5DB}"/>
              </a:ext>
            </a:extLst>
          </p:cNvPr>
          <p:cNvSpPr txBox="1"/>
          <p:nvPr/>
        </p:nvSpPr>
        <p:spPr>
          <a:xfrm>
            <a:off x="4117983" y="2940795"/>
            <a:ext cx="458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Histogramme sur le nombre de mots par tweets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2D6BF09-3AAC-45D2-A9BE-360165C3B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2" y="881604"/>
            <a:ext cx="3428007" cy="21581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DC88B80-6441-435A-AC4C-8BA5AE06B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812" y="792880"/>
            <a:ext cx="4648646" cy="217185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0B6A4DE-814B-4642-B489-2EBE0534C4A8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13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459BF17-C75C-48DD-8FFE-C6C24ADE6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028" y="3490637"/>
            <a:ext cx="3176707" cy="132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5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A6B5DCD-DB48-4289-8AA8-4E60613F5C59}"/>
              </a:ext>
            </a:extLst>
          </p:cNvPr>
          <p:cNvSpPr txBox="1"/>
          <p:nvPr/>
        </p:nvSpPr>
        <p:spPr>
          <a:xfrm>
            <a:off x="1455056" y="1968517"/>
            <a:ext cx="5972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 de présentation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872F4C-0916-44B0-828D-7FFAE6838618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476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A2583E-0B06-46EE-9E97-8F1D7B5CB3A6}"/>
              </a:ext>
            </a:extLst>
          </p:cNvPr>
          <p:cNvSpPr txBox="1"/>
          <p:nvPr/>
        </p:nvSpPr>
        <p:spPr>
          <a:xfrm>
            <a:off x="676729" y="0"/>
            <a:ext cx="7387935" cy="4948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Présentation du projet </a:t>
            </a:r>
            <a:r>
              <a:rPr lang="fr-FR" sz="18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endParaRPr lang="fr-FR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Objectif principal</a:t>
            </a:r>
          </a:p>
          <a:p>
            <a:pPr marL="285750" indent="-285750" fontAlgn="base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Qu’est ce que la classification de texte ?</a:t>
            </a:r>
          </a:p>
          <a:p>
            <a:pPr marL="285750" indent="-285750" fontAlgn="base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Installation 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</a:pPr>
            <a:r>
              <a:rPr lang="fr-FR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Utilisation des logiciels et des librairies </a:t>
            </a:r>
            <a:endParaRPr lang="fr-FR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base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Structure générale du projet</a:t>
            </a:r>
          </a:p>
          <a:p>
            <a:pPr marL="285750" lvl="8" indent="-285750" fontAlgn="base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Développement </a:t>
            </a:r>
          </a:p>
          <a:p>
            <a:pPr lvl="8" fontAlgn="base">
              <a:spcAft>
                <a:spcPts val="800"/>
              </a:spcAft>
              <a:buClr>
                <a:schemeClr val="tx2"/>
              </a:buClr>
            </a:pPr>
            <a: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Analyse des tweets</a:t>
            </a:r>
            <a:b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Nettoyage des tweets</a:t>
            </a:r>
            <a:b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Entrainement d’un modèle et extraction des données</a:t>
            </a:r>
            <a:b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Evaluation et comparaison des modèles de classification</a:t>
            </a:r>
            <a:b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Test d’identification du modèle machine learning</a:t>
            </a:r>
          </a:p>
          <a:p>
            <a:pPr marL="285750" lvl="4" indent="-285750" fontAlgn="base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Résultats de test pour la reconnaissance des tweets</a:t>
            </a:r>
          </a:p>
          <a:p>
            <a:pPr lvl="4" fontAlgn="base">
              <a:lnSpc>
                <a:spcPct val="107000"/>
              </a:lnSpc>
              <a:spcAft>
                <a:spcPts val="800"/>
              </a:spcAft>
              <a:buClr>
                <a:schemeClr val="tx2"/>
              </a:buClr>
            </a:pPr>
            <a:r>
              <a:rPr lang="fr-FR" sz="16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Visualisation des graphes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739D02-B847-4A63-A19A-2BCCD074C8F7}"/>
              </a:ext>
            </a:extLst>
          </p:cNvPr>
          <p:cNvSpPr txBox="1"/>
          <p:nvPr/>
        </p:nvSpPr>
        <p:spPr>
          <a:xfrm>
            <a:off x="8525328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393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C75173-CFF6-47B5-85A9-308DD6F7F111}"/>
              </a:ext>
            </a:extLst>
          </p:cNvPr>
          <p:cNvSpPr txBox="1"/>
          <p:nvPr/>
        </p:nvSpPr>
        <p:spPr>
          <a:xfrm>
            <a:off x="280417" y="729598"/>
            <a:ext cx="5776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2"/>
                </a:solidFill>
                <a:effectLst/>
                <a:latin typeface="charter"/>
              </a:rPr>
              <a:t>Créer un modèle d’apprentissage automatique pour </a:t>
            </a:r>
            <a:r>
              <a:rPr lang="en-US" dirty="0">
                <a:solidFill>
                  <a:schemeClr val="tx2"/>
                </a:solidFill>
                <a:latin typeface="charter"/>
              </a:rPr>
              <a:t>identifier</a:t>
            </a:r>
            <a:r>
              <a:rPr lang="en-US" b="0" dirty="0">
                <a:solidFill>
                  <a:schemeClr val="tx2"/>
                </a:solidFill>
                <a:effectLst/>
                <a:latin typeface="charter"/>
              </a:rPr>
              <a:t> quels tweets concernent les véritables catastrophes et lequels ne le sont pas.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26" name="Picture 2" descr="Le véritable coût des catastrophes pour les assureurs - Challenges">
            <a:extLst>
              <a:ext uri="{FF2B5EF4-FFF2-40B4-BE49-F238E27FC236}">
                <a16:creationId xmlns:a16="http://schemas.microsoft.com/office/drawing/2014/main" id="{2DD23AB0-AA6E-4026-9A06-86FE18BF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74" y="1844903"/>
            <a:ext cx="2881643" cy="21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witter - Icônes des médias sociaux gratuites">
            <a:extLst>
              <a:ext uri="{FF2B5EF4-FFF2-40B4-BE49-F238E27FC236}">
                <a16:creationId xmlns:a16="http://schemas.microsoft.com/office/drawing/2014/main" id="{6AD17EBB-62AF-45B0-AA67-B3A28740B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04" y="2777999"/>
            <a:ext cx="1063390" cy="106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actions à propos de l'incendie de Notre-Dame - Vierzonitude">
            <a:extLst>
              <a:ext uri="{FF2B5EF4-FFF2-40B4-BE49-F238E27FC236}">
                <a16:creationId xmlns:a16="http://schemas.microsoft.com/office/drawing/2014/main" id="{67B3FD44-B4D6-47A6-9E7B-488DB7FEA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3" b="7070"/>
          <a:stretch/>
        </p:blipFill>
        <p:spPr bwMode="auto">
          <a:xfrm>
            <a:off x="4535774" y="1510990"/>
            <a:ext cx="1825174" cy="29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5C8D3A9-0649-4F17-A5D1-745EB1EA661C}"/>
              </a:ext>
            </a:extLst>
          </p:cNvPr>
          <p:cNvSpPr txBox="1"/>
          <p:nvPr/>
        </p:nvSpPr>
        <p:spPr>
          <a:xfrm>
            <a:off x="280417" y="137362"/>
            <a:ext cx="597490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Objectif principal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135067-C2FC-4A33-A676-3ED76AFD2064}"/>
              </a:ext>
            </a:extLst>
          </p:cNvPr>
          <p:cNvSpPr txBox="1"/>
          <p:nvPr/>
        </p:nvSpPr>
        <p:spPr>
          <a:xfrm>
            <a:off x="4418010" y="4534025"/>
            <a:ext cx="223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4"/>
                </a:solidFill>
              </a:rPr>
              <a:t>Tweet d’un phénomène catastrophique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60085D-2915-40D7-95A0-A16596EAC79B}"/>
              </a:ext>
            </a:extLst>
          </p:cNvPr>
          <p:cNvSpPr txBox="1"/>
          <p:nvPr/>
        </p:nvSpPr>
        <p:spPr>
          <a:xfrm>
            <a:off x="1045628" y="4010805"/>
            <a:ext cx="277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4"/>
                </a:solidFill>
              </a:rPr>
              <a:t>Image d’un phénomène catastrophique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936F71-B491-4D5E-B8BE-777B1D673143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22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5D14C6-62E2-4D2B-A2E8-64852D79BBF9}"/>
              </a:ext>
            </a:extLst>
          </p:cNvPr>
          <p:cNvSpPr txBox="1"/>
          <p:nvPr/>
        </p:nvSpPr>
        <p:spPr>
          <a:xfrm>
            <a:off x="280417" y="137362"/>
            <a:ext cx="597490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Qu’est ce que la classification de texte ?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2A1FF3-29B2-4A38-9C82-7077FF0BAFAB}"/>
              </a:ext>
            </a:extLst>
          </p:cNvPr>
          <p:cNvSpPr txBox="1"/>
          <p:nvPr/>
        </p:nvSpPr>
        <p:spPr>
          <a:xfrm>
            <a:off x="5134575" y="1624427"/>
            <a:ext cx="4009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types de classification de texte:</a:t>
            </a:r>
          </a:p>
          <a:p>
            <a:endParaRPr lang="fr-FR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-Classification binaire: </a:t>
            </a:r>
            <a:br>
              <a:rPr lang="fr-FR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Utilise une classification à 2 classes.</a:t>
            </a:r>
          </a:p>
          <a:p>
            <a:endParaRPr lang="fr-FR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-Classification Multi-Class:</a:t>
            </a:r>
            <a:br>
              <a:rPr lang="fr-FR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Associe du texte à une classe parmi plusieurs.</a:t>
            </a:r>
          </a:p>
          <a:p>
            <a:br>
              <a:rPr lang="fr-FR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solidFill>
                  <a:srgbClr val="F856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-Classification Multi-Label:</a:t>
            </a:r>
            <a:br>
              <a:rPr lang="fr-FR" dirty="0">
                <a:solidFill>
                  <a:srgbClr val="F8561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solidFill>
                  <a:srgbClr val="F856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Associe le texte en entrée à plusieurs classes.</a:t>
            </a:r>
          </a:p>
          <a:p>
            <a:endParaRPr lang="fr-FR" dirty="0">
              <a:solidFill>
                <a:srgbClr val="F856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-Classification en Cascade:</a:t>
            </a:r>
            <a:br>
              <a:rPr 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classifieur est composé des classifieurs les uns à la suite des autres.</a:t>
            </a:r>
          </a:p>
          <a:p>
            <a:endParaRPr lang="fr-FR" sz="16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06E76E-7682-478A-8F08-37468190B9CB}"/>
              </a:ext>
            </a:extLst>
          </p:cNvPr>
          <p:cNvSpPr txBox="1"/>
          <p:nvPr/>
        </p:nvSpPr>
        <p:spPr>
          <a:xfrm>
            <a:off x="885371" y="4072676"/>
            <a:ext cx="336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4"/>
                </a:solidFill>
              </a:rPr>
              <a:t>Classification binaire par analyse sentimentale des tweets</a:t>
            </a:r>
          </a:p>
        </p:txBody>
      </p:sp>
      <p:pic>
        <p:nvPicPr>
          <p:cNvPr id="1032" name="Picture 8" descr="How to Build a Twitter Sentiment Analysis System | by Ramya Vidiyala |  Towards Data Science">
            <a:extLst>
              <a:ext uri="{FF2B5EF4-FFF2-40B4-BE49-F238E27FC236}">
                <a16:creationId xmlns:a16="http://schemas.microsoft.com/office/drawing/2014/main" id="{84322FB4-B023-4CB1-A274-4611F894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8" y="2093703"/>
            <a:ext cx="4822656" cy="19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98AC53B-C6EF-4AEB-97CC-A1D117895279}"/>
              </a:ext>
            </a:extLst>
          </p:cNvPr>
          <p:cNvSpPr txBox="1"/>
          <p:nvPr/>
        </p:nvSpPr>
        <p:spPr>
          <a:xfrm>
            <a:off x="155088" y="858343"/>
            <a:ext cx="53902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Définition d’un classification de texte :</a:t>
            </a:r>
          </a:p>
          <a:p>
            <a:endParaRPr lang="fr-FR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Consiste à associer un texte non-structuré à un tag qui correspond à une classe bien précise. </a:t>
            </a:r>
          </a:p>
          <a:p>
            <a:endParaRPr lang="fr-FR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947270-89D9-4EF8-A7FA-D845B8FF4DD4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266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17189C3-14F2-4BCB-BEC3-5B9C75475AD2}"/>
              </a:ext>
            </a:extLst>
          </p:cNvPr>
          <p:cNvSpPr txBox="1"/>
          <p:nvPr/>
        </p:nvSpPr>
        <p:spPr>
          <a:xfrm>
            <a:off x="527558" y="126961"/>
            <a:ext cx="702743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1336D-D7AB-49AA-BF63-1C6B31BB7CF4}"/>
              </a:ext>
            </a:extLst>
          </p:cNvPr>
          <p:cNvSpPr/>
          <p:nvPr/>
        </p:nvSpPr>
        <p:spPr>
          <a:xfrm>
            <a:off x="497085" y="752680"/>
            <a:ext cx="8268965" cy="37342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D7CA5A-21F1-4199-BB33-B4143FEDE7FE}"/>
              </a:ext>
            </a:extLst>
          </p:cNvPr>
          <p:cNvSpPr/>
          <p:nvPr/>
        </p:nvSpPr>
        <p:spPr>
          <a:xfrm>
            <a:off x="806682" y="909864"/>
            <a:ext cx="5743566" cy="3323771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222" name="Picture 6" descr="Visual Studio Code SVG Vector Logos - Vector Logo Zone">
            <a:extLst>
              <a:ext uri="{FF2B5EF4-FFF2-40B4-BE49-F238E27FC236}">
                <a16:creationId xmlns:a16="http://schemas.microsoft.com/office/drawing/2014/main" id="{E981D354-F49A-4633-AAAA-0FC275F0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83" y="2265776"/>
            <a:ext cx="1918753" cy="9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E88B376A-F852-4D20-AE71-4871BF81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76" y="2476496"/>
            <a:ext cx="1053501" cy="122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Python Logo : histoire, signification de l'emblème">
            <a:extLst>
              <a:ext uri="{FF2B5EF4-FFF2-40B4-BE49-F238E27FC236}">
                <a16:creationId xmlns:a16="http://schemas.microsoft.com/office/drawing/2014/main" id="{4F30C2AB-C90A-4AC8-923E-1786A47A7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3" r="18027"/>
          <a:stretch/>
        </p:blipFill>
        <p:spPr bwMode="auto">
          <a:xfrm>
            <a:off x="5248341" y="1094853"/>
            <a:ext cx="1207136" cy="117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9C2226-DF12-4111-B8B2-2BBBBE574E09}"/>
              </a:ext>
            </a:extLst>
          </p:cNvPr>
          <p:cNvSpPr/>
          <p:nvPr/>
        </p:nvSpPr>
        <p:spPr>
          <a:xfrm>
            <a:off x="1094158" y="1081103"/>
            <a:ext cx="3976792" cy="29473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E8E25B4-5648-485A-8687-54F1904E2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23" y="1186315"/>
            <a:ext cx="1353699" cy="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06E118F4-528E-472E-951E-63AEA856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9" y="1319897"/>
            <a:ext cx="1815445" cy="73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8B5B74AA-7BCB-4BFD-8F8D-DE869FB6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59" y="2053954"/>
            <a:ext cx="1533139" cy="54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GitHub - Navayuvan-SB/NLTK-: NLP using python">
            <a:extLst>
              <a:ext uri="{FF2B5EF4-FFF2-40B4-BE49-F238E27FC236}">
                <a16:creationId xmlns:a16="http://schemas.microsoft.com/office/drawing/2014/main" id="{039FDEB8-E3DE-4E8E-8990-EF749CB83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8" t="27016" b="27617"/>
          <a:stretch/>
        </p:blipFill>
        <p:spPr bwMode="auto">
          <a:xfrm>
            <a:off x="3557320" y="2090679"/>
            <a:ext cx="1034833" cy="64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4342C0-51A6-4421-8297-6089EEA7D955}"/>
              </a:ext>
            </a:extLst>
          </p:cNvPr>
          <p:cNvSpPr txBox="1"/>
          <p:nvPr/>
        </p:nvSpPr>
        <p:spPr>
          <a:xfrm>
            <a:off x="7250613" y="3766869"/>
            <a:ext cx="92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IDE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A1F1BC2-F014-4F2B-BA18-B48A9D21260C}"/>
              </a:ext>
            </a:extLst>
          </p:cNvPr>
          <p:cNvSpPr txBox="1"/>
          <p:nvPr/>
        </p:nvSpPr>
        <p:spPr>
          <a:xfrm>
            <a:off x="5095246" y="3835366"/>
            <a:ext cx="155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Développement </a:t>
            </a:r>
            <a:endParaRPr lang="fr-FR" sz="9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7748EA-1553-4E87-9B4A-9E2DCB7BD1EE}"/>
              </a:ext>
            </a:extLst>
          </p:cNvPr>
          <p:cNvSpPr txBox="1"/>
          <p:nvPr/>
        </p:nvSpPr>
        <p:spPr>
          <a:xfrm>
            <a:off x="4005053" y="3666089"/>
            <a:ext cx="1006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Librairies  </a:t>
            </a:r>
            <a:endParaRPr lang="fr-FR" sz="1000" dirty="0"/>
          </a:p>
        </p:txBody>
      </p:sp>
      <p:sp>
        <p:nvSpPr>
          <p:cNvPr id="3" name="AutoShape 4" descr="Matplotlib: Python plotting — Matplotlib 2.0.0 documentation">
            <a:extLst>
              <a:ext uri="{FF2B5EF4-FFF2-40B4-BE49-F238E27FC236}">
                <a16:creationId xmlns:a16="http://schemas.microsoft.com/office/drawing/2014/main" id="{160878B4-CD3B-40C4-84ED-098DCD28EB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8" name="Picture 6" descr="Data Scientist : Formation 100% en ligne | Blent.ai">
            <a:extLst>
              <a:ext uri="{FF2B5EF4-FFF2-40B4-BE49-F238E27FC236}">
                <a16:creationId xmlns:a16="http://schemas.microsoft.com/office/drawing/2014/main" id="{C188472E-4799-4B49-8687-1BAE5D8C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13" y="2890348"/>
            <a:ext cx="1489785" cy="7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ctions · mwaskom/seaborn · GitHub">
            <a:extLst>
              <a:ext uri="{FF2B5EF4-FFF2-40B4-BE49-F238E27FC236}">
                <a16:creationId xmlns:a16="http://schemas.microsoft.com/office/drawing/2014/main" id="{31A579F5-AE3A-448B-953F-B47E6DBF4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23" y="2875037"/>
            <a:ext cx="1424918" cy="71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68EEB3B-D22C-4BF1-9CD9-5561B538D67A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4475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0A55C0D-C246-4ACF-9A06-C3377087744F}"/>
              </a:ext>
            </a:extLst>
          </p:cNvPr>
          <p:cNvSpPr txBox="1"/>
          <p:nvPr/>
        </p:nvSpPr>
        <p:spPr>
          <a:xfrm>
            <a:off x="271814" y="154210"/>
            <a:ext cx="702743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 générale du projet</a:t>
            </a:r>
          </a:p>
        </p:txBody>
      </p:sp>
      <p:pic>
        <p:nvPicPr>
          <p:cNvPr id="2052" name="Picture 4" descr="The methodology adopted for tweets classification. | Download Scientific  Diagram">
            <a:extLst>
              <a:ext uri="{FF2B5EF4-FFF2-40B4-BE49-F238E27FC236}">
                <a16:creationId xmlns:a16="http://schemas.microsoft.com/office/drawing/2014/main" id="{2126EDF5-A076-4180-8079-965CD546C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8" y="938139"/>
            <a:ext cx="6040461" cy="381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559F53A5-FB2A-4049-8189-209383756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6897"/>
              </p:ext>
            </p:extLst>
          </p:nvPr>
        </p:nvGraphicFramePr>
        <p:xfrm>
          <a:off x="6320970" y="1756229"/>
          <a:ext cx="2735944" cy="18012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1944">
                  <a:extLst>
                    <a:ext uri="{9D8B030D-6E8A-4147-A177-3AD203B41FA5}">
                      <a16:colId xmlns:a16="http://schemas.microsoft.com/office/drawing/2014/main" val="32672634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9088680"/>
                    </a:ext>
                  </a:extLst>
                </a:gridCol>
              </a:tblGrid>
              <a:tr h="24860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lemmatisation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4564"/>
                  </a:ext>
                </a:extLst>
              </a:tr>
              <a:tr h="198975">
                <a:tc>
                  <a:txBody>
                    <a:bodyPr/>
                    <a:lstStyle/>
                    <a:p>
                      <a:r>
                        <a:rPr lang="fr-FR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31442"/>
                  </a:ext>
                </a:extLst>
              </a:tr>
              <a:tr h="322228">
                <a:tc>
                  <a:txBody>
                    <a:bodyPr/>
                    <a:lstStyle/>
                    <a:p>
                      <a:r>
                        <a:rPr lang="fr-FR" dirty="0"/>
                        <a:t>children</a:t>
                      </a:r>
                      <a:br>
                        <a:rPr lang="fr-FR" dirty="0"/>
                      </a:b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96855"/>
                  </a:ext>
                </a:extLst>
              </a:tr>
              <a:tr h="673475">
                <a:tc>
                  <a:txBody>
                    <a:bodyPr/>
                    <a:lstStyle/>
                    <a:p>
                      <a:r>
                        <a:rPr lang="fr-FR" dirty="0"/>
                        <a:t>universities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5494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2D0568B-8FE2-4F46-81E0-72B3BDD80018}"/>
              </a:ext>
            </a:extLst>
          </p:cNvPr>
          <p:cNvSpPr/>
          <p:nvPr/>
        </p:nvSpPr>
        <p:spPr>
          <a:xfrm>
            <a:off x="1255486" y="1647372"/>
            <a:ext cx="1320800" cy="217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2"/>
                </a:solidFill>
              </a:rPr>
              <a:t>Lemmatisation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25F274-FDC4-42BD-A566-D9555BA0A3A2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2444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A93BE-9654-4721-8764-7480642EF321}"/>
              </a:ext>
            </a:extLst>
          </p:cNvPr>
          <p:cNvSpPr txBox="1"/>
          <p:nvPr/>
        </p:nvSpPr>
        <p:spPr>
          <a:xfrm>
            <a:off x="1834798" y="207623"/>
            <a:ext cx="6140802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des données textuelles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2B18E7-7ECF-46FE-A2FD-3F07AF6A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0" y="917854"/>
            <a:ext cx="4429374" cy="12594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09D26D-0CAD-4E74-8B80-1587F67A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98" y="917854"/>
            <a:ext cx="3777958" cy="12375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0C2B864-BBB4-4C98-89EA-72E24EBA087F}"/>
              </a:ext>
            </a:extLst>
          </p:cNvPr>
          <p:cNvSpPr txBox="1"/>
          <p:nvPr/>
        </p:nvSpPr>
        <p:spPr>
          <a:xfrm>
            <a:off x="6705600" y="2189888"/>
            <a:ext cx="12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test.CSV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1E637C0-37F2-4F37-83F1-D3B62B2F0F2A}"/>
              </a:ext>
            </a:extLst>
          </p:cNvPr>
          <p:cNvSpPr txBox="1"/>
          <p:nvPr/>
        </p:nvSpPr>
        <p:spPr>
          <a:xfrm>
            <a:off x="4670844" y="2689108"/>
            <a:ext cx="3490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 d’identification: </a:t>
            </a:r>
          </a:p>
          <a:p>
            <a:endParaRPr lang="fr-FR" sz="1800" dirty="0">
              <a:solidFill>
                <a:srgbClr val="FF0000"/>
              </a:solidFill>
            </a:endParaRPr>
          </a:p>
          <a:p>
            <a:r>
              <a:rPr lang="fr-FR" sz="1800" dirty="0">
                <a:solidFill>
                  <a:srgbClr val="FF0000"/>
                </a:solidFill>
              </a:rPr>
              <a:t>Target = 1 si le tweet reconnait des conséquences dramatiques</a:t>
            </a:r>
          </a:p>
          <a:p>
            <a:r>
              <a:rPr lang="fr-FR" sz="1800" dirty="0">
                <a:solidFill>
                  <a:srgbClr val="FF0000"/>
                </a:solidFill>
              </a:rPr>
              <a:t>  </a:t>
            </a:r>
          </a:p>
          <a:p>
            <a:r>
              <a:rPr lang="fr-FR" sz="1800" dirty="0">
                <a:solidFill>
                  <a:srgbClr val="92D050"/>
                </a:solidFill>
              </a:rPr>
              <a:t>Target = 0  à l’inverse</a:t>
            </a:r>
          </a:p>
          <a:p>
            <a:endParaRPr lang="fr-FR" sz="1800" dirty="0">
              <a:solidFill>
                <a:schemeClr val="tx2"/>
              </a:solidFill>
            </a:endParaRPr>
          </a:p>
          <a:p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6FD10D-BD36-4508-9AB3-505F6BB4E572}"/>
              </a:ext>
            </a:extLst>
          </p:cNvPr>
          <p:cNvSpPr txBox="1"/>
          <p:nvPr/>
        </p:nvSpPr>
        <p:spPr>
          <a:xfrm>
            <a:off x="498491" y="2828311"/>
            <a:ext cx="3490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u="sng" dirty="0">
                <a:solidFill>
                  <a:schemeClr val="tx2"/>
                </a:solidFill>
              </a:rPr>
              <a:t>Quantité de tweets:</a:t>
            </a:r>
          </a:p>
          <a:p>
            <a:endParaRPr lang="fr-FR" sz="1800" i="1" dirty="0">
              <a:solidFill>
                <a:schemeClr val="tx2"/>
              </a:solidFill>
            </a:endParaRPr>
          </a:p>
          <a:p>
            <a:r>
              <a:rPr lang="fr-FR" sz="1800" i="1" dirty="0">
                <a:solidFill>
                  <a:schemeClr val="accent4"/>
                </a:solidFill>
              </a:rPr>
              <a:t>7613 de tweets du train CSV</a:t>
            </a:r>
          </a:p>
          <a:p>
            <a:endParaRPr lang="fr-FR" sz="1800" i="1" dirty="0">
              <a:solidFill>
                <a:schemeClr val="accent4"/>
              </a:solidFill>
            </a:endParaRPr>
          </a:p>
          <a:p>
            <a:r>
              <a:rPr lang="fr-FR" sz="1800" i="1" dirty="0">
                <a:solidFill>
                  <a:schemeClr val="accent4"/>
                </a:solidFill>
              </a:rPr>
              <a:t>3263 de tweets du test CSV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5F2832E-5D3C-4285-9942-0F081CB2F0A4}"/>
              </a:ext>
            </a:extLst>
          </p:cNvPr>
          <p:cNvSpPr txBox="1"/>
          <p:nvPr/>
        </p:nvSpPr>
        <p:spPr>
          <a:xfrm>
            <a:off x="2002971" y="2240526"/>
            <a:ext cx="12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train.CSV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7A8F0F-4835-4DBA-BE0B-D37DACC1C9A5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016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43BD93C-E1EB-4682-9D5A-501D7A6A7160}"/>
              </a:ext>
            </a:extLst>
          </p:cNvPr>
          <p:cNvSpPr txBox="1"/>
          <p:nvPr/>
        </p:nvSpPr>
        <p:spPr>
          <a:xfrm>
            <a:off x="296948" y="314079"/>
            <a:ext cx="8550104" cy="77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Nettoyage des données de tweets : Text Pre-processing</a:t>
            </a:r>
            <a:endParaRPr lang="fr-FR" sz="2000" b="1" u="sng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3AAC91-1589-4E6F-9D68-6AEBCC4A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83" y="1002472"/>
            <a:ext cx="8490026" cy="14576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618FC09-9326-455F-A10E-95C5608B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5" y="2934835"/>
            <a:ext cx="8142939" cy="15371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4E94534-0C9F-414B-98E3-A61D63B2353D}"/>
              </a:ext>
            </a:extLst>
          </p:cNvPr>
          <p:cNvSpPr txBox="1"/>
          <p:nvPr/>
        </p:nvSpPr>
        <p:spPr>
          <a:xfrm>
            <a:off x="4013200" y="2529441"/>
            <a:ext cx="111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train.CSV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8516CB5-62FD-4302-8B50-CFB7C844BC4F}"/>
              </a:ext>
            </a:extLst>
          </p:cNvPr>
          <p:cNvSpPr txBox="1"/>
          <p:nvPr/>
        </p:nvSpPr>
        <p:spPr>
          <a:xfrm>
            <a:off x="4052996" y="4527719"/>
            <a:ext cx="12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test.CSV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DAA739E-5D0F-406A-A778-EC8F1E86E923}"/>
              </a:ext>
            </a:extLst>
          </p:cNvPr>
          <p:cNvSpPr txBox="1"/>
          <p:nvPr/>
        </p:nvSpPr>
        <p:spPr>
          <a:xfrm>
            <a:off x="6001657" y="907143"/>
            <a:ext cx="3118430" cy="16646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E2EF43-1267-405B-8891-CC70C85F35FB}"/>
              </a:ext>
            </a:extLst>
          </p:cNvPr>
          <p:cNvSpPr txBox="1"/>
          <p:nvPr/>
        </p:nvSpPr>
        <p:spPr>
          <a:xfrm>
            <a:off x="6132286" y="2871124"/>
            <a:ext cx="2627086" cy="16646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A28296-E58B-44CB-9915-97AF1E7BEEE4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9236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53295C2-03D5-4196-82F0-A5E4613AA803}"/>
              </a:ext>
            </a:extLst>
          </p:cNvPr>
          <p:cNvSpPr txBox="1"/>
          <p:nvPr/>
        </p:nvSpPr>
        <p:spPr>
          <a:xfrm>
            <a:off x="296948" y="314079"/>
            <a:ext cx="8550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Entrainement d’un modèle et extraction de données  </a:t>
            </a:r>
            <a:endParaRPr lang="fr-FR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0" name="Picture 4" descr="Les mesures de statistiques textuelles TF-IDF, Rappel, Précision vues par  des experts en TAL #Interview n°1 : Damien Nouvel | 📈 AUTOVEILLE par  Véronique DUONG | Expert SEO international | Référencement multilingue">
            <a:extLst>
              <a:ext uri="{FF2B5EF4-FFF2-40B4-BE49-F238E27FC236}">
                <a16:creationId xmlns:a16="http://schemas.microsoft.com/office/drawing/2014/main" id="{9029B38E-5C59-4881-B38B-75E0732B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6" y="3082234"/>
            <a:ext cx="4622800" cy="13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43AB3E8-725F-45A1-BE10-D948A395C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b="49138"/>
          <a:stretch/>
        </p:blipFill>
        <p:spPr bwMode="auto">
          <a:xfrm>
            <a:off x="870262" y="1151736"/>
            <a:ext cx="5147964" cy="121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74FB6-6530-4CF0-AC6A-76C9F6DF8378}"/>
              </a:ext>
            </a:extLst>
          </p:cNvPr>
          <p:cNvSpPr txBox="1"/>
          <p:nvPr/>
        </p:nvSpPr>
        <p:spPr>
          <a:xfrm>
            <a:off x="6619109" y="1194844"/>
            <a:ext cx="1654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Entrainement du dataset train.csv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Pour un test à 20%</a:t>
            </a:r>
          </a:p>
        </p:txBody>
      </p:sp>
      <p:pic>
        <p:nvPicPr>
          <p:cNvPr id="4110" name="Picture 14" descr="Attention au TF IDF utilisé par les outils SEO">
            <a:extLst>
              <a:ext uri="{FF2B5EF4-FFF2-40B4-BE49-F238E27FC236}">
                <a16:creationId xmlns:a16="http://schemas.microsoft.com/office/drawing/2014/main" id="{6ED27034-1099-4947-8AB6-44AA0CB4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580" y="3009662"/>
            <a:ext cx="3640812" cy="13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6DE6F10-59CE-484E-8DCD-EF157FDC1EE7}"/>
              </a:ext>
            </a:extLst>
          </p:cNvPr>
          <p:cNvSpPr txBox="1"/>
          <p:nvPr/>
        </p:nvSpPr>
        <p:spPr>
          <a:xfrm>
            <a:off x="8530990" y="224971"/>
            <a:ext cx="46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81005559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457</Words>
  <Application>Microsoft Office PowerPoint</Application>
  <PresentationFormat>Affichage à l'écran (16:9)</PresentationFormat>
  <Paragraphs>113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Advent Pro Light</vt:lpstr>
      <vt:lpstr>Anton</vt:lpstr>
      <vt:lpstr>Arial</vt:lpstr>
      <vt:lpstr>Calibri</vt:lpstr>
      <vt:lpstr>charter</vt:lpstr>
      <vt:lpstr>Consolas</vt:lpstr>
      <vt:lpstr>Fira Sans Condensed Light</vt:lpstr>
      <vt:lpstr>Rajdhani</vt:lpstr>
      <vt:lpstr>Wingdings</vt:lpstr>
      <vt:lpstr>Ai Tech Agency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Vincent Tran</cp:lastModifiedBy>
  <cp:revision>126</cp:revision>
  <dcterms:modified xsi:type="dcterms:W3CDTF">2022-04-17T09:06:34Z</dcterms:modified>
</cp:coreProperties>
</file>