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 id="2147483765" r:id="rId2"/>
  </p:sldMasterIdLst>
  <p:notesMasterIdLst>
    <p:notesMasterId r:id="rId37"/>
  </p:notesMasterIdLst>
  <p:sldIdLst>
    <p:sldId id="256" r:id="rId3"/>
    <p:sldId id="257" r:id="rId4"/>
    <p:sldId id="258" r:id="rId5"/>
    <p:sldId id="259" r:id="rId6"/>
    <p:sldId id="291" r:id="rId7"/>
    <p:sldId id="292" r:id="rId8"/>
    <p:sldId id="296" r:id="rId9"/>
    <p:sldId id="260" r:id="rId10"/>
    <p:sldId id="261" r:id="rId11"/>
    <p:sldId id="262" r:id="rId12"/>
    <p:sldId id="263" r:id="rId13"/>
    <p:sldId id="294" r:id="rId14"/>
    <p:sldId id="295"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86" r:id="rId30"/>
    <p:sldId id="287" r:id="rId31"/>
    <p:sldId id="288" r:id="rId32"/>
    <p:sldId id="289" r:id="rId33"/>
    <p:sldId id="278" r:id="rId34"/>
    <p:sldId id="27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2806593-FEC8-4A43-8F19-C8EF35E42681}">
          <p14:sldIdLst>
            <p14:sldId id="256"/>
          </p14:sldIdLst>
        </p14:section>
        <p14:section name="Untitled Section" id="{1B2AAD9F-722D-44AB-B14C-0286412E51C9}">
          <p14:sldIdLst>
            <p14:sldId id="257"/>
            <p14:sldId id="258"/>
            <p14:sldId id="259"/>
            <p14:sldId id="291"/>
            <p14:sldId id="292"/>
            <p14:sldId id="296"/>
            <p14:sldId id="260"/>
            <p14:sldId id="261"/>
            <p14:sldId id="262"/>
            <p14:sldId id="263"/>
            <p14:sldId id="294"/>
            <p14:sldId id="295"/>
            <p14:sldId id="264"/>
            <p14:sldId id="265"/>
            <p14:sldId id="266"/>
            <p14:sldId id="267"/>
            <p14:sldId id="268"/>
            <p14:sldId id="269"/>
            <p14:sldId id="270"/>
            <p14:sldId id="271"/>
            <p14:sldId id="272"/>
            <p14:sldId id="273"/>
            <p14:sldId id="274"/>
            <p14:sldId id="275"/>
            <p14:sldId id="276"/>
            <p14:sldId id="277"/>
            <p14:sldId id="286"/>
            <p14:sldId id="287"/>
            <p14:sldId id="288"/>
            <p14:sldId id="289"/>
            <p14:sldId id="278"/>
            <p14:sldId id="279"/>
          </p14:sldIdLst>
        </p14:section>
        <p14:section name="Untitled Section" id="{6BB04288-5646-4FCF-810D-FFC03D6A4F14}">
          <p14:sldIdLst>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4660"/>
  </p:normalViewPr>
  <p:slideViewPr>
    <p:cSldViewPr snapToGrid="0">
      <p:cViewPr varScale="1">
        <p:scale>
          <a:sx n="82" d="100"/>
          <a:sy n="82" d="100"/>
        </p:scale>
        <p:origin x="69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372054-FD68-493E-9B15-B90764956623}" type="datetimeFigureOut">
              <a:rPr lang="en-US" smtClean="0"/>
              <a:t>6/13/2024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08E35A-3398-43ED-8E56-7FD40516D5AF}" type="slidenum">
              <a:rPr lang="en-US" smtClean="0"/>
              <a:t>‹#›</a:t>
            </a:fld>
            <a:endParaRPr lang="en-US"/>
          </a:p>
        </p:txBody>
      </p:sp>
    </p:spTree>
    <p:extLst>
      <p:ext uri="{BB962C8B-B14F-4D97-AF65-F5344CB8AC3E}">
        <p14:creationId xmlns:p14="http://schemas.microsoft.com/office/powerpoint/2010/main" val="3377958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7669813D-3A09-4A93-9C3B-E3CB214E226C}" type="datetimeFigureOut">
              <a:rPr lang="en-US" smtClean="0"/>
              <a:t>6/13/2024</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1A4C4DCD-EDCF-42B8-AC87-19167A1EDB21}"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5960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69813D-3A09-4A93-9C3B-E3CB214E226C}"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C4DCD-EDCF-42B8-AC87-19167A1EDB21}" type="slidenum">
              <a:rPr lang="en-US" smtClean="0"/>
              <a:t>‹#›</a:t>
            </a:fld>
            <a:endParaRPr lang="en-US"/>
          </a:p>
        </p:txBody>
      </p:sp>
    </p:spTree>
    <p:extLst>
      <p:ext uri="{BB962C8B-B14F-4D97-AF65-F5344CB8AC3E}">
        <p14:creationId xmlns:p14="http://schemas.microsoft.com/office/powerpoint/2010/main" val="1568600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69813D-3A09-4A93-9C3B-E3CB214E226C}"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C4DCD-EDCF-42B8-AC87-19167A1EDB21}" type="slidenum">
              <a:rPr lang="en-US" smtClean="0"/>
              <a:t>‹#›</a:t>
            </a:fld>
            <a:endParaRPr lang="en-US"/>
          </a:p>
        </p:txBody>
      </p:sp>
    </p:spTree>
    <p:extLst>
      <p:ext uri="{BB962C8B-B14F-4D97-AF65-F5344CB8AC3E}">
        <p14:creationId xmlns:p14="http://schemas.microsoft.com/office/powerpoint/2010/main" val="389558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69813D-3A09-4A93-9C3B-E3CB214E226C}"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C4DCD-EDCF-42B8-AC87-19167A1EDB21}"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10149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69813D-3A09-4A93-9C3B-E3CB214E226C}"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C4DCD-EDCF-42B8-AC87-19167A1EDB21}" type="slidenum">
              <a:rPr lang="en-US" smtClean="0"/>
              <a:t>‹#›</a:t>
            </a:fld>
            <a:endParaRPr lang="en-US"/>
          </a:p>
        </p:txBody>
      </p:sp>
    </p:spTree>
    <p:extLst>
      <p:ext uri="{BB962C8B-B14F-4D97-AF65-F5344CB8AC3E}">
        <p14:creationId xmlns:p14="http://schemas.microsoft.com/office/powerpoint/2010/main" val="1058356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69813D-3A09-4A93-9C3B-E3CB214E226C}" type="datetimeFigureOut">
              <a:rPr lang="en-US" smtClean="0"/>
              <a:t>6/13/2024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4C4DCD-EDCF-42B8-AC87-19167A1EDB21}" type="slidenum">
              <a:rPr lang="en-US" smtClean="0"/>
              <a:t>‹#›</a:t>
            </a:fld>
            <a:endParaRPr lang="en-US"/>
          </a:p>
        </p:txBody>
      </p:sp>
    </p:spTree>
    <p:extLst>
      <p:ext uri="{BB962C8B-B14F-4D97-AF65-F5344CB8AC3E}">
        <p14:creationId xmlns:p14="http://schemas.microsoft.com/office/powerpoint/2010/main" val="46475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69813D-3A09-4A93-9C3B-E3CB214E226C}" type="datetimeFigureOut">
              <a:rPr lang="en-US" smtClean="0"/>
              <a:t>6/13/2024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4C4DCD-EDCF-42B8-AC87-19167A1EDB21}" type="slidenum">
              <a:rPr lang="en-US" smtClean="0"/>
              <a:t>‹#›</a:t>
            </a:fld>
            <a:endParaRPr lang="en-US"/>
          </a:p>
        </p:txBody>
      </p:sp>
    </p:spTree>
    <p:extLst>
      <p:ext uri="{BB962C8B-B14F-4D97-AF65-F5344CB8AC3E}">
        <p14:creationId xmlns:p14="http://schemas.microsoft.com/office/powerpoint/2010/main" val="16134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69813D-3A09-4A93-9C3B-E3CB214E226C}"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C4DCD-EDCF-42B8-AC87-19167A1EDB21}" type="slidenum">
              <a:rPr lang="en-US" smtClean="0"/>
              <a:t>‹#›</a:t>
            </a:fld>
            <a:endParaRPr lang="en-US"/>
          </a:p>
        </p:txBody>
      </p:sp>
    </p:spTree>
    <p:extLst>
      <p:ext uri="{BB962C8B-B14F-4D97-AF65-F5344CB8AC3E}">
        <p14:creationId xmlns:p14="http://schemas.microsoft.com/office/powerpoint/2010/main" val="3851351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69813D-3A09-4A93-9C3B-E3CB214E226C}"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C4DCD-EDCF-42B8-AC87-19167A1EDB21}" type="slidenum">
              <a:rPr lang="en-US" smtClean="0"/>
              <a:t>‹#›</a:t>
            </a:fld>
            <a:endParaRPr lang="en-US"/>
          </a:p>
        </p:txBody>
      </p:sp>
    </p:spTree>
    <p:extLst>
      <p:ext uri="{BB962C8B-B14F-4D97-AF65-F5344CB8AC3E}">
        <p14:creationId xmlns:p14="http://schemas.microsoft.com/office/powerpoint/2010/main" val="22187201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69813D-3A09-4A93-9C3B-E3CB214E226C}" type="datetimeFigureOut">
              <a:rPr lang="en-US" smtClean="0"/>
              <a:t>6/13/2024</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A4C4DCD-EDCF-42B8-AC87-19167A1EDB21}"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9988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69813D-3A09-4A93-9C3B-E3CB214E226C}"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C4DCD-EDCF-42B8-AC87-19167A1EDB21}"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19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69813D-3A09-4A93-9C3B-E3CB214E226C}"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C4DCD-EDCF-42B8-AC87-19167A1EDB21}" type="slidenum">
              <a:rPr lang="en-US" smtClean="0"/>
              <a:t>‹#›</a:t>
            </a:fld>
            <a:endParaRPr lang="en-US"/>
          </a:p>
        </p:txBody>
      </p:sp>
    </p:spTree>
    <p:extLst>
      <p:ext uri="{BB962C8B-B14F-4D97-AF65-F5344CB8AC3E}">
        <p14:creationId xmlns:p14="http://schemas.microsoft.com/office/powerpoint/2010/main" val="10898885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69813D-3A09-4A93-9C3B-E3CB214E226C}"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C4DCD-EDCF-42B8-AC87-19167A1EDB21}"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19842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69813D-3A09-4A93-9C3B-E3CB214E226C}"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C4DCD-EDCF-42B8-AC87-19167A1EDB21}"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18239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69813D-3A09-4A93-9C3B-E3CB214E226C}" type="datetimeFigureOut">
              <a:rPr lang="en-US" smtClean="0"/>
              <a:t>6/13/2024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4C4DCD-EDCF-42B8-AC87-19167A1EDB21}"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70796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69813D-3A09-4A93-9C3B-E3CB214E226C}" type="datetimeFigureOut">
              <a:rPr lang="en-US" smtClean="0"/>
              <a:t>6/13/2024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4C4DCD-EDCF-42B8-AC87-19167A1EDB21}"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93686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69813D-3A09-4A93-9C3B-E3CB214E226C}" type="datetimeFigureOut">
              <a:rPr lang="en-US" smtClean="0"/>
              <a:t>6/13/2024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4C4DCD-EDCF-42B8-AC87-19167A1EDB21}" type="slidenum">
              <a:rPr lang="en-US" smtClean="0"/>
              <a:t>‹#›</a:t>
            </a:fld>
            <a:endParaRPr lang="en-US"/>
          </a:p>
        </p:txBody>
      </p:sp>
    </p:spTree>
    <p:extLst>
      <p:ext uri="{BB962C8B-B14F-4D97-AF65-F5344CB8AC3E}">
        <p14:creationId xmlns:p14="http://schemas.microsoft.com/office/powerpoint/2010/main" val="33327295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69813D-3A09-4A93-9C3B-E3CB214E226C}"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C4DCD-EDCF-42B8-AC87-19167A1EDB21}"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61305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7669813D-3A09-4A93-9C3B-E3CB214E226C}" type="datetimeFigureOut">
              <a:rPr lang="en-US" smtClean="0"/>
              <a:t>6/13/2024</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1A4C4DCD-EDCF-42B8-AC87-19167A1EDB21}"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91128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69813D-3A09-4A93-9C3B-E3CB214E226C}"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C4DCD-EDCF-42B8-AC87-19167A1EDB21}"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77557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69813D-3A09-4A93-9C3B-E3CB214E226C}"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C4DCD-EDCF-42B8-AC87-19167A1EDB21}"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04137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69813D-3A09-4A93-9C3B-E3CB214E226C}"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C4DCD-EDCF-42B8-AC87-19167A1EDB21}" type="slidenum">
              <a:rPr lang="en-US" smtClean="0"/>
              <a:t>‹#›</a:t>
            </a:fld>
            <a:endParaRPr lang="en-US"/>
          </a:p>
        </p:txBody>
      </p:sp>
    </p:spTree>
    <p:extLst>
      <p:ext uri="{BB962C8B-B14F-4D97-AF65-F5344CB8AC3E}">
        <p14:creationId xmlns:p14="http://schemas.microsoft.com/office/powerpoint/2010/main" val="3692759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69813D-3A09-4A93-9C3B-E3CB214E226C}"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C4DCD-EDCF-42B8-AC87-19167A1EDB21}" type="slidenum">
              <a:rPr lang="en-US" smtClean="0"/>
              <a:t>‹#›</a:t>
            </a:fld>
            <a:endParaRPr lang="en-US"/>
          </a:p>
        </p:txBody>
      </p:sp>
    </p:spTree>
    <p:extLst>
      <p:ext uri="{BB962C8B-B14F-4D97-AF65-F5344CB8AC3E}">
        <p14:creationId xmlns:p14="http://schemas.microsoft.com/office/powerpoint/2010/main" val="283136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69813D-3A09-4A93-9C3B-E3CB214E226C}"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C4DCD-EDCF-42B8-AC87-19167A1EDB21}" type="slidenum">
              <a:rPr lang="en-US" smtClean="0"/>
              <a:t>‹#›</a:t>
            </a:fld>
            <a:endParaRPr lang="en-US"/>
          </a:p>
        </p:txBody>
      </p:sp>
    </p:spTree>
    <p:extLst>
      <p:ext uri="{BB962C8B-B14F-4D97-AF65-F5344CB8AC3E}">
        <p14:creationId xmlns:p14="http://schemas.microsoft.com/office/powerpoint/2010/main" val="3824649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69813D-3A09-4A93-9C3B-E3CB214E226C}" type="datetimeFigureOut">
              <a:rPr lang="en-US" smtClean="0"/>
              <a:t>6/13/2024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4C4DCD-EDCF-42B8-AC87-19167A1EDB21}" type="slidenum">
              <a:rPr lang="en-US" smtClean="0"/>
              <a:t>‹#›</a:t>
            </a:fld>
            <a:endParaRPr lang="en-US"/>
          </a:p>
        </p:txBody>
      </p:sp>
    </p:spTree>
    <p:extLst>
      <p:ext uri="{BB962C8B-B14F-4D97-AF65-F5344CB8AC3E}">
        <p14:creationId xmlns:p14="http://schemas.microsoft.com/office/powerpoint/2010/main" val="231013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69813D-3A09-4A93-9C3B-E3CB214E226C}" type="datetimeFigureOut">
              <a:rPr lang="en-US" smtClean="0"/>
              <a:t>6/13/2024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4C4DCD-EDCF-42B8-AC87-19167A1EDB21}" type="slidenum">
              <a:rPr lang="en-US" smtClean="0"/>
              <a:t>‹#›</a:t>
            </a:fld>
            <a:endParaRPr lang="en-US"/>
          </a:p>
        </p:txBody>
      </p:sp>
    </p:spTree>
    <p:extLst>
      <p:ext uri="{BB962C8B-B14F-4D97-AF65-F5344CB8AC3E}">
        <p14:creationId xmlns:p14="http://schemas.microsoft.com/office/powerpoint/2010/main" val="3177088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69813D-3A09-4A93-9C3B-E3CB214E226C}" type="datetimeFigureOut">
              <a:rPr lang="en-US" smtClean="0"/>
              <a:t>6/13/2024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4C4DCD-EDCF-42B8-AC87-19167A1EDB21}" type="slidenum">
              <a:rPr lang="en-US" smtClean="0"/>
              <a:t>‹#›</a:t>
            </a:fld>
            <a:endParaRPr lang="en-US"/>
          </a:p>
        </p:txBody>
      </p:sp>
    </p:spTree>
    <p:extLst>
      <p:ext uri="{BB962C8B-B14F-4D97-AF65-F5344CB8AC3E}">
        <p14:creationId xmlns:p14="http://schemas.microsoft.com/office/powerpoint/2010/main" val="135832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69813D-3A09-4A93-9C3B-E3CB214E226C}"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C4DCD-EDCF-42B8-AC87-19167A1EDB21}" type="slidenum">
              <a:rPr lang="en-US" smtClean="0"/>
              <a:t>‹#›</a:t>
            </a:fld>
            <a:endParaRPr lang="en-US"/>
          </a:p>
        </p:txBody>
      </p:sp>
    </p:spTree>
    <p:extLst>
      <p:ext uri="{BB962C8B-B14F-4D97-AF65-F5344CB8AC3E}">
        <p14:creationId xmlns:p14="http://schemas.microsoft.com/office/powerpoint/2010/main" val="243153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69813D-3A09-4A93-9C3B-E3CB214E226C}"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C4DCD-EDCF-42B8-AC87-19167A1EDB21}" type="slidenum">
              <a:rPr lang="en-US" smtClean="0"/>
              <a:t>‹#›</a:t>
            </a:fld>
            <a:endParaRPr lang="en-US"/>
          </a:p>
        </p:txBody>
      </p:sp>
    </p:spTree>
    <p:extLst>
      <p:ext uri="{BB962C8B-B14F-4D97-AF65-F5344CB8AC3E}">
        <p14:creationId xmlns:p14="http://schemas.microsoft.com/office/powerpoint/2010/main" val="738640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image" Target="../media/image4.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7669813D-3A09-4A93-9C3B-E3CB214E226C}" type="datetimeFigureOut">
              <a:rPr lang="en-US" smtClean="0"/>
              <a:t>6/13/2024</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1A4C4DCD-EDCF-42B8-AC87-19167A1EDB21}" type="slidenum">
              <a:rPr lang="en-US" smtClean="0"/>
              <a:t>‹#›</a:t>
            </a:fld>
            <a:endParaRPr lang="en-US"/>
          </a:p>
        </p:txBody>
      </p:sp>
    </p:spTree>
    <p:extLst>
      <p:ext uri="{BB962C8B-B14F-4D97-AF65-F5344CB8AC3E}">
        <p14:creationId xmlns:p14="http://schemas.microsoft.com/office/powerpoint/2010/main" val="410322932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669813D-3A09-4A93-9C3B-E3CB214E226C}" type="datetimeFigureOut">
              <a:rPr lang="en-US" smtClean="0"/>
              <a:t>6/13/2024</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A4C4DCD-EDCF-42B8-AC87-19167A1EDB21}"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473489"/>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9.xml"/><Relationship Id="rId4" Type="http://schemas.openxmlformats.org/officeDocument/2006/relationships/image" Target="../media/image30.jpg"/></Relationships>
</file>

<file path=ppt/slides/_rels/slide32.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0022-67B2-43B3-8A17-F264D661B361}"/>
              </a:ext>
            </a:extLst>
          </p:cNvPr>
          <p:cNvSpPr>
            <a:spLocks noGrp="1"/>
          </p:cNvSpPr>
          <p:nvPr>
            <p:ph type="ctrTitle"/>
          </p:nvPr>
        </p:nvSpPr>
        <p:spPr/>
        <p:txBody>
          <a:bodyPr/>
          <a:lstStyle/>
          <a:p>
            <a:pPr algn="l"/>
            <a:r>
              <a:rPr lang="ar" dirty="0">
                <a:solidFill>
                  <a:srgbClr val="00B050"/>
                </a:solidFill>
              </a:rPr>
              <a:t>Rate</a:t>
            </a:r>
            <a:r>
              <a:rPr lang="en-US" dirty="0">
                <a:solidFill>
                  <a:srgbClr val="00B050"/>
                </a:solidFill>
              </a:rPr>
              <a:t> </a:t>
            </a:r>
            <a:r>
              <a:rPr lang="ar" dirty="0">
                <a:solidFill>
                  <a:srgbClr val="00B050"/>
                </a:solidFill>
              </a:rPr>
              <a:t> </a:t>
            </a:r>
            <a:r>
              <a:rPr lang="ar" dirty="0"/>
              <a:t>X</a:t>
            </a:r>
            <a:r>
              <a:rPr lang="ar" dirty="0">
                <a:solidFill>
                  <a:srgbClr val="00B050"/>
                </a:solidFill>
              </a:rPr>
              <a:t> </a:t>
            </a:r>
            <a:r>
              <a:rPr lang="en-US" dirty="0">
                <a:solidFill>
                  <a:srgbClr val="00B050"/>
                </a:solidFill>
              </a:rPr>
              <a:t> </a:t>
            </a:r>
            <a:r>
              <a:rPr lang="ar" dirty="0">
                <a:solidFill>
                  <a:srgbClr val="00B050"/>
                </a:solidFill>
              </a:rPr>
              <a:t>evaluation system</a:t>
            </a:r>
            <a:endParaRPr lang="en-US" dirty="0">
              <a:solidFill>
                <a:srgbClr val="00B050"/>
              </a:solidFill>
            </a:endParaRPr>
          </a:p>
        </p:txBody>
      </p:sp>
      <p:sp>
        <p:nvSpPr>
          <p:cNvPr id="3" name="Subtitle 2">
            <a:extLst>
              <a:ext uri="{FF2B5EF4-FFF2-40B4-BE49-F238E27FC236}">
                <a16:creationId xmlns:a16="http://schemas.microsoft.com/office/drawing/2014/main" id="{F4E6980A-AE42-4CF8-BCF3-14254F1F6CA7}"/>
              </a:ext>
            </a:extLst>
          </p:cNvPr>
          <p:cNvSpPr>
            <a:spLocks noGrp="1"/>
          </p:cNvSpPr>
          <p:nvPr>
            <p:ph type="subTitle" idx="1"/>
          </p:nvPr>
        </p:nvSpPr>
        <p:spPr/>
        <p:txBody>
          <a:bodyPr/>
          <a:lstStyle/>
          <a:p>
            <a:r>
              <a:rPr lang="en-US" dirty="0">
                <a:solidFill>
                  <a:schemeClr val="accent1">
                    <a:lumMod val="60000"/>
                    <a:lumOff val="40000"/>
                  </a:schemeClr>
                </a:solidFill>
              </a:rPr>
              <a:t>Illuminated Paths, Inspire Growth</a:t>
            </a:r>
          </a:p>
          <a:p>
            <a:endParaRPr lang="en-US" dirty="0"/>
          </a:p>
        </p:txBody>
      </p:sp>
      <p:pic>
        <p:nvPicPr>
          <p:cNvPr id="5" name="Picture 4">
            <a:extLst>
              <a:ext uri="{FF2B5EF4-FFF2-40B4-BE49-F238E27FC236}">
                <a16:creationId xmlns:a16="http://schemas.microsoft.com/office/drawing/2014/main" id="{2BF022C7-A7FF-4D19-BB44-E7B695181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0138" y="1297184"/>
            <a:ext cx="1966237" cy="1953128"/>
          </a:xfrm>
          <a:prstGeom prst="rect">
            <a:avLst/>
          </a:prstGeom>
        </p:spPr>
      </p:pic>
    </p:spTree>
    <p:extLst>
      <p:ext uri="{BB962C8B-B14F-4D97-AF65-F5344CB8AC3E}">
        <p14:creationId xmlns:p14="http://schemas.microsoft.com/office/powerpoint/2010/main" val="248552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heel(1)">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D426-44DC-468E-B115-2506218339CA}"/>
              </a:ext>
            </a:extLst>
          </p:cNvPr>
          <p:cNvSpPr>
            <a:spLocks noGrp="1"/>
          </p:cNvSpPr>
          <p:nvPr>
            <p:ph type="title"/>
          </p:nvPr>
        </p:nvSpPr>
        <p:spPr>
          <a:xfrm>
            <a:off x="359040" y="788895"/>
            <a:ext cx="4063671" cy="769317"/>
          </a:xfrm>
        </p:spPr>
        <p:txBody>
          <a:bodyPr/>
          <a:lstStyle/>
          <a:p>
            <a:r>
              <a:rPr lang="ar" sz="3200" b="1" dirty="0">
                <a:solidFill>
                  <a:schemeClr val="accent4">
                    <a:lumMod val="75000"/>
                  </a:schemeClr>
                </a:solidFill>
              </a:rPr>
              <a:t>website solutions</a:t>
            </a:r>
            <a:endParaRPr lang="en-US" dirty="0"/>
          </a:p>
        </p:txBody>
      </p:sp>
      <p:sp>
        <p:nvSpPr>
          <p:cNvPr id="3" name="Content Placeholder 2">
            <a:extLst>
              <a:ext uri="{FF2B5EF4-FFF2-40B4-BE49-F238E27FC236}">
                <a16:creationId xmlns:a16="http://schemas.microsoft.com/office/drawing/2014/main" id="{F4295A4F-F0F8-4E85-A2D3-F0DF26614380}"/>
              </a:ext>
            </a:extLst>
          </p:cNvPr>
          <p:cNvSpPr>
            <a:spLocks noGrp="1"/>
          </p:cNvSpPr>
          <p:nvPr>
            <p:ph sz="quarter" idx="13"/>
          </p:nvPr>
        </p:nvSpPr>
        <p:spPr>
          <a:xfrm>
            <a:off x="1208315" y="1825007"/>
            <a:ext cx="11639938" cy="4831926"/>
          </a:xfrm>
        </p:spPr>
        <p:txBody>
          <a:bodyPr>
            <a:normAutofit/>
          </a:bodyPr>
          <a:lstStyle/>
          <a:p>
            <a:r>
              <a:rPr lang="en-US" sz="2800" b="1" dirty="0">
                <a:solidFill>
                  <a:srgbClr val="000000"/>
                </a:solidFill>
                <a:effectLst/>
                <a:ea typeface="Arial" panose="020B0604020202020204" pitchFamily="34" charset="0"/>
              </a:rPr>
              <a:t>Improving the quality of education</a:t>
            </a:r>
            <a:endParaRPr lang="ar-EG" sz="2800" b="1" dirty="0">
              <a:solidFill>
                <a:srgbClr val="000000"/>
              </a:solidFill>
              <a:effectLst/>
              <a:ea typeface="Arial" panose="020B0604020202020204" pitchFamily="34" charset="0"/>
            </a:endParaRPr>
          </a:p>
          <a:p>
            <a:r>
              <a:rPr lang="en-US" sz="2800" b="1" dirty="0">
                <a:solidFill>
                  <a:srgbClr val="000000"/>
                </a:solidFill>
                <a:effectLst/>
                <a:ea typeface="Arial" panose="020B0604020202020204" pitchFamily="34" charset="0"/>
              </a:rPr>
              <a:t>Student guidance</a:t>
            </a:r>
            <a:endParaRPr lang="ar-EG" sz="2800" b="1" dirty="0">
              <a:solidFill>
                <a:srgbClr val="000000"/>
              </a:solidFill>
              <a:ea typeface="Arial" panose="020B0604020202020204" pitchFamily="34" charset="0"/>
            </a:endParaRPr>
          </a:p>
          <a:p>
            <a:r>
              <a:rPr lang="en-US" sz="2800" b="1" dirty="0">
                <a:solidFill>
                  <a:srgbClr val="000000"/>
                </a:solidFill>
                <a:effectLst/>
                <a:ea typeface="Arial" panose="020B0604020202020204" pitchFamily="34" charset="0"/>
              </a:rPr>
              <a:t>Performance Measurement</a:t>
            </a:r>
            <a:endParaRPr lang="ar-EG" sz="2800" b="1" dirty="0">
              <a:solidFill>
                <a:srgbClr val="000000"/>
              </a:solidFill>
              <a:effectLst/>
              <a:ea typeface="Arial" panose="020B0604020202020204" pitchFamily="34" charset="0"/>
            </a:endParaRPr>
          </a:p>
          <a:p>
            <a:r>
              <a:rPr lang="en-US" sz="2800" b="1" dirty="0">
                <a:solidFill>
                  <a:srgbClr val="000000"/>
                </a:solidFill>
                <a:effectLst/>
                <a:ea typeface="Arial" panose="020B0604020202020204" pitchFamily="34" charset="0"/>
              </a:rPr>
              <a:t>Providing useful data</a:t>
            </a:r>
            <a:endParaRPr lang="ar-EG" sz="2800" b="1" dirty="0">
              <a:solidFill>
                <a:srgbClr val="000000"/>
              </a:solidFill>
              <a:effectLst/>
              <a:ea typeface="Arial" panose="020B0604020202020204" pitchFamily="34" charset="0"/>
            </a:endParaRPr>
          </a:p>
          <a:p>
            <a:r>
              <a:rPr lang="en-US" sz="2800" b="1" dirty="0">
                <a:solidFill>
                  <a:srgbClr val="000000"/>
                </a:solidFill>
                <a:effectLst/>
                <a:ea typeface="Arial" panose="020B0604020202020204" pitchFamily="34" charset="0"/>
              </a:rPr>
              <a:t>Ensuring fairness and objectivity</a:t>
            </a:r>
            <a:endParaRPr lang="ar-EG" sz="2800" b="1" dirty="0">
              <a:solidFill>
                <a:srgbClr val="000000"/>
              </a:solidFill>
              <a:effectLst/>
              <a:ea typeface="Arial" panose="020B0604020202020204" pitchFamily="34" charset="0"/>
            </a:endParaRPr>
          </a:p>
          <a:p>
            <a:r>
              <a:rPr lang="en-US" sz="2800" b="1" dirty="0">
                <a:solidFill>
                  <a:srgbClr val="000000"/>
                </a:solidFill>
                <a:effectLst/>
                <a:ea typeface="Arial" panose="020B0604020202020204" pitchFamily="34" charset="0"/>
              </a:rPr>
              <a:t>Strengthening communication between concerned parties</a:t>
            </a:r>
            <a:endParaRPr lang="ar-EG" sz="2800" b="1" dirty="0">
              <a:solidFill>
                <a:srgbClr val="000000"/>
              </a:solidFill>
              <a:ea typeface="Arial" panose="020B0604020202020204" pitchFamily="34" charset="0"/>
            </a:endParaRPr>
          </a:p>
        </p:txBody>
      </p:sp>
      <p:pic>
        <p:nvPicPr>
          <p:cNvPr id="4" name="Picture 3">
            <a:extLst>
              <a:ext uri="{FF2B5EF4-FFF2-40B4-BE49-F238E27FC236}">
                <a16:creationId xmlns:a16="http://schemas.microsoft.com/office/drawing/2014/main" id="{CC8D160F-B539-4421-941C-D54AD0436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419" y="6167316"/>
            <a:ext cx="695320" cy="690684"/>
          </a:xfrm>
          <a:prstGeom prst="rect">
            <a:avLst/>
          </a:prstGeom>
        </p:spPr>
      </p:pic>
    </p:spTree>
    <p:extLst>
      <p:ext uri="{BB962C8B-B14F-4D97-AF65-F5344CB8AC3E}">
        <p14:creationId xmlns:p14="http://schemas.microsoft.com/office/powerpoint/2010/main" val="291444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D426-44DC-468E-B115-2506218339CA}"/>
              </a:ext>
            </a:extLst>
          </p:cNvPr>
          <p:cNvSpPr>
            <a:spLocks noGrp="1"/>
          </p:cNvSpPr>
          <p:nvPr>
            <p:ph type="title"/>
          </p:nvPr>
        </p:nvSpPr>
        <p:spPr>
          <a:xfrm>
            <a:off x="293724" y="774441"/>
            <a:ext cx="4082333" cy="780733"/>
          </a:xfrm>
        </p:spPr>
        <p:txBody>
          <a:bodyPr/>
          <a:lstStyle/>
          <a:p>
            <a:r>
              <a:rPr lang="ar" sz="3200" b="1" dirty="0">
                <a:solidFill>
                  <a:schemeClr val="accent4">
                    <a:lumMod val="75000"/>
                  </a:schemeClr>
                </a:solidFill>
              </a:rPr>
              <a:t>website solutions</a:t>
            </a:r>
            <a:endParaRPr lang="en-US" dirty="0"/>
          </a:p>
        </p:txBody>
      </p:sp>
      <p:sp>
        <p:nvSpPr>
          <p:cNvPr id="3" name="Content Placeholder 2">
            <a:extLst>
              <a:ext uri="{FF2B5EF4-FFF2-40B4-BE49-F238E27FC236}">
                <a16:creationId xmlns:a16="http://schemas.microsoft.com/office/drawing/2014/main" id="{F4295A4F-F0F8-4E85-A2D3-F0DF26614380}"/>
              </a:ext>
            </a:extLst>
          </p:cNvPr>
          <p:cNvSpPr>
            <a:spLocks noGrp="1"/>
          </p:cNvSpPr>
          <p:nvPr>
            <p:ph sz="quarter" idx="13"/>
          </p:nvPr>
        </p:nvSpPr>
        <p:spPr>
          <a:xfrm>
            <a:off x="1329613" y="1886114"/>
            <a:ext cx="10394707" cy="4132131"/>
          </a:xfrm>
        </p:spPr>
        <p:txBody>
          <a:bodyPr>
            <a:normAutofit/>
          </a:bodyPr>
          <a:lstStyle/>
          <a:p>
            <a:r>
              <a:rPr lang="en-US" sz="2800" b="1" dirty="0">
                <a:solidFill>
                  <a:srgbClr val="000000"/>
                </a:solidFill>
                <a:effectLst/>
                <a:ea typeface="Arial" panose="020B0604020202020204" pitchFamily="34" charset="0"/>
              </a:rPr>
              <a:t>Enhancing competitiveness</a:t>
            </a:r>
            <a:endParaRPr lang="ar-EG" sz="2800" b="1" dirty="0">
              <a:solidFill>
                <a:srgbClr val="000000"/>
              </a:solidFill>
              <a:effectLst/>
              <a:ea typeface="Arial" panose="020B0604020202020204" pitchFamily="34" charset="0"/>
            </a:endParaRPr>
          </a:p>
          <a:p>
            <a:r>
              <a:rPr lang="en-US" sz="2800" b="1" dirty="0">
                <a:solidFill>
                  <a:srgbClr val="000000"/>
                </a:solidFill>
                <a:effectLst/>
                <a:ea typeface="Arial" panose="020B0604020202020204" pitchFamily="34" charset="0"/>
              </a:rPr>
              <a:t>Motivating students</a:t>
            </a:r>
            <a:endParaRPr lang="ar-EG" sz="2800" b="1" dirty="0">
              <a:solidFill>
                <a:srgbClr val="000000"/>
              </a:solidFill>
              <a:effectLst/>
              <a:ea typeface="Arial" panose="020B0604020202020204" pitchFamily="34" charset="0"/>
            </a:endParaRPr>
          </a:p>
          <a:p>
            <a:r>
              <a:rPr lang="en-US" sz="2800" b="1" dirty="0">
                <a:solidFill>
                  <a:srgbClr val="000000"/>
                </a:solidFill>
                <a:effectLst/>
                <a:ea typeface="Arial" panose="020B0604020202020204" pitchFamily="34" charset="0"/>
              </a:rPr>
              <a:t>Evaluating teachers' effectiveness</a:t>
            </a:r>
            <a:endParaRPr lang="ar-EG" sz="2800" b="1" dirty="0">
              <a:solidFill>
                <a:srgbClr val="000000"/>
              </a:solidFill>
              <a:effectLst/>
              <a:ea typeface="Arial" panose="020B0604020202020204" pitchFamily="34" charset="0"/>
            </a:endParaRPr>
          </a:p>
          <a:p>
            <a:r>
              <a:rPr lang="en-US" sz="2800" b="1" dirty="0">
                <a:solidFill>
                  <a:srgbClr val="000000"/>
                </a:solidFill>
                <a:effectLst/>
                <a:ea typeface="Arial" panose="020B0604020202020204" pitchFamily="34" charset="0"/>
              </a:rPr>
              <a:t>Enhancing communication between students</a:t>
            </a:r>
            <a:endParaRPr lang="ar-EG" sz="2800" b="1" dirty="0">
              <a:solidFill>
                <a:srgbClr val="000000"/>
              </a:solidFill>
              <a:effectLst/>
              <a:ea typeface="Arial" panose="020B0604020202020204" pitchFamily="34" charset="0"/>
            </a:endParaRPr>
          </a:p>
          <a:p>
            <a:r>
              <a:rPr lang="en-US" sz="2800" b="1" dirty="0">
                <a:solidFill>
                  <a:srgbClr val="000000"/>
                </a:solidFill>
                <a:effectLst/>
                <a:ea typeface="Arial" panose="020B0604020202020204" pitchFamily="34" charset="0"/>
              </a:rPr>
              <a:t>Determine proficiency levels and educational standards</a:t>
            </a:r>
            <a:endParaRPr lang="ar-EG" sz="2800" b="1" dirty="0">
              <a:solidFill>
                <a:srgbClr val="000000"/>
              </a:solidFill>
              <a:effectLst/>
              <a:ea typeface="Arial" panose="020B0604020202020204" pitchFamily="34" charset="0"/>
            </a:endParaRPr>
          </a:p>
          <a:p>
            <a:r>
              <a:rPr lang="en-US" sz="2800" b="1" dirty="0">
                <a:solidFill>
                  <a:srgbClr val="000000"/>
                </a:solidFill>
                <a:effectLst/>
                <a:ea typeface="Arial" panose="020B0604020202020204" pitchFamily="34" charset="0"/>
              </a:rPr>
              <a:t>educational planning</a:t>
            </a:r>
            <a:endParaRPr lang="en-US" sz="2800" dirty="0"/>
          </a:p>
          <a:p>
            <a:endParaRPr lang="en-US" sz="2800" dirty="0"/>
          </a:p>
        </p:txBody>
      </p:sp>
      <p:pic>
        <p:nvPicPr>
          <p:cNvPr id="4" name="Picture 3">
            <a:extLst>
              <a:ext uri="{FF2B5EF4-FFF2-40B4-BE49-F238E27FC236}">
                <a16:creationId xmlns:a16="http://schemas.microsoft.com/office/drawing/2014/main" id="{5A53461A-7CBE-4DC3-9BDE-0A94B1594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419" y="6167316"/>
            <a:ext cx="695320" cy="690684"/>
          </a:xfrm>
          <a:prstGeom prst="rect">
            <a:avLst/>
          </a:prstGeom>
        </p:spPr>
      </p:pic>
    </p:spTree>
    <p:extLst>
      <p:ext uri="{BB962C8B-B14F-4D97-AF65-F5344CB8AC3E}">
        <p14:creationId xmlns:p14="http://schemas.microsoft.com/office/powerpoint/2010/main" val="214299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BA88A-A69A-4BF3-94F1-F28950AF0774}"/>
              </a:ext>
            </a:extLst>
          </p:cNvPr>
          <p:cNvSpPr>
            <a:spLocks noGrp="1"/>
          </p:cNvSpPr>
          <p:nvPr>
            <p:ph type="title"/>
          </p:nvPr>
        </p:nvSpPr>
        <p:spPr>
          <a:xfrm>
            <a:off x="443015" y="753523"/>
            <a:ext cx="4128986" cy="1049235"/>
          </a:xfrm>
        </p:spPr>
        <p:txBody>
          <a:bodyPr/>
          <a:lstStyle/>
          <a:p>
            <a:r>
              <a:rPr lang="en-US" b="1" dirty="0"/>
              <a:t>Overall description </a:t>
            </a:r>
          </a:p>
        </p:txBody>
      </p:sp>
      <p:sp>
        <p:nvSpPr>
          <p:cNvPr id="3" name="Content Placeholder 2">
            <a:extLst>
              <a:ext uri="{FF2B5EF4-FFF2-40B4-BE49-F238E27FC236}">
                <a16:creationId xmlns:a16="http://schemas.microsoft.com/office/drawing/2014/main" id="{EB838C22-4711-48AB-B274-782FC81725CB}"/>
              </a:ext>
            </a:extLst>
          </p:cNvPr>
          <p:cNvSpPr>
            <a:spLocks noGrp="1"/>
          </p:cNvSpPr>
          <p:nvPr>
            <p:ph sz="quarter" idx="13"/>
          </p:nvPr>
        </p:nvSpPr>
        <p:spPr>
          <a:xfrm>
            <a:off x="1017814" y="2268670"/>
            <a:ext cx="10156371" cy="3311189"/>
          </a:xfrm>
        </p:spPr>
        <p:txBody>
          <a:bodyPr>
            <a:normAutofit/>
          </a:bodyPr>
          <a:lstStyle/>
          <a:p>
            <a:pPr marL="0" indent="0">
              <a:buNone/>
            </a:pPr>
            <a:r>
              <a:rPr lang="en-US" sz="2400" dirty="0"/>
              <a:t>his section will give an overview of the whole system. The system will be explained in its context to show how the system interacts with other systems and introduce the basic functionality of it. It will also describe what type of stakeholders that will use the system and what functionality is available for each type. At last, the constraints and assumptions for the system will be presented</a:t>
            </a:r>
          </a:p>
        </p:txBody>
      </p:sp>
      <p:pic>
        <p:nvPicPr>
          <p:cNvPr id="4" name="Picture 3">
            <a:extLst>
              <a:ext uri="{FF2B5EF4-FFF2-40B4-BE49-F238E27FC236}">
                <a16:creationId xmlns:a16="http://schemas.microsoft.com/office/drawing/2014/main" id="{2607D1F8-3F5A-4EBE-8471-31E5527C33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419" y="6167316"/>
            <a:ext cx="695320" cy="690684"/>
          </a:xfrm>
          <a:prstGeom prst="rect">
            <a:avLst/>
          </a:prstGeom>
        </p:spPr>
      </p:pic>
    </p:spTree>
    <p:extLst>
      <p:ext uri="{BB962C8B-B14F-4D97-AF65-F5344CB8AC3E}">
        <p14:creationId xmlns:p14="http://schemas.microsoft.com/office/powerpoint/2010/main" val="2009983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BA88A-A69A-4BF3-94F1-F28950AF0774}"/>
              </a:ext>
            </a:extLst>
          </p:cNvPr>
          <p:cNvSpPr>
            <a:spLocks noGrp="1"/>
          </p:cNvSpPr>
          <p:nvPr>
            <p:ph type="title"/>
          </p:nvPr>
        </p:nvSpPr>
        <p:spPr>
          <a:xfrm>
            <a:off x="443015" y="753523"/>
            <a:ext cx="4128986" cy="1049235"/>
          </a:xfrm>
        </p:spPr>
        <p:txBody>
          <a:bodyPr/>
          <a:lstStyle/>
          <a:p>
            <a:r>
              <a:rPr lang="en-US" b="1" dirty="0"/>
              <a:t>Product Perspective </a:t>
            </a:r>
          </a:p>
        </p:txBody>
      </p:sp>
      <p:sp>
        <p:nvSpPr>
          <p:cNvPr id="3" name="Content Placeholder 2">
            <a:extLst>
              <a:ext uri="{FF2B5EF4-FFF2-40B4-BE49-F238E27FC236}">
                <a16:creationId xmlns:a16="http://schemas.microsoft.com/office/drawing/2014/main" id="{EB838C22-4711-48AB-B274-782FC81725CB}"/>
              </a:ext>
            </a:extLst>
          </p:cNvPr>
          <p:cNvSpPr>
            <a:spLocks noGrp="1"/>
          </p:cNvSpPr>
          <p:nvPr>
            <p:ph sz="quarter" idx="13"/>
          </p:nvPr>
        </p:nvSpPr>
        <p:spPr>
          <a:xfrm>
            <a:off x="1017815" y="2268670"/>
            <a:ext cx="9124562" cy="3311189"/>
          </a:xfrm>
        </p:spPr>
        <p:txBody>
          <a:bodyPr>
            <a:normAutofit/>
          </a:bodyPr>
          <a:lstStyle/>
          <a:p>
            <a:pPr marL="0" indent="0">
              <a:buNone/>
            </a:pPr>
            <a:r>
              <a:rPr lang="en-US" sz="2800" dirty="0"/>
              <a:t>The product is an educational management system designed to streamline and enhance the interaction between professors, teaching assistants (TAs), academic advisers, and students. The system aims to support academic processes, communication, and resource management within an educational institution.</a:t>
            </a:r>
            <a:endParaRPr lang="en-US" sz="3200" dirty="0"/>
          </a:p>
        </p:txBody>
      </p:sp>
      <p:pic>
        <p:nvPicPr>
          <p:cNvPr id="4" name="Picture 3">
            <a:extLst>
              <a:ext uri="{FF2B5EF4-FFF2-40B4-BE49-F238E27FC236}">
                <a16:creationId xmlns:a16="http://schemas.microsoft.com/office/drawing/2014/main" id="{11638742-C8F4-4E36-9421-396D7EA26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419" y="6167316"/>
            <a:ext cx="695320" cy="690684"/>
          </a:xfrm>
          <a:prstGeom prst="rect">
            <a:avLst/>
          </a:prstGeom>
        </p:spPr>
      </p:pic>
    </p:spTree>
    <p:extLst>
      <p:ext uri="{BB962C8B-B14F-4D97-AF65-F5344CB8AC3E}">
        <p14:creationId xmlns:p14="http://schemas.microsoft.com/office/powerpoint/2010/main" val="161010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D426-44DC-468E-B115-2506218339CA}"/>
              </a:ext>
            </a:extLst>
          </p:cNvPr>
          <p:cNvSpPr>
            <a:spLocks noGrp="1"/>
          </p:cNvSpPr>
          <p:nvPr>
            <p:ph type="title"/>
          </p:nvPr>
        </p:nvSpPr>
        <p:spPr>
          <a:xfrm>
            <a:off x="816239" y="434180"/>
            <a:ext cx="3074626" cy="1049235"/>
          </a:xfrm>
        </p:spPr>
        <p:txBody>
          <a:bodyPr>
            <a:normAutofit/>
          </a:bodyPr>
          <a:lstStyle/>
          <a:p>
            <a:r>
              <a:rPr lang="ar" sz="4000" b="1" dirty="0">
                <a:solidFill>
                  <a:schemeClr val="accent1">
                    <a:lumMod val="75000"/>
                  </a:schemeClr>
                </a:solidFill>
              </a:rPr>
              <a:t>system user</a:t>
            </a:r>
            <a:endParaRPr lang="en-US" sz="4000" b="1" dirty="0">
              <a:solidFill>
                <a:schemeClr val="accent1">
                  <a:lumMod val="75000"/>
                </a:schemeClr>
              </a:solidFill>
            </a:endParaRPr>
          </a:p>
        </p:txBody>
      </p:sp>
      <p:sp>
        <p:nvSpPr>
          <p:cNvPr id="3" name="Content Placeholder 2">
            <a:extLst>
              <a:ext uri="{FF2B5EF4-FFF2-40B4-BE49-F238E27FC236}">
                <a16:creationId xmlns:a16="http://schemas.microsoft.com/office/drawing/2014/main" id="{F4295A4F-F0F8-4E85-A2D3-F0DF26614380}"/>
              </a:ext>
            </a:extLst>
          </p:cNvPr>
          <p:cNvSpPr>
            <a:spLocks noGrp="1"/>
          </p:cNvSpPr>
          <p:nvPr>
            <p:ph sz="quarter" idx="13"/>
          </p:nvPr>
        </p:nvSpPr>
        <p:spPr/>
        <p:txBody>
          <a:bodyPr/>
          <a:lstStyle/>
          <a:p>
            <a:r>
              <a:rPr lang="en-US" sz="2800" dirty="0"/>
              <a:t>P</a:t>
            </a:r>
            <a:r>
              <a:rPr lang="ar" sz="2800" dirty="0"/>
              <a:t>rofessors</a:t>
            </a:r>
            <a:endParaRPr lang="ar-EG" sz="2800" dirty="0"/>
          </a:p>
          <a:p>
            <a:r>
              <a:rPr lang="en-US" sz="2800" dirty="0"/>
              <a:t>Teaching Assistants</a:t>
            </a:r>
            <a:endParaRPr lang="ar-EG" sz="2800" dirty="0"/>
          </a:p>
          <a:p>
            <a:r>
              <a:rPr lang="en-US" sz="2800" dirty="0"/>
              <a:t>Academic Advisers</a:t>
            </a:r>
            <a:endParaRPr lang="ar-EG" sz="2800" dirty="0"/>
          </a:p>
          <a:p>
            <a:r>
              <a:rPr lang="en-US" sz="2800" dirty="0"/>
              <a:t>Students</a:t>
            </a:r>
            <a:endParaRPr lang="ar-EG" sz="2800" dirty="0"/>
          </a:p>
          <a:p>
            <a:endParaRPr lang="en-US" sz="2000" b="1" dirty="0"/>
          </a:p>
        </p:txBody>
      </p:sp>
      <p:pic>
        <p:nvPicPr>
          <p:cNvPr id="4" name="Picture 3">
            <a:extLst>
              <a:ext uri="{FF2B5EF4-FFF2-40B4-BE49-F238E27FC236}">
                <a16:creationId xmlns:a16="http://schemas.microsoft.com/office/drawing/2014/main" id="{F00E8424-7AAE-442E-BB04-BE6904CB51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419" y="6167316"/>
            <a:ext cx="695320" cy="690684"/>
          </a:xfrm>
          <a:prstGeom prst="rect">
            <a:avLst/>
          </a:prstGeom>
        </p:spPr>
      </p:pic>
    </p:spTree>
    <p:extLst>
      <p:ext uri="{BB962C8B-B14F-4D97-AF65-F5344CB8AC3E}">
        <p14:creationId xmlns:p14="http://schemas.microsoft.com/office/powerpoint/2010/main" val="270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D426-44DC-468E-B115-2506218339CA}"/>
              </a:ext>
            </a:extLst>
          </p:cNvPr>
          <p:cNvSpPr>
            <a:spLocks noGrp="1"/>
          </p:cNvSpPr>
          <p:nvPr>
            <p:ph type="title"/>
          </p:nvPr>
        </p:nvSpPr>
        <p:spPr>
          <a:xfrm>
            <a:off x="825569" y="434180"/>
            <a:ext cx="3699777" cy="1049235"/>
          </a:xfrm>
        </p:spPr>
        <p:txBody>
          <a:bodyPr/>
          <a:lstStyle/>
          <a:p>
            <a:r>
              <a:rPr lang="ar" dirty="0">
                <a:solidFill>
                  <a:srgbClr val="00B050"/>
                </a:solidFill>
              </a:rPr>
              <a:t>website features </a:t>
            </a:r>
            <a:endParaRPr lang="en-US" dirty="0">
              <a:solidFill>
                <a:srgbClr val="00B050"/>
              </a:solidFill>
            </a:endParaRPr>
          </a:p>
        </p:txBody>
      </p:sp>
      <p:sp>
        <p:nvSpPr>
          <p:cNvPr id="3" name="Content Placeholder 2">
            <a:extLst>
              <a:ext uri="{FF2B5EF4-FFF2-40B4-BE49-F238E27FC236}">
                <a16:creationId xmlns:a16="http://schemas.microsoft.com/office/drawing/2014/main" id="{F4295A4F-F0F8-4E85-A2D3-F0DF26614380}"/>
              </a:ext>
            </a:extLst>
          </p:cNvPr>
          <p:cNvSpPr>
            <a:spLocks noGrp="1"/>
          </p:cNvSpPr>
          <p:nvPr>
            <p:ph sz="quarter" idx="13"/>
          </p:nvPr>
        </p:nvSpPr>
        <p:spPr/>
        <p:txBody>
          <a:bodyPr>
            <a:normAutofit/>
          </a:bodyPr>
          <a:lstStyle/>
          <a:p>
            <a:r>
              <a:rPr lang="en-US" sz="2800" dirty="0"/>
              <a:t>User Authentication and Authorization</a:t>
            </a:r>
          </a:p>
          <a:p>
            <a:r>
              <a:rPr lang="en-US" sz="2800" dirty="0"/>
              <a:t>analytics and Reporting</a:t>
            </a:r>
          </a:p>
          <a:p>
            <a:r>
              <a:rPr lang="en-US" sz="2800" dirty="0"/>
              <a:t>progress Tracking</a:t>
            </a:r>
          </a:p>
        </p:txBody>
      </p:sp>
      <p:pic>
        <p:nvPicPr>
          <p:cNvPr id="5" name="Picture 4">
            <a:extLst>
              <a:ext uri="{FF2B5EF4-FFF2-40B4-BE49-F238E27FC236}">
                <a16:creationId xmlns:a16="http://schemas.microsoft.com/office/drawing/2014/main" id="{87FB9D73-5372-41E7-86CC-71D257C27B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6467" y="2695963"/>
            <a:ext cx="5018502" cy="3135669"/>
          </a:xfrm>
          <a:prstGeom prst="rect">
            <a:avLst/>
          </a:prstGeom>
        </p:spPr>
      </p:pic>
      <p:pic>
        <p:nvPicPr>
          <p:cNvPr id="6" name="Picture 5">
            <a:extLst>
              <a:ext uri="{FF2B5EF4-FFF2-40B4-BE49-F238E27FC236}">
                <a16:creationId xmlns:a16="http://schemas.microsoft.com/office/drawing/2014/main" id="{98954A61-18A4-4B71-9BC3-04CDBFCD17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419" y="6167316"/>
            <a:ext cx="695320" cy="690684"/>
          </a:xfrm>
          <a:prstGeom prst="rect">
            <a:avLst/>
          </a:prstGeom>
        </p:spPr>
      </p:pic>
    </p:spTree>
    <p:extLst>
      <p:ext uri="{BB962C8B-B14F-4D97-AF65-F5344CB8AC3E}">
        <p14:creationId xmlns:p14="http://schemas.microsoft.com/office/powerpoint/2010/main" val="93546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down)">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down)">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D426-44DC-468E-B115-2506218339CA}"/>
              </a:ext>
            </a:extLst>
          </p:cNvPr>
          <p:cNvSpPr>
            <a:spLocks noGrp="1"/>
          </p:cNvSpPr>
          <p:nvPr>
            <p:ph type="title"/>
          </p:nvPr>
        </p:nvSpPr>
        <p:spPr>
          <a:xfrm>
            <a:off x="2210837" y="264674"/>
            <a:ext cx="7399175" cy="1145579"/>
          </a:xfrm>
        </p:spPr>
        <p:txBody>
          <a:bodyPr>
            <a:normAutofit fontScale="90000"/>
          </a:bodyPr>
          <a:lstStyle/>
          <a:p>
            <a:r>
              <a:rPr lang="en-US" sz="4000" dirty="0">
                <a:solidFill>
                  <a:srgbClr val="FF0000"/>
                </a:solidFill>
                <a:latin typeface="+mn-lt"/>
              </a:rPr>
              <a:t>T</a:t>
            </a:r>
            <a:r>
              <a:rPr lang="ar" sz="4000" dirty="0">
                <a:solidFill>
                  <a:srgbClr val="FF0000"/>
                </a:solidFill>
                <a:latin typeface="+mn-lt"/>
              </a:rPr>
              <a:t>ools and </a:t>
            </a:r>
            <a:r>
              <a:rPr lang="en-US" sz="4000" dirty="0">
                <a:solidFill>
                  <a:srgbClr val="FF0000"/>
                </a:solidFill>
                <a:latin typeface="+mn-lt"/>
              </a:rPr>
              <a:t>Programing </a:t>
            </a:r>
            <a:r>
              <a:rPr lang="ar" sz="4000" dirty="0">
                <a:solidFill>
                  <a:srgbClr val="FF0000"/>
                </a:solidFill>
                <a:latin typeface="+mn-lt"/>
              </a:rPr>
              <a:t>languages </a:t>
            </a:r>
            <a:endParaRPr lang="en-US" sz="4000" dirty="0">
              <a:solidFill>
                <a:srgbClr val="FF0000"/>
              </a:solidFill>
              <a:latin typeface="+mn-lt"/>
            </a:endParaRPr>
          </a:p>
        </p:txBody>
      </p:sp>
      <p:sp>
        <p:nvSpPr>
          <p:cNvPr id="3" name="Content Placeholder 2">
            <a:extLst>
              <a:ext uri="{FF2B5EF4-FFF2-40B4-BE49-F238E27FC236}">
                <a16:creationId xmlns:a16="http://schemas.microsoft.com/office/drawing/2014/main" id="{F4295A4F-F0F8-4E85-A2D3-F0DF26614380}"/>
              </a:ext>
            </a:extLst>
          </p:cNvPr>
          <p:cNvSpPr>
            <a:spLocks noGrp="1"/>
          </p:cNvSpPr>
          <p:nvPr>
            <p:ph sz="quarter" idx="13"/>
          </p:nvPr>
        </p:nvSpPr>
        <p:spPr>
          <a:xfrm>
            <a:off x="466531" y="1410253"/>
            <a:ext cx="10557993" cy="4962555"/>
          </a:xfrm>
        </p:spPr>
        <p:txBody>
          <a:bodyPr>
            <a:normAutofit/>
          </a:bodyPr>
          <a:lstStyle/>
          <a:p>
            <a:pPr marL="0" indent="0">
              <a:buNone/>
            </a:pPr>
            <a:r>
              <a:rPr lang="ar-EG" b="1" dirty="0"/>
              <a:t>        </a:t>
            </a:r>
            <a:endParaRPr lang="ar-EG" b="1" u="sng" dirty="0"/>
          </a:p>
          <a:p>
            <a:pPr marL="0" indent="0">
              <a:buNone/>
            </a:pPr>
            <a:endParaRPr lang="en-US" b="1" u="sng" dirty="0"/>
          </a:p>
        </p:txBody>
      </p:sp>
      <p:graphicFrame>
        <p:nvGraphicFramePr>
          <p:cNvPr id="4" name="Table 4">
            <a:extLst>
              <a:ext uri="{FF2B5EF4-FFF2-40B4-BE49-F238E27FC236}">
                <a16:creationId xmlns:a16="http://schemas.microsoft.com/office/drawing/2014/main" id="{989F38A8-02C9-4454-A492-749F7D2AC470}"/>
              </a:ext>
            </a:extLst>
          </p:cNvPr>
          <p:cNvGraphicFramePr>
            <a:graphicFrameLocks noGrp="1"/>
          </p:cNvGraphicFramePr>
          <p:nvPr>
            <p:extLst>
              <p:ext uri="{D42A27DB-BD31-4B8C-83A1-F6EECF244321}">
                <p14:modId xmlns:p14="http://schemas.microsoft.com/office/powerpoint/2010/main" val="3183389335"/>
              </p:ext>
            </p:extLst>
          </p:nvPr>
        </p:nvGraphicFramePr>
        <p:xfrm>
          <a:off x="942392" y="1912776"/>
          <a:ext cx="9936066" cy="3804211"/>
        </p:xfrm>
        <a:graphic>
          <a:graphicData uri="http://schemas.openxmlformats.org/drawingml/2006/table">
            <a:tbl>
              <a:tblPr firstRow="1" bandRow="1">
                <a:tableStyleId>{073A0DAA-6AF3-43AB-8588-CEC1D06C72B9}</a:tableStyleId>
              </a:tblPr>
              <a:tblGrid>
                <a:gridCol w="4968033">
                  <a:extLst>
                    <a:ext uri="{9D8B030D-6E8A-4147-A177-3AD203B41FA5}">
                      <a16:colId xmlns:a16="http://schemas.microsoft.com/office/drawing/2014/main" val="3952975165"/>
                    </a:ext>
                  </a:extLst>
                </a:gridCol>
                <a:gridCol w="4968033">
                  <a:extLst>
                    <a:ext uri="{9D8B030D-6E8A-4147-A177-3AD203B41FA5}">
                      <a16:colId xmlns:a16="http://schemas.microsoft.com/office/drawing/2014/main" val="2187880994"/>
                    </a:ext>
                  </a:extLst>
                </a:gridCol>
              </a:tblGrid>
              <a:tr h="8498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u="sng" dirty="0"/>
                        <a:t>Front End</a:t>
                      </a:r>
                      <a:endParaRPr lang="ar-EG" sz="2800" b="1" u="sng" dirty="0"/>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u="sng" dirty="0"/>
                        <a:t>Back End</a:t>
                      </a:r>
                      <a:endParaRPr lang="ar-EG" sz="2800" b="1" u="sng" dirty="0"/>
                    </a:p>
                    <a:p>
                      <a:endParaRPr lang="en-US" dirty="0"/>
                    </a:p>
                  </a:txBody>
                  <a:tcPr/>
                </a:tc>
                <a:extLst>
                  <a:ext uri="{0D108BD9-81ED-4DB2-BD59-A6C34878D82A}">
                    <a16:rowId xmlns:a16="http://schemas.microsoft.com/office/drawing/2014/main" val="2100535644"/>
                  </a:ext>
                </a:extLst>
              </a:tr>
              <a:tr h="4923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HTML</a:t>
                      </a:r>
                      <a:endParaRPr lang="ar-EG" dirty="0"/>
                    </a:p>
                  </a:txBody>
                  <a:tcPr/>
                </a:tc>
                <a:tc>
                  <a:txBody>
                    <a:bodyPr/>
                    <a:lstStyle/>
                    <a:p>
                      <a:r>
                        <a:rPr lang="en-US" dirty="0"/>
                        <a:t>PHP</a:t>
                      </a:r>
                    </a:p>
                  </a:txBody>
                  <a:tcPr/>
                </a:tc>
                <a:extLst>
                  <a:ext uri="{0D108BD9-81ED-4DB2-BD59-A6C34878D82A}">
                    <a16:rowId xmlns:a16="http://schemas.microsoft.com/office/drawing/2014/main" val="1062150515"/>
                  </a:ext>
                </a:extLst>
              </a:tr>
              <a:tr h="492389">
                <a:tc>
                  <a:txBody>
                    <a:bodyPr/>
                    <a:lstStyle/>
                    <a:p>
                      <a:r>
                        <a:rPr lang="en-US" dirty="0"/>
                        <a:t>CSS</a:t>
                      </a:r>
                    </a:p>
                  </a:txBody>
                  <a:tcPr/>
                </a:tc>
                <a:tc>
                  <a:txBody>
                    <a:bodyPr/>
                    <a:lstStyle/>
                    <a:p>
                      <a:r>
                        <a:rPr lang="en-US" dirty="0"/>
                        <a:t>Angular</a:t>
                      </a:r>
                    </a:p>
                  </a:txBody>
                  <a:tcPr/>
                </a:tc>
                <a:extLst>
                  <a:ext uri="{0D108BD9-81ED-4DB2-BD59-A6C34878D82A}">
                    <a16:rowId xmlns:a16="http://schemas.microsoft.com/office/drawing/2014/main" val="3678748775"/>
                  </a:ext>
                </a:extLst>
              </a:tr>
              <a:tr h="492389">
                <a:tc>
                  <a:txBody>
                    <a:bodyPr/>
                    <a:lstStyle/>
                    <a:p>
                      <a:r>
                        <a:rPr lang="en-US" dirty="0"/>
                        <a:t>Bootstrap</a:t>
                      </a:r>
                    </a:p>
                  </a:txBody>
                  <a:tcPr/>
                </a:tc>
                <a:tc>
                  <a:txBody>
                    <a:bodyPr/>
                    <a:lstStyle/>
                    <a:p>
                      <a:endParaRPr lang="en-US" dirty="0"/>
                    </a:p>
                  </a:txBody>
                  <a:tcPr/>
                </a:tc>
                <a:extLst>
                  <a:ext uri="{0D108BD9-81ED-4DB2-BD59-A6C34878D82A}">
                    <a16:rowId xmlns:a16="http://schemas.microsoft.com/office/drawing/2014/main" val="1126383043"/>
                  </a:ext>
                </a:extLst>
              </a:tr>
              <a:tr h="492389">
                <a:tc>
                  <a:txBody>
                    <a:bodyPr/>
                    <a:lstStyle/>
                    <a:p>
                      <a:r>
                        <a:rPr lang="en-US" dirty="0"/>
                        <a:t>JavaScript</a:t>
                      </a:r>
                    </a:p>
                  </a:txBody>
                  <a:tcPr/>
                </a:tc>
                <a:tc>
                  <a:txBody>
                    <a:bodyPr/>
                    <a:lstStyle/>
                    <a:p>
                      <a:endParaRPr lang="en-US" dirty="0"/>
                    </a:p>
                  </a:txBody>
                  <a:tcPr/>
                </a:tc>
                <a:extLst>
                  <a:ext uri="{0D108BD9-81ED-4DB2-BD59-A6C34878D82A}">
                    <a16:rowId xmlns:a16="http://schemas.microsoft.com/office/drawing/2014/main" val="3864194780"/>
                  </a:ext>
                </a:extLst>
              </a:tr>
              <a:tr h="492389">
                <a:tc>
                  <a:txBody>
                    <a:bodyPr/>
                    <a:lstStyle/>
                    <a:p>
                      <a:r>
                        <a:rPr lang="en-US" dirty="0"/>
                        <a:t>TypeScript</a:t>
                      </a:r>
                    </a:p>
                  </a:txBody>
                  <a:tcPr/>
                </a:tc>
                <a:tc>
                  <a:txBody>
                    <a:bodyPr/>
                    <a:lstStyle/>
                    <a:p>
                      <a:endParaRPr lang="en-US" dirty="0"/>
                    </a:p>
                  </a:txBody>
                  <a:tcPr/>
                </a:tc>
                <a:extLst>
                  <a:ext uri="{0D108BD9-81ED-4DB2-BD59-A6C34878D82A}">
                    <a16:rowId xmlns:a16="http://schemas.microsoft.com/office/drawing/2014/main" val="2989935136"/>
                  </a:ext>
                </a:extLst>
              </a:tr>
              <a:tr h="492389">
                <a:tc>
                  <a:txBody>
                    <a:bodyPr/>
                    <a:lstStyle/>
                    <a:p>
                      <a:r>
                        <a:rPr lang="en-US" dirty="0" err="1"/>
                        <a:t>JQuery</a:t>
                      </a:r>
                      <a:endParaRPr lang="en-US" dirty="0"/>
                    </a:p>
                  </a:txBody>
                  <a:tcPr/>
                </a:tc>
                <a:tc>
                  <a:txBody>
                    <a:bodyPr/>
                    <a:lstStyle/>
                    <a:p>
                      <a:endParaRPr lang="en-US" dirty="0"/>
                    </a:p>
                  </a:txBody>
                  <a:tcPr/>
                </a:tc>
                <a:extLst>
                  <a:ext uri="{0D108BD9-81ED-4DB2-BD59-A6C34878D82A}">
                    <a16:rowId xmlns:a16="http://schemas.microsoft.com/office/drawing/2014/main" val="2527005170"/>
                  </a:ext>
                </a:extLst>
              </a:tr>
            </a:tbl>
          </a:graphicData>
        </a:graphic>
      </p:graphicFrame>
      <p:pic>
        <p:nvPicPr>
          <p:cNvPr id="5" name="Picture 4">
            <a:extLst>
              <a:ext uri="{FF2B5EF4-FFF2-40B4-BE49-F238E27FC236}">
                <a16:creationId xmlns:a16="http://schemas.microsoft.com/office/drawing/2014/main" id="{DCA2824F-5485-47DD-A32E-85491A5E4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419" y="6167316"/>
            <a:ext cx="695320" cy="690684"/>
          </a:xfrm>
          <a:prstGeom prst="rect">
            <a:avLst/>
          </a:prstGeom>
        </p:spPr>
      </p:pic>
    </p:spTree>
    <p:extLst>
      <p:ext uri="{BB962C8B-B14F-4D97-AF65-F5344CB8AC3E}">
        <p14:creationId xmlns:p14="http://schemas.microsoft.com/office/powerpoint/2010/main" val="249318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D426-44DC-468E-B115-2506218339CA}"/>
              </a:ext>
            </a:extLst>
          </p:cNvPr>
          <p:cNvSpPr>
            <a:spLocks noGrp="1"/>
          </p:cNvSpPr>
          <p:nvPr>
            <p:ph type="title"/>
          </p:nvPr>
        </p:nvSpPr>
        <p:spPr>
          <a:xfrm>
            <a:off x="461676" y="216690"/>
            <a:ext cx="4968740" cy="1049235"/>
          </a:xfrm>
        </p:spPr>
        <p:txBody>
          <a:bodyPr/>
          <a:lstStyle/>
          <a:p>
            <a:r>
              <a:rPr lang="en-US" b="1" dirty="0"/>
              <a:t>Why we used</a:t>
            </a:r>
            <a:r>
              <a:rPr lang="ar-EG" b="1" dirty="0"/>
              <a:t> </a:t>
            </a:r>
            <a:r>
              <a:rPr lang="en-US" b="1" dirty="0"/>
              <a:t>Angular:</a:t>
            </a:r>
          </a:p>
        </p:txBody>
      </p:sp>
      <p:sp>
        <p:nvSpPr>
          <p:cNvPr id="3" name="Content Placeholder 2">
            <a:extLst>
              <a:ext uri="{FF2B5EF4-FFF2-40B4-BE49-F238E27FC236}">
                <a16:creationId xmlns:a16="http://schemas.microsoft.com/office/drawing/2014/main" id="{F4295A4F-F0F8-4E85-A2D3-F0DF26614380}"/>
              </a:ext>
            </a:extLst>
          </p:cNvPr>
          <p:cNvSpPr>
            <a:spLocks noGrp="1"/>
          </p:cNvSpPr>
          <p:nvPr>
            <p:ph sz="quarter" idx="13"/>
          </p:nvPr>
        </p:nvSpPr>
        <p:spPr>
          <a:xfrm>
            <a:off x="685800" y="1744824"/>
            <a:ext cx="10394707" cy="3834882"/>
          </a:xfrm>
        </p:spPr>
        <p:txBody>
          <a:bodyPr>
            <a:normAutofit/>
          </a:bodyPr>
          <a:lstStyle/>
          <a:p>
            <a:r>
              <a:rPr lang="en-US" dirty="0"/>
              <a:t>Modular Architecture</a:t>
            </a:r>
          </a:p>
          <a:p>
            <a:r>
              <a:rPr lang="en-US" dirty="0"/>
              <a:t>Two-Way Data Binding </a:t>
            </a:r>
          </a:p>
          <a:p>
            <a:r>
              <a:rPr lang="en-US" dirty="0"/>
              <a:t>Component-Based Structure</a:t>
            </a:r>
          </a:p>
          <a:p>
            <a:r>
              <a:rPr lang="en-US" dirty="0"/>
              <a:t>Declarative UI</a:t>
            </a:r>
          </a:p>
          <a:p>
            <a:r>
              <a:rPr lang="en-US" dirty="0"/>
              <a:t>Strong Typing with TypeScript </a:t>
            </a:r>
          </a:p>
          <a:p>
            <a:r>
              <a:rPr lang="en-US" dirty="0"/>
              <a:t>Comprehensive Tooling</a:t>
            </a:r>
          </a:p>
          <a:p>
            <a:r>
              <a:rPr lang="en-US" dirty="0"/>
              <a:t>Performance Optimization</a:t>
            </a:r>
          </a:p>
        </p:txBody>
      </p:sp>
      <p:pic>
        <p:nvPicPr>
          <p:cNvPr id="5" name="Picture 4">
            <a:extLst>
              <a:ext uri="{FF2B5EF4-FFF2-40B4-BE49-F238E27FC236}">
                <a16:creationId xmlns:a16="http://schemas.microsoft.com/office/drawing/2014/main" id="{01E0A1FE-40D2-4B46-BAE8-658A9F5F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4340" y="828383"/>
            <a:ext cx="5541860" cy="4536719"/>
          </a:xfrm>
          <a:prstGeom prst="rect">
            <a:avLst/>
          </a:prstGeom>
        </p:spPr>
      </p:pic>
      <p:pic>
        <p:nvPicPr>
          <p:cNvPr id="6" name="Picture 5">
            <a:extLst>
              <a:ext uri="{FF2B5EF4-FFF2-40B4-BE49-F238E27FC236}">
                <a16:creationId xmlns:a16="http://schemas.microsoft.com/office/drawing/2014/main" id="{17D069D8-46B1-4AF6-9862-67DC9F5187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419" y="6167316"/>
            <a:ext cx="695320" cy="690684"/>
          </a:xfrm>
          <a:prstGeom prst="rect">
            <a:avLst/>
          </a:prstGeom>
        </p:spPr>
      </p:pic>
    </p:spTree>
    <p:extLst>
      <p:ext uri="{BB962C8B-B14F-4D97-AF65-F5344CB8AC3E}">
        <p14:creationId xmlns:p14="http://schemas.microsoft.com/office/powerpoint/2010/main" val="1289590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down)">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down)">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down)">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wipe(down)">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wipe(down)">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wipe(down)">
                                      <p:cBhvr>
                                        <p:cTn id="4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D426-44DC-468E-B115-2506218339CA}"/>
              </a:ext>
            </a:extLst>
          </p:cNvPr>
          <p:cNvSpPr>
            <a:spLocks noGrp="1"/>
          </p:cNvSpPr>
          <p:nvPr>
            <p:ph type="title"/>
          </p:nvPr>
        </p:nvSpPr>
        <p:spPr>
          <a:xfrm>
            <a:off x="396361" y="226021"/>
            <a:ext cx="9520158" cy="1049235"/>
          </a:xfrm>
        </p:spPr>
        <p:txBody>
          <a:bodyPr/>
          <a:lstStyle/>
          <a:p>
            <a:r>
              <a:rPr lang="en-US" b="1" dirty="0"/>
              <a:t>Why we used</a:t>
            </a:r>
            <a:r>
              <a:rPr lang="ar-EG" b="1" dirty="0"/>
              <a:t> </a:t>
            </a:r>
            <a:r>
              <a:rPr lang="en-US" b="1" dirty="0"/>
              <a:t>PHP:</a:t>
            </a:r>
            <a:endParaRPr lang="en-US" dirty="0"/>
          </a:p>
        </p:txBody>
      </p:sp>
      <p:sp>
        <p:nvSpPr>
          <p:cNvPr id="3" name="Content Placeholder 2">
            <a:extLst>
              <a:ext uri="{FF2B5EF4-FFF2-40B4-BE49-F238E27FC236}">
                <a16:creationId xmlns:a16="http://schemas.microsoft.com/office/drawing/2014/main" id="{F4295A4F-F0F8-4E85-A2D3-F0DF26614380}"/>
              </a:ext>
            </a:extLst>
          </p:cNvPr>
          <p:cNvSpPr>
            <a:spLocks noGrp="1"/>
          </p:cNvSpPr>
          <p:nvPr>
            <p:ph sz="quarter" idx="13"/>
          </p:nvPr>
        </p:nvSpPr>
        <p:spPr>
          <a:xfrm>
            <a:off x="657809" y="1773405"/>
            <a:ext cx="10394707" cy="3311189"/>
          </a:xfrm>
        </p:spPr>
        <p:txBody>
          <a:bodyPr/>
          <a:lstStyle/>
          <a:p>
            <a:r>
              <a:rPr lang="en-US" dirty="0"/>
              <a:t>Ease of Use</a:t>
            </a:r>
          </a:p>
          <a:p>
            <a:r>
              <a:rPr lang="en-US" dirty="0"/>
              <a:t>Server-Side Scripting</a:t>
            </a:r>
          </a:p>
          <a:p>
            <a:r>
              <a:rPr lang="en-US" dirty="0"/>
              <a:t>Database Integration</a:t>
            </a:r>
          </a:p>
          <a:p>
            <a:r>
              <a:rPr lang="en-US" dirty="0"/>
              <a:t>Extensive Frameworks and Libraries </a:t>
            </a:r>
          </a:p>
          <a:p>
            <a:r>
              <a:rPr lang="en-US" dirty="0"/>
              <a:t>Cost-Effective</a:t>
            </a:r>
          </a:p>
          <a:p>
            <a:r>
              <a:rPr lang="en-US" dirty="0"/>
              <a:t>Large Community and Support</a:t>
            </a:r>
          </a:p>
        </p:txBody>
      </p:sp>
      <p:pic>
        <p:nvPicPr>
          <p:cNvPr id="5" name="Picture 4">
            <a:extLst>
              <a:ext uri="{FF2B5EF4-FFF2-40B4-BE49-F238E27FC236}">
                <a16:creationId xmlns:a16="http://schemas.microsoft.com/office/drawing/2014/main" id="{0EFA7894-AAD8-4E4D-A9CF-EFE7A7CB0F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3897" y="934617"/>
            <a:ext cx="5830294" cy="4421076"/>
          </a:xfrm>
          <a:prstGeom prst="rect">
            <a:avLst/>
          </a:prstGeom>
        </p:spPr>
      </p:pic>
      <p:pic>
        <p:nvPicPr>
          <p:cNvPr id="6" name="Picture 5">
            <a:extLst>
              <a:ext uri="{FF2B5EF4-FFF2-40B4-BE49-F238E27FC236}">
                <a16:creationId xmlns:a16="http://schemas.microsoft.com/office/drawing/2014/main" id="{4A2BD207-DC60-44A4-9ED9-9804E049B3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419" y="6167316"/>
            <a:ext cx="695320" cy="690684"/>
          </a:xfrm>
          <a:prstGeom prst="rect">
            <a:avLst/>
          </a:prstGeom>
        </p:spPr>
      </p:pic>
    </p:spTree>
    <p:extLst>
      <p:ext uri="{BB962C8B-B14F-4D97-AF65-F5344CB8AC3E}">
        <p14:creationId xmlns:p14="http://schemas.microsoft.com/office/powerpoint/2010/main" val="2139520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down)">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down)">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down)">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wipe(down)">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wipe(down)">
                                      <p:cBhvr>
                                        <p:cTn id="4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D426-44DC-468E-B115-2506218339CA}"/>
              </a:ext>
            </a:extLst>
          </p:cNvPr>
          <p:cNvSpPr>
            <a:spLocks noGrp="1"/>
          </p:cNvSpPr>
          <p:nvPr>
            <p:ph type="title"/>
          </p:nvPr>
        </p:nvSpPr>
        <p:spPr>
          <a:xfrm>
            <a:off x="0" y="0"/>
            <a:ext cx="1451100" cy="625151"/>
          </a:xfrm>
        </p:spPr>
        <p:txBody>
          <a:bodyPr/>
          <a:lstStyle/>
          <a:p>
            <a:r>
              <a:rPr lang="en-US" dirty="0"/>
              <a:t>ERD</a:t>
            </a:r>
          </a:p>
        </p:txBody>
      </p:sp>
      <p:pic>
        <p:nvPicPr>
          <p:cNvPr id="4" name="Content Placeholder 3" descr="A diagram of a company&#10;&#10;Description automatically generated">
            <a:extLst>
              <a:ext uri="{FF2B5EF4-FFF2-40B4-BE49-F238E27FC236}">
                <a16:creationId xmlns:a16="http://schemas.microsoft.com/office/drawing/2014/main" id="{79D75B4A-E60D-5BF2-FCEF-8E068D6BE171}"/>
              </a:ext>
            </a:extLst>
          </p:cNvPr>
          <p:cNvPicPr>
            <a:picLocks noGrp="1" noChangeAspect="1"/>
          </p:cNvPicPr>
          <p:nvPr>
            <p:ph sz="quarter" idx="13"/>
          </p:nvPr>
        </p:nvPicPr>
        <p:blipFill>
          <a:blip r:embed="rId2"/>
          <a:stretch>
            <a:fillRect/>
          </a:stretch>
        </p:blipFill>
        <p:spPr>
          <a:xfrm>
            <a:off x="0" y="625151"/>
            <a:ext cx="12192000" cy="6232849"/>
          </a:xfrm>
          <a:prstGeom prst="rect">
            <a:avLst/>
          </a:prstGeom>
        </p:spPr>
      </p:pic>
    </p:spTree>
    <p:extLst>
      <p:ext uri="{BB962C8B-B14F-4D97-AF65-F5344CB8AC3E}">
        <p14:creationId xmlns:p14="http://schemas.microsoft.com/office/powerpoint/2010/main" val="179576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AF119-D50F-4077-96F4-ACC2315175B9}"/>
              </a:ext>
            </a:extLst>
          </p:cNvPr>
          <p:cNvSpPr>
            <a:spLocks noGrp="1"/>
          </p:cNvSpPr>
          <p:nvPr>
            <p:ph type="title"/>
          </p:nvPr>
        </p:nvSpPr>
        <p:spPr>
          <a:xfrm>
            <a:off x="200419" y="123384"/>
            <a:ext cx="9520158" cy="1049235"/>
          </a:xfrm>
        </p:spPr>
        <p:txBody>
          <a:bodyPr>
            <a:normAutofit/>
          </a:bodyPr>
          <a:lstStyle/>
          <a:p>
            <a:r>
              <a:rPr lang="ar" sz="4400" b="1" dirty="0">
                <a:solidFill>
                  <a:srgbClr val="FF0000"/>
                </a:solidFill>
              </a:rPr>
              <a:t>students names responsibilities</a:t>
            </a:r>
            <a:endParaRPr lang="en-US" sz="4400" dirty="0">
              <a:solidFill>
                <a:srgbClr val="FF0000"/>
              </a:solidFill>
            </a:endParaRPr>
          </a:p>
        </p:txBody>
      </p:sp>
      <p:sp>
        <p:nvSpPr>
          <p:cNvPr id="3" name="Content Placeholder 2">
            <a:extLst>
              <a:ext uri="{FF2B5EF4-FFF2-40B4-BE49-F238E27FC236}">
                <a16:creationId xmlns:a16="http://schemas.microsoft.com/office/drawing/2014/main" id="{D3F79040-AA6A-47C8-BB66-58D1F02A8279}"/>
              </a:ext>
            </a:extLst>
          </p:cNvPr>
          <p:cNvSpPr>
            <a:spLocks noGrp="1"/>
          </p:cNvSpPr>
          <p:nvPr>
            <p:ph sz="quarter" idx="13"/>
          </p:nvPr>
        </p:nvSpPr>
        <p:spPr>
          <a:xfrm>
            <a:off x="555171" y="1530220"/>
            <a:ext cx="10394707" cy="4058969"/>
          </a:xfrm>
        </p:spPr>
        <p:txBody>
          <a:bodyPr>
            <a:normAutofit/>
          </a:bodyPr>
          <a:lstStyle/>
          <a:p>
            <a:pPr marL="0" lvl="0" indent="0" algn="l" rtl="0">
              <a:spcBef>
                <a:spcPts val="0"/>
              </a:spcBef>
              <a:spcAft>
                <a:spcPts val="1200"/>
              </a:spcAft>
              <a:buNone/>
            </a:pPr>
            <a:r>
              <a:rPr lang="en-GB" b="1" dirty="0"/>
              <a:t>1- </a:t>
            </a:r>
            <a:r>
              <a:rPr lang="en-GB" sz="2400" b="1" dirty="0"/>
              <a:t>Abdelrahman </a:t>
            </a:r>
            <a:r>
              <a:rPr lang="en-US" sz="2400" b="1" dirty="0"/>
              <a:t>M</a:t>
            </a:r>
            <a:r>
              <a:rPr lang="en-GB" sz="2400" b="1" dirty="0" err="1"/>
              <a:t>ahrous</a:t>
            </a:r>
            <a:r>
              <a:rPr lang="en-GB" sz="2400" b="1" dirty="0"/>
              <a:t> Mohamed</a:t>
            </a:r>
            <a:endParaRPr lang="en-GB" b="1" dirty="0"/>
          </a:p>
          <a:p>
            <a:pPr marL="0" lvl="0" indent="0" algn="l" rtl="0">
              <a:spcBef>
                <a:spcPts val="0"/>
              </a:spcBef>
              <a:spcAft>
                <a:spcPts val="1200"/>
              </a:spcAft>
              <a:buNone/>
            </a:pPr>
            <a:r>
              <a:rPr lang="en-GB" b="1" dirty="0"/>
              <a:t>2- </a:t>
            </a:r>
            <a:r>
              <a:rPr lang="en-GB" sz="2400" b="1" dirty="0"/>
              <a:t>Mekhail Amir Lamey</a:t>
            </a:r>
            <a:endParaRPr lang="en-GB" b="1" dirty="0"/>
          </a:p>
          <a:p>
            <a:pPr marL="0" lvl="0" indent="0" algn="l" rtl="0">
              <a:spcBef>
                <a:spcPts val="0"/>
              </a:spcBef>
              <a:spcAft>
                <a:spcPts val="1200"/>
              </a:spcAft>
              <a:buNone/>
            </a:pPr>
            <a:r>
              <a:rPr lang="en-GB" b="1" dirty="0"/>
              <a:t>3- </a:t>
            </a:r>
            <a:r>
              <a:rPr lang="en-GB" sz="2400" b="1" dirty="0"/>
              <a:t>Mohamed Mamdouh </a:t>
            </a:r>
            <a:r>
              <a:rPr lang="en-GB" sz="2400" b="1" dirty="0" err="1"/>
              <a:t>Mekawi</a:t>
            </a:r>
            <a:endParaRPr lang="en-GB" b="1" dirty="0"/>
          </a:p>
          <a:p>
            <a:pPr marL="0" lvl="0" indent="0" algn="l" rtl="0">
              <a:spcBef>
                <a:spcPts val="0"/>
              </a:spcBef>
              <a:spcAft>
                <a:spcPts val="1200"/>
              </a:spcAft>
              <a:buNone/>
            </a:pPr>
            <a:r>
              <a:rPr lang="en-GB" b="1" dirty="0"/>
              <a:t>4- </a:t>
            </a:r>
            <a:r>
              <a:rPr lang="en-GB" sz="2400" b="1" dirty="0"/>
              <a:t>Walid Atef </a:t>
            </a:r>
            <a:r>
              <a:rPr lang="en-GB" sz="2400" b="1" dirty="0" err="1"/>
              <a:t>Fayze</a:t>
            </a:r>
            <a:endParaRPr lang="en-GB" b="1" dirty="0"/>
          </a:p>
          <a:p>
            <a:pPr marL="0" lvl="0" indent="0" algn="l" rtl="0">
              <a:spcBef>
                <a:spcPts val="0"/>
              </a:spcBef>
              <a:spcAft>
                <a:spcPts val="1200"/>
              </a:spcAft>
              <a:buNone/>
            </a:pPr>
            <a:r>
              <a:rPr lang="en-GB" b="1" dirty="0"/>
              <a:t>5- </a:t>
            </a:r>
            <a:r>
              <a:rPr lang="en-GB" sz="2400" b="1" dirty="0"/>
              <a:t>Mohamed </a:t>
            </a:r>
            <a:r>
              <a:rPr lang="en-GB" sz="2400" b="1" dirty="0" err="1"/>
              <a:t>Khalied</a:t>
            </a:r>
            <a:r>
              <a:rPr lang="en-GB" sz="2400" b="1" dirty="0"/>
              <a:t> </a:t>
            </a:r>
            <a:r>
              <a:rPr lang="en-GB" sz="2400" b="1" dirty="0" err="1"/>
              <a:t>Refaat</a:t>
            </a:r>
            <a:endParaRPr lang="en-GB" b="1" dirty="0"/>
          </a:p>
          <a:p>
            <a:pPr marL="0" lvl="0" indent="0" algn="l" rtl="0">
              <a:spcBef>
                <a:spcPts val="0"/>
              </a:spcBef>
              <a:spcAft>
                <a:spcPts val="1200"/>
              </a:spcAft>
              <a:buNone/>
            </a:pPr>
            <a:r>
              <a:rPr lang="en-GB" b="1" dirty="0"/>
              <a:t>6- </a:t>
            </a:r>
            <a:r>
              <a:rPr lang="en-GB" sz="2400" b="1" dirty="0" err="1"/>
              <a:t>Ramy</a:t>
            </a:r>
            <a:r>
              <a:rPr lang="en-GB" sz="2400" b="1" dirty="0"/>
              <a:t> Hany Lamey</a:t>
            </a:r>
            <a:endParaRPr lang="en-GB" b="1" dirty="0"/>
          </a:p>
          <a:p>
            <a:pPr marL="0" lvl="0" indent="0" algn="l" rtl="0">
              <a:spcBef>
                <a:spcPts val="0"/>
              </a:spcBef>
              <a:spcAft>
                <a:spcPts val="1200"/>
              </a:spcAft>
              <a:buNone/>
            </a:pPr>
            <a:r>
              <a:rPr lang="en-GB" b="1" dirty="0"/>
              <a:t>7- </a:t>
            </a:r>
            <a:r>
              <a:rPr lang="en-GB" sz="2400" b="1" dirty="0" err="1"/>
              <a:t>Rokia</a:t>
            </a:r>
            <a:r>
              <a:rPr lang="en-GB" sz="2400" b="1" dirty="0"/>
              <a:t> </a:t>
            </a:r>
            <a:r>
              <a:rPr lang="en-GB" sz="2400" b="1" dirty="0" err="1"/>
              <a:t>Elbadry</a:t>
            </a:r>
            <a:r>
              <a:rPr lang="en-GB" sz="2400" b="1" dirty="0"/>
              <a:t> Mohamed</a:t>
            </a:r>
            <a:endParaRPr lang="en-GB" b="1" dirty="0"/>
          </a:p>
        </p:txBody>
      </p:sp>
      <p:pic>
        <p:nvPicPr>
          <p:cNvPr id="4" name="Google Shape;100;p15">
            <a:extLst>
              <a:ext uri="{FF2B5EF4-FFF2-40B4-BE49-F238E27FC236}">
                <a16:creationId xmlns:a16="http://schemas.microsoft.com/office/drawing/2014/main" id="{1B0160B3-4488-4ACD-9E9A-F63CDFC7F66F}"/>
              </a:ext>
            </a:extLst>
          </p:cNvPr>
          <p:cNvPicPr preferRelativeResize="0"/>
          <p:nvPr/>
        </p:nvPicPr>
        <p:blipFill>
          <a:blip r:embed="rId2">
            <a:alphaModFix/>
          </a:blip>
          <a:stretch>
            <a:fillRect/>
          </a:stretch>
        </p:blipFill>
        <p:spPr>
          <a:xfrm>
            <a:off x="7478927" y="1642187"/>
            <a:ext cx="3783121" cy="4058817"/>
          </a:xfrm>
          <a:prstGeom prst="rect">
            <a:avLst/>
          </a:prstGeom>
          <a:noFill/>
          <a:ln>
            <a:noFill/>
          </a:ln>
        </p:spPr>
      </p:pic>
      <p:pic>
        <p:nvPicPr>
          <p:cNvPr id="5" name="Picture 4">
            <a:extLst>
              <a:ext uri="{FF2B5EF4-FFF2-40B4-BE49-F238E27FC236}">
                <a16:creationId xmlns:a16="http://schemas.microsoft.com/office/drawing/2014/main" id="{88A695BC-F2CB-4F8E-813B-9782A2E888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419" y="6167316"/>
            <a:ext cx="695320" cy="690684"/>
          </a:xfrm>
          <a:prstGeom prst="rect">
            <a:avLst/>
          </a:prstGeom>
        </p:spPr>
      </p:pic>
    </p:spTree>
    <p:extLst>
      <p:ext uri="{BB962C8B-B14F-4D97-AF65-F5344CB8AC3E}">
        <p14:creationId xmlns:p14="http://schemas.microsoft.com/office/powerpoint/2010/main" val="64631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heel(1)">
                                      <p:cBhvr>
                                        <p:cTn id="4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D426-44DC-468E-B115-2506218339CA}"/>
              </a:ext>
            </a:extLst>
          </p:cNvPr>
          <p:cNvSpPr>
            <a:spLocks noGrp="1"/>
          </p:cNvSpPr>
          <p:nvPr>
            <p:ph type="title"/>
          </p:nvPr>
        </p:nvSpPr>
        <p:spPr>
          <a:xfrm>
            <a:off x="0" y="0"/>
            <a:ext cx="3849067" cy="724749"/>
          </a:xfrm>
        </p:spPr>
        <p:txBody>
          <a:bodyPr/>
          <a:lstStyle/>
          <a:p>
            <a:r>
              <a:rPr lang="ar" dirty="0"/>
              <a:t>schema</a:t>
            </a:r>
            <a:endParaRPr lang="en-US" dirty="0"/>
          </a:p>
        </p:txBody>
      </p:sp>
      <p:pic>
        <p:nvPicPr>
          <p:cNvPr id="4" name="Content Placeholder 3" descr="A diagram of a student performance&#10;&#10;Description automatically generated">
            <a:extLst>
              <a:ext uri="{FF2B5EF4-FFF2-40B4-BE49-F238E27FC236}">
                <a16:creationId xmlns:a16="http://schemas.microsoft.com/office/drawing/2014/main" id="{151665BB-FF3D-E667-426A-4395626908CE}"/>
              </a:ext>
            </a:extLst>
          </p:cNvPr>
          <p:cNvPicPr>
            <a:picLocks noGrp="1" noChangeAspect="1"/>
          </p:cNvPicPr>
          <p:nvPr>
            <p:ph sz="quarter" idx="13"/>
          </p:nvPr>
        </p:nvPicPr>
        <p:blipFill>
          <a:blip r:embed="rId2"/>
          <a:stretch>
            <a:fillRect/>
          </a:stretch>
        </p:blipFill>
        <p:spPr>
          <a:xfrm>
            <a:off x="0" y="724749"/>
            <a:ext cx="12192000" cy="6133251"/>
          </a:xfrm>
          <a:prstGeom prst="rect">
            <a:avLst/>
          </a:prstGeom>
        </p:spPr>
      </p:pic>
    </p:spTree>
    <p:extLst>
      <p:ext uri="{BB962C8B-B14F-4D97-AF65-F5344CB8AC3E}">
        <p14:creationId xmlns:p14="http://schemas.microsoft.com/office/powerpoint/2010/main" val="174563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D426-44DC-468E-B115-2506218339CA}"/>
              </a:ext>
            </a:extLst>
          </p:cNvPr>
          <p:cNvSpPr>
            <a:spLocks noGrp="1"/>
          </p:cNvSpPr>
          <p:nvPr>
            <p:ph type="title"/>
          </p:nvPr>
        </p:nvSpPr>
        <p:spPr>
          <a:xfrm>
            <a:off x="0" y="0"/>
            <a:ext cx="3961035" cy="696757"/>
          </a:xfrm>
        </p:spPr>
        <p:txBody>
          <a:bodyPr/>
          <a:lstStyle/>
          <a:p>
            <a:r>
              <a:rPr lang="ar" dirty="0"/>
              <a:t>sequence diagram</a:t>
            </a:r>
            <a:endParaRPr lang="en-US" dirty="0"/>
          </a:p>
        </p:txBody>
      </p:sp>
      <p:pic>
        <p:nvPicPr>
          <p:cNvPr id="4" name="Content Placeholder 3" descr="A diagram of a program">
            <a:extLst>
              <a:ext uri="{FF2B5EF4-FFF2-40B4-BE49-F238E27FC236}">
                <a16:creationId xmlns:a16="http://schemas.microsoft.com/office/drawing/2014/main" id="{EAFC8404-F92E-CA87-F50C-B71D2DCFEB05}"/>
              </a:ext>
            </a:extLst>
          </p:cNvPr>
          <p:cNvPicPr>
            <a:picLocks noGrp="1" noChangeAspect="1"/>
          </p:cNvPicPr>
          <p:nvPr>
            <p:ph sz="quarter" idx="13"/>
          </p:nvPr>
        </p:nvPicPr>
        <p:blipFill>
          <a:blip r:embed="rId2"/>
          <a:stretch>
            <a:fillRect/>
          </a:stretch>
        </p:blipFill>
        <p:spPr>
          <a:xfrm>
            <a:off x="0" y="696757"/>
            <a:ext cx="12192000" cy="6161243"/>
          </a:xfrm>
          <a:prstGeom prst="rect">
            <a:avLst/>
          </a:prstGeom>
        </p:spPr>
      </p:pic>
    </p:spTree>
    <p:extLst>
      <p:ext uri="{BB962C8B-B14F-4D97-AF65-F5344CB8AC3E}">
        <p14:creationId xmlns:p14="http://schemas.microsoft.com/office/powerpoint/2010/main" val="126148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D426-44DC-468E-B115-2506218339CA}"/>
              </a:ext>
            </a:extLst>
          </p:cNvPr>
          <p:cNvSpPr>
            <a:spLocks noGrp="1"/>
          </p:cNvSpPr>
          <p:nvPr>
            <p:ph type="title"/>
          </p:nvPr>
        </p:nvSpPr>
        <p:spPr>
          <a:xfrm>
            <a:off x="0" y="0"/>
            <a:ext cx="1777671" cy="625151"/>
          </a:xfrm>
        </p:spPr>
        <p:txBody>
          <a:bodyPr/>
          <a:lstStyle/>
          <a:p>
            <a:r>
              <a:rPr lang="ar" dirty="0"/>
              <a:t>use case</a:t>
            </a:r>
            <a:endParaRPr lang="en-US" dirty="0"/>
          </a:p>
        </p:txBody>
      </p:sp>
      <p:pic>
        <p:nvPicPr>
          <p:cNvPr id="4" name="Content Placeholder 3" descr="A diagram of a diagram&#10;&#10;Description automatically generated">
            <a:extLst>
              <a:ext uri="{FF2B5EF4-FFF2-40B4-BE49-F238E27FC236}">
                <a16:creationId xmlns:a16="http://schemas.microsoft.com/office/drawing/2014/main" id="{5146B8D2-23F5-F4C7-E12C-2326681CC625}"/>
              </a:ext>
            </a:extLst>
          </p:cNvPr>
          <p:cNvPicPr>
            <a:picLocks noGrp="1" noChangeAspect="1"/>
          </p:cNvPicPr>
          <p:nvPr>
            <p:ph sz="quarter" idx="13"/>
          </p:nvPr>
        </p:nvPicPr>
        <p:blipFill>
          <a:blip r:embed="rId2"/>
          <a:stretch>
            <a:fillRect/>
          </a:stretch>
        </p:blipFill>
        <p:spPr>
          <a:xfrm>
            <a:off x="0" y="625151"/>
            <a:ext cx="12192000" cy="6232849"/>
          </a:xfrm>
          <a:prstGeom prst="rect">
            <a:avLst/>
          </a:prstGeom>
        </p:spPr>
      </p:pic>
    </p:spTree>
    <p:extLst>
      <p:ext uri="{BB962C8B-B14F-4D97-AF65-F5344CB8AC3E}">
        <p14:creationId xmlns:p14="http://schemas.microsoft.com/office/powerpoint/2010/main" val="201226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D426-44DC-468E-B115-2506218339CA}"/>
              </a:ext>
            </a:extLst>
          </p:cNvPr>
          <p:cNvSpPr>
            <a:spLocks noGrp="1"/>
          </p:cNvSpPr>
          <p:nvPr>
            <p:ph type="title"/>
          </p:nvPr>
        </p:nvSpPr>
        <p:spPr>
          <a:xfrm>
            <a:off x="0" y="0"/>
            <a:ext cx="2640563" cy="741325"/>
          </a:xfrm>
        </p:spPr>
        <p:txBody>
          <a:bodyPr/>
          <a:lstStyle/>
          <a:p>
            <a:r>
              <a:rPr lang="en-US" dirty="0"/>
              <a:t>Login Page</a:t>
            </a:r>
          </a:p>
        </p:txBody>
      </p:sp>
      <p:pic>
        <p:nvPicPr>
          <p:cNvPr id="4" name="Content Placeholder 3">
            <a:extLst>
              <a:ext uri="{FF2B5EF4-FFF2-40B4-BE49-F238E27FC236}">
                <a16:creationId xmlns:a16="http://schemas.microsoft.com/office/drawing/2014/main" id="{30F89BDF-71BC-4059-8824-6EA68338E7AE}"/>
              </a:ext>
            </a:extLst>
          </p:cNvPr>
          <p:cNvPicPr>
            <a:picLocks noGrp="1"/>
          </p:cNvPicPr>
          <p:nvPr>
            <p:ph sz="quarter" idx="13"/>
          </p:nvPr>
        </p:nvPicPr>
        <p:blipFill>
          <a:blip r:embed="rId2"/>
          <a:stretch>
            <a:fillRect/>
          </a:stretch>
        </p:blipFill>
        <p:spPr>
          <a:xfrm>
            <a:off x="0" y="741325"/>
            <a:ext cx="12192000" cy="6116675"/>
          </a:xfrm>
          <a:prstGeom prst="rect">
            <a:avLst/>
          </a:prstGeom>
        </p:spPr>
      </p:pic>
    </p:spTree>
    <p:extLst>
      <p:ext uri="{BB962C8B-B14F-4D97-AF65-F5344CB8AC3E}">
        <p14:creationId xmlns:p14="http://schemas.microsoft.com/office/powerpoint/2010/main" val="162292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D426-44DC-468E-B115-2506218339CA}"/>
              </a:ext>
            </a:extLst>
          </p:cNvPr>
          <p:cNvSpPr>
            <a:spLocks noGrp="1"/>
          </p:cNvSpPr>
          <p:nvPr>
            <p:ph type="title"/>
          </p:nvPr>
        </p:nvSpPr>
        <p:spPr>
          <a:xfrm>
            <a:off x="0" y="0"/>
            <a:ext cx="3909527" cy="750655"/>
          </a:xfrm>
        </p:spPr>
        <p:txBody>
          <a:bodyPr/>
          <a:lstStyle/>
          <a:p>
            <a:r>
              <a:rPr lang="en-US" dirty="0"/>
              <a:t>Academic Advisor</a:t>
            </a:r>
          </a:p>
        </p:txBody>
      </p:sp>
      <p:pic>
        <p:nvPicPr>
          <p:cNvPr id="4" name="Content Placeholder 3">
            <a:extLst>
              <a:ext uri="{FF2B5EF4-FFF2-40B4-BE49-F238E27FC236}">
                <a16:creationId xmlns:a16="http://schemas.microsoft.com/office/drawing/2014/main" id="{C309A61D-B7E2-4CBB-84A6-67C4F9D1EFAA}"/>
              </a:ext>
            </a:extLst>
          </p:cNvPr>
          <p:cNvPicPr>
            <a:picLocks noGrp="1"/>
          </p:cNvPicPr>
          <p:nvPr>
            <p:ph sz="quarter" idx="13"/>
          </p:nvPr>
        </p:nvPicPr>
        <p:blipFill>
          <a:blip r:embed="rId2"/>
          <a:stretch>
            <a:fillRect/>
          </a:stretch>
        </p:blipFill>
        <p:spPr>
          <a:xfrm>
            <a:off x="0" y="750656"/>
            <a:ext cx="12192000" cy="3756030"/>
          </a:xfrm>
          <a:prstGeom prst="rect">
            <a:avLst/>
          </a:prstGeom>
        </p:spPr>
      </p:pic>
      <p:pic>
        <p:nvPicPr>
          <p:cNvPr id="5" name="Picture 4">
            <a:extLst>
              <a:ext uri="{FF2B5EF4-FFF2-40B4-BE49-F238E27FC236}">
                <a16:creationId xmlns:a16="http://schemas.microsoft.com/office/drawing/2014/main" id="{B10544AD-D3E9-499C-8DF7-3669914863C4}"/>
              </a:ext>
            </a:extLst>
          </p:cNvPr>
          <p:cNvPicPr/>
          <p:nvPr/>
        </p:nvPicPr>
        <p:blipFill>
          <a:blip r:embed="rId3"/>
          <a:stretch>
            <a:fillRect/>
          </a:stretch>
        </p:blipFill>
        <p:spPr>
          <a:xfrm>
            <a:off x="0" y="4506686"/>
            <a:ext cx="12192000" cy="2351314"/>
          </a:xfrm>
          <a:prstGeom prst="rect">
            <a:avLst/>
          </a:prstGeom>
        </p:spPr>
      </p:pic>
    </p:spTree>
    <p:extLst>
      <p:ext uri="{BB962C8B-B14F-4D97-AF65-F5344CB8AC3E}">
        <p14:creationId xmlns:p14="http://schemas.microsoft.com/office/powerpoint/2010/main" val="317032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D426-44DC-468E-B115-2506218339CA}"/>
              </a:ext>
            </a:extLst>
          </p:cNvPr>
          <p:cNvSpPr>
            <a:spLocks noGrp="1"/>
          </p:cNvSpPr>
          <p:nvPr>
            <p:ph type="title"/>
          </p:nvPr>
        </p:nvSpPr>
        <p:spPr>
          <a:xfrm>
            <a:off x="0" y="52948"/>
            <a:ext cx="3918857" cy="622114"/>
          </a:xfrm>
        </p:spPr>
        <p:txBody>
          <a:bodyPr/>
          <a:lstStyle/>
          <a:p>
            <a:r>
              <a:rPr lang="en-US" dirty="0" err="1"/>
              <a:t>Contactc</a:t>
            </a:r>
            <a:r>
              <a:rPr lang="en-US" dirty="0"/>
              <a:t>-US   Page</a:t>
            </a:r>
          </a:p>
        </p:txBody>
      </p:sp>
      <p:pic>
        <p:nvPicPr>
          <p:cNvPr id="4" name="Content Placeholder 3">
            <a:extLst>
              <a:ext uri="{FF2B5EF4-FFF2-40B4-BE49-F238E27FC236}">
                <a16:creationId xmlns:a16="http://schemas.microsoft.com/office/drawing/2014/main" id="{FD814C18-BE8D-4F53-B825-F087396DA66F}"/>
              </a:ext>
            </a:extLst>
          </p:cNvPr>
          <p:cNvPicPr>
            <a:picLocks noGrp="1"/>
          </p:cNvPicPr>
          <p:nvPr>
            <p:ph sz="quarter" idx="13"/>
          </p:nvPr>
        </p:nvPicPr>
        <p:blipFill>
          <a:blip r:embed="rId2"/>
          <a:stretch>
            <a:fillRect/>
          </a:stretch>
        </p:blipFill>
        <p:spPr>
          <a:xfrm>
            <a:off x="0" y="675062"/>
            <a:ext cx="12192000" cy="6182938"/>
          </a:xfrm>
          <a:prstGeom prst="rect">
            <a:avLst/>
          </a:prstGeom>
        </p:spPr>
      </p:pic>
    </p:spTree>
    <p:extLst>
      <p:ext uri="{BB962C8B-B14F-4D97-AF65-F5344CB8AC3E}">
        <p14:creationId xmlns:p14="http://schemas.microsoft.com/office/powerpoint/2010/main" val="96422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D426-44DC-468E-B115-2506218339CA}"/>
              </a:ext>
            </a:extLst>
          </p:cNvPr>
          <p:cNvSpPr>
            <a:spLocks noGrp="1"/>
          </p:cNvSpPr>
          <p:nvPr>
            <p:ph type="title"/>
          </p:nvPr>
        </p:nvSpPr>
        <p:spPr>
          <a:xfrm>
            <a:off x="0" y="-14455"/>
            <a:ext cx="2584580" cy="648937"/>
          </a:xfrm>
        </p:spPr>
        <p:txBody>
          <a:bodyPr/>
          <a:lstStyle/>
          <a:p>
            <a:r>
              <a:rPr lang="en-US" dirty="0"/>
              <a:t>Doctor Page</a:t>
            </a:r>
          </a:p>
        </p:txBody>
      </p:sp>
      <p:pic>
        <p:nvPicPr>
          <p:cNvPr id="4" name="Content Placeholder 3">
            <a:extLst>
              <a:ext uri="{FF2B5EF4-FFF2-40B4-BE49-F238E27FC236}">
                <a16:creationId xmlns:a16="http://schemas.microsoft.com/office/drawing/2014/main" id="{F1C8FF1D-BD81-466C-9BB6-8361810D44C5}"/>
              </a:ext>
            </a:extLst>
          </p:cNvPr>
          <p:cNvPicPr>
            <a:picLocks noGrp="1"/>
          </p:cNvPicPr>
          <p:nvPr>
            <p:ph sz="quarter" idx="13"/>
          </p:nvPr>
        </p:nvPicPr>
        <p:blipFill>
          <a:blip r:embed="rId2"/>
          <a:stretch>
            <a:fillRect/>
          </a:stretch>
        </p:blipFill>
        <p:spPr>
          <a:xfrm>
            <a:off x="0" y="634482"/>
            <a:ext cx="12192000" cy="6223518"/>
          </a:xfrm>
          <a:prstGeom prst="rect">
            <a:avLst/>
          </a:prstGeom>
        </p:spPr>
      </p:pic>
    </p:spTree>
    <p:extLst>
      <p:ext uri="{BB962C8B-B14F-4D97-AF65-F5344CB8AC3E}">
        <p14:creationId xmlns:p14="http://schemas.microsoft.com/office/powerpoint/2010/main" val="255112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D426-44DC-468E-B115-2506218339CA}"/>
              </a:ext>
            </a:extLst>
          </p:cNvPr>
          <p:cNvSpPr>
            <a:spLocks noGrp="1"/>
          </p:cNvSpPr>
          <p:nvPr>
            <p:ph type="title"/>
          </p:nvPr>
        </p:nvSpPr>
        <p:spPr>
          <a:xfrm>
            <a:off x="0" y="0"/>
            <a:ext cx="3769567" cy="567081"/>
          </a:xfrm>
        </p:spPr>
        <p:txBody>
          <a:bodyPr/>
          <a:lstStyle/>
          <a:p>
            <a:r>
              <a:rPr lang="en-US" dirty="0"/>
              <a:t>All Student Page</a:t>
            </a:r>
          </a:p>
        </p:txBody>
      </p:sp>
      <p:pic>
        <p:nvPicPr>
          <p:cNvPr id="4" name="Content Placeholder 3">
            <a:extLst>
              <a:ext uri="{FF2B5EF4-FFF2-40B4-BE49-F238E27FC236}">
                <a16:creationId xmlns:a16="http://schemas.microsoft.com/office/drawing/2014/main" id="{A37A7FE6-B894-4C49-B1F2-61D4C7A6B959}"/>
              </a:ext>
            </a:extLst>
          </p:cNvPr>
          <p:cNvPicPr>
            <a:picLocks noGrp="1"/>
          </p:cNvPicPr>
          <p:nvPr>
            <p:ph sz="quarter" idx="13"/>
          </p:nvPr>
        </p:nvPicPr>
        <p:blipFill>
          <a:blip r:embed="rId2"/>
          <a:stretch>
            <a:fillRect/>
          </a:stretch>
        </p:blipFill>
        <p:spPr>
          <a:xfrm>
            <a:off x="0" y="567081"/>
            <a:ext cx="12192000" cy="3697009"/>
          </a:xfrm>
          <a:prstGeom prst="rect">
            <a:avLst/>
          </a:prstGeom>
        </p:spPr>
      </p:pic>
      <p:pic>
        <p:nvPicPr>
          <p:cNvPr id="5" name="Content Placeholder 3">
            <a:extLst>
              <a:ext uri="{FF2B5EF4-FFF2-40B4-BE49-F238E27FC236}">
                <a16:creationId xmlns:a16="http://schemas.microsoft.com/office/drawing/2014/main" id="{A3865797-C0A9-4A94-9741-EECD045A667A}"/>
              </a:ext>
            </a:extLst>
          </p:cNvPr>
          <p:cNvPicPr>
            <a:picLocks/>
          </p:cNvPicPr>
          <p:nvPr/>
        </p:nvPicPr>
        <p:blipFill>
          <a:blip r:embed="rId3"/>
          <a:stretch>
            <a:fillRect/>
          </a:stretch>
        </p:blipFill>
        <p:spPr>
          <a:xfrm>
            <a:off x="0" y="4264090"/>
            <a:ext cx="12192000" cy="2593910"/>
          </a:xfrm>
          <a:prstGeom prst="rect">
            <a:avLst/>
          </a:prstGeom>
        </p:spPr>
      </p:pic>
    </p:spTree>
    <p:extLst>
      <p:ext uri="{BB962C8B-B14F-4D97-AF65-F5344CB8AC3E}">
        <p14:creationId xmlns:p14="http://schemas.microsoft.com/office/powerpoint/2010/main" val="314935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D426-44DC-468E-B115-2506218339CA}"/>
              </a:ext>
            </a:extLst>
          </p:cNvPr>
          <p:cNvSpPr>
            <a:spLocks noGrp="1"/>
          </p:cNvSpPr>
          <p:nvPr>
            <p:ph type="title"/>
          </p:nvPr>
        </p:nvSpPr>
        <p:spPr>
          <a:xfrm>
            <a:off x="0" y="0"/>
            <a:ext cx="4497355" cy="559837"/>
          </a:xfrm>
        </p:spPr>
        <p:txBody>
          <a:bodyPr/>
          <a:lstStyle/>
          <a:p>
            <a:r>
              <a:rPr lang="en-US" dirty="0"/>
              <a:t>Mid-Term Grade Page</a:t>
            </a:r>
          </a:p>
        </p:txBody>
      </p:sp>
      <p:pic>
        <p:nvPicPr>
          <p:cNvPr id="4" name="Content Placeholder 3">
            <a:extLst>
              <a:ext uri="{FF2B5EF4-FFF2-40B4-BE49-F238E27FC236}">
                <a16:creationId xmlns:a16="http://schemas.microsoft.com/office/drawing/2014/main" id="{B4EB5AF1-DE0A-4CB1-937B-ABB0539DB95E}"/>
              </a:ext>
            </a:extLst>
          </p:cNvPr>
          <p:cNvPicPr>
            <a:picLocks noGrp="1"/>
          </p:cNvPicPr>
          <p:nvPr>
            <p:ph sz="quarter" idx="13"/>
          </p:nvPr>
        </p:nvPicPr>
        <p:blipFill>
          <a:blip r:embed="rId2"/>
          <a:stretch>
            <a:fillRect/>
          </a:stretch>
        </p:blipFill>
        <p:spPr>
          <a:xfrm>
            <a:off x="0" y="559838"/>
            <a:ext cx="12192000" cy="3760236"/>
          </a:xfrm>
          <a:prstGeom prst="rect">
            <a:avLst/>
          </a:prstGeom>
        </p:spPr>
      </p:pic>
      <p:pic>
        <p:nvPicPr>
          <p:cNvPr id="5" name="Picture 4">
            <a:extLst>
              <a:ext uri="{FF2B5EF4-FFF2-40B4-BE49-F238E27FC236}">
                <a16:creationId xmlns:a16="http://schemas.microsoft.com/office/drawing/2014/main" id="{86D0AF12-E260-4ED8-BC1C-400F89135B24}"/>
              </a:ext>
            </a:extLst>
          </p:cNvPr>
          <p:cNvPicPr/>
          <p:nvPr/>
        </p:nvPicPr>
        <p:blipFill>
          <a:blip r:embed="rId3"/>
          <a:stretch>
            <a:fillRect/>
          </a:stretch>
        </p:blipFill>
        <p:spPr>
          <a:xfrm>
            <a:off x="0" y="4320074"/>
            <a:ext cx="12192000" cy="2537926"/>
          </a:xfrm>
          <a:prstGeom prst="rect">
            <a:avLst/>
          </a:prstGeom>
        </p:spPr>
      </p:pic>
    </p:spTree>
    <p:extLst>
      <p:ext uri="{BB962C8B-B14F-4D97-AF65-F5344CB8AC3E}">
        <p14:creationId xmlns:p14="http://schemas.microsoft.com/office/powerpoint/2010/main" val="143600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D426-44DC-468E-B115-2506218339CA}"/>
              </a:ext>
            </a:extLst>
          </p:cNvPr>
          <p:cNvSpPr>
            <a:spLocks noGrp="1"/>
          </p:cNvSpPr>
          <p:nvPr>
            <p:ph type="title"/>
          </p:nvPr>
        </p:nvSpPr>
        <p:spPr>
          <a:xfrm>
            <a:off x="0" y="0"/>
            <a:ext cx="3638939" cy="596736"/>
          </a:xfrm>
        </p:spPr>
        <p:txBody>
          <a:bodyPr/>
          <a:lstStyle/>
          <a:p>
            <a:r>
              <a:rPr lang="en-US" dirty="0"/>
              <a:t>Final Grade Page</a:t>
            </a:r>
          </a:p>
        </p:txBody>
      </p:sp>
      <p:pic>
        <p:nvPicPr>
          <p:cNvPr id="4" name="Content Placeholder 3">
            <a:extLst>
              <a:ext uri="{FF2B5EF4-FFF2-40B4-BE49-F238E27FC236}">
                <a16:creationId xmlns:a16="http://schemas.microsoft.com/office/drawing/2014/main" id="{18B9BF04-931C-4EB4-AA4E-B892FF7E0A4C}"/>
              </a:ext>
            </a:extLst>
          </p:cNvPr>
          <p:cNvPicPr>
            <a:picLocks noGrp="1"/>
          </p:cNvPicPr>
          <p:nvPr>
            <p:ph sz="quarter" idx="13"/>
          </p:nvPr>
        </p:nvPicPr>
        <p:blipFill>
          <a:blip r:embed="rId2"/>
          <a:stretch>
            <a:fillRect/>
          </a:stretch>
        </p:blipFill>
        <p:spPr>
          <a:xfrm>
            <a:off x="0" y="596736"/>
            <a:ext cx="12226629" cy="3378105"/>
          </a:xfrm>
          <a:prstGeom prst="rect">
            <a:avLst/>
          </a:prstGeom>
        </p:spPr>
      </p:pic>
      <p:pic>
        <p:nvPicPr>
          <p:cNvPr id="5" name="Picture 4">
            <a:extLst>
              <a:ext uri="{FF2B5EF4-FFF2-40B4-BE49-F238E27FC236}">
                <a16:creationId xmlns:a16="http://schemas.microsoft.com/office/drawing/2014/main" id="{5E230D59-BADD-4F19-9D03-7823F2A10D7A}"/>
              </a:ext>
            </a:extLst>
          </p:cNvPr>
          <p:cNvPicPr/>
          <p:nvPr/>
        </p:nvPicPr>
        <p:blipFill>
          <a:blip r:embed="rId3"/>
          <a:stretch>
            <a:fillRect/>
          </a:stretch>
        </p:blipFill>
        <p:spPr>
          <a:xfrm>
            <a:off x="0" y="3974841"/>
            <a:ext cx="12192000" cy="2883159"/>
          </a:xfrm>
          <a:prstGeom prst="rect">
            <a:avLst/>
          </a:prstGeom>
        </p:spPr>
      </p:pic>
    </p:spTree>
    <p:extLst>
      <p:ext uri="{BB962C8B-B14F-4D97-AF65-F5344CB8AC3E}">
        <p14:creationId xmlns:p14="http://schemas.microsoft.com/office/powerpoint/2010/main" val="55072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75416-63AC-4F18-A615-905F5CC1E320}"/>
              </a:ext>
            </a:extLst>
          </p:cNvPr>
          <p:cNvSpPr>
            <a:spLocks noGrp="1"/>
          </p:cNvSpPr>
          <p:nvPr>
            <p:ph type="title"/>
          </p:nvPr>
        </p:nvSpPr>
        <p:spPr>
          <a:xfrm>
            <a:off x="293723" y="177281"/>
            <a:ext cx="2981321" cy="811764"/>
          </a:xfrm>
        </p:spPr>
        <p:txBody>
          <a:bodyPr>
            <a:normAutofit/>
          </a:bodyPr>
          <a:lstStyle/>
          <a:p>
            <a:r>
              <a:rPr lang="en-US" b="1" dirty="0"/>
              <a:t>I</a:t>
            </a:r>
            <a:r>
              <a:rPr lang="ar" sz="3600" b="1" dirty="0"/>
              <a:t>ntroduction</a:t>
            </a:r>
            <a:endParaRPr lang="en-US" b="1" dirty="0"/>
          </a:p>
        </p:txBody>
      </p:sp>
      <p:sp>
        <p:nvSpPr>
          <p:cNvPr id="3" name="Content Placeholder 2">
            <a:extLst>
              <a:ext uri="{FF2B5EF4-FFF2-40B4-BE49-F238E27FC236}">
                <a16:creationId xmlns:a16="http://schemas.microsoft.com/office/drawing/2014/main" id="{A6D8A0CD-C168-4994-992F-25B9FA0B9D84}"/>
              </a:ext>
            </a:extLst>
          </p:cNvPr>
          <p:cNvSpPr>
            <a:spLocks noGrp="1"/>
          </p:cNvSpPr>
          <p:nvPr>
            <p:ph sz="quarter" idx="13"/>
          </p:nvPr>
        </p:nvSpPr>
        <p:spPr>
          <a:xfrm>
            <a:off x="517849" y="1110344"/>
            <a:ext cx="10394707" cy="4385540"/>
          </a:xfrm>
        </p:spPr>
        <p:txBody>
          <a:bodyPr/>
          <a:lstStyle/>
          <a:p>
            <a:r>
              <a:rPr lang="en-US" dirty="0"/>
              <a:t>rate X is designed to make assessing student progress easier and more effective for both educators and students. It's user-friendly and flexible, so no matter your teaching style or environment, it seamlessly fits right in.</a:t>
            </a:r>
          </a:p>
          <a:p>
            <a:r>
              <a:rPr lang="en-US" dirty="0"/>
              <a:t>Our focus is on fairness and transparency. We've made sure that assessment criteria are clear and consistent, so every student gets a fair shot. Plus, timely feedback is built right in to help students grow and succeed.</a:t>
            </a:r>
          </a:p>
          <a:p>
            <a:r>
              <a:rPr lang="en-US" dirty="0"/>
              <a:t>With our system, you'll have all the tools you need to track student progress and make informed decisions to support their learning journey.</a:t>
            </a:r>
          </a:p>
          <a:p>
            <a:r>
              <a:rPr lang="en-US" dirty="0"/>
              <a:t>We're excited to have you join us on this new adventure with our Student Evaluation System!</a:t>
            </a:r>
          </a:p>
          <a:p>
            <a:endParaRPr lang="en-US" dirty="0"/>
          </a:p>
        </p:txBody>
      </p:sp>
      <p:pic>
        <p:nvPicPr>
          <p:cNvPr id="4" name="Picture 3">
            <a:extLst>
              <a:ext uri="{FF2B5EF4-FFF2-40B4-BE49-F238E27FC236}">
                <a16:creationId xmlns:a16="http://schemas.microsoft.com/office/drawing/2014/main" id="{001B5D29-E5BC-4B7B-B2D6-2B2C0A82C0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419" y="6167316"/>
            <a:ext cx="695320" cy="690684"/>
          </a:xfrm>
          <a:prstGeom prst="rect">
            <a:avLst/>
          </a:prstGeom>
        </p:spPr>
      </p:pic>
    </p:spTree>
    <p:extLst>
      <p:ext uri="{BB962C8B-B14F-4D97-AF65-F5344CB8AC3E}">
        <p14:creationId xmlns:p14="http://schemas.microsoft.com/office/powerpoint/2010/main" val="408954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D426-44DC-468E-B115-2506218339CA}"/>
              </a:ext>
            </a:extLst>
          </p:cNvPr>
          <p:cNvSpPr>
            <a:spLocks noGrp="1"/>
          </p:cNvSpPr>
          <p:nvPr>
            <p:ph type="title"/>
          </p:nvPr>
        </p:nvSpPr>
        <p:spPr>
          <a:xfrm>
            <a:off x="0" y="0"/>
            <a:ext cx="2939143" cy="615821"/>
          </a:xfrm>
        </p:spPr>
        <p:txBody>
          <a:bodyPr/>
          <a:lstStyle/>
          <a:p>
            <a:r>
              <a:rPr lang="en-US" dirty="0"/>
              <a:t>Quizzes Page</a:t>
            </a:r>
          </a:p>
        </p:txBody>
      </p:sp>
      <p:pic>
        <p:nvPicPr>
          <p:cNvPr id="4" name="Content Placeholder 3">
            <a:extLst>
              <a:ext uri="{FF2B5EF4-FFF2-40B4-BE49-F238E27FC236}">
                <a16:creationId xmlns:a16="http://schemas.microsoft.com/office/drawing/2014/main" id="{1ABB0E8E-EDF3-41F7-8CAF-09C4AAC50B46}"/>
              </a:ext>
            </a:extLst>
          </p:cNvPr>
          <p:cNvPicPr>
            <a:picLocks noGrp="1"/>
          </p:cNvPicPr>
          <p:nvPr>
            <p:ph sz="quarter" idx="13"/>
          </p:nvPr>
        </p:nvPicPr>
        <p:blipFill>
          <a:blip r:embed="rId2"/>
          <a:stretch>
            <a:fillRect/>
          </a:stretch>
        </p:blipFill>
        <p:spPr>
          <a:xfrm>
            <a:off x="0" y="615822"/>
            <a:ext cx="12192000" cy="3564292"/>
          </a:xfrm>
          <a:prstGeom prst="rect">
            <a:avLst/>
          </a:prstGeom>
        </p:spPr>
      </p:pic>
      <p:pic>
        <p:nvPicPr>
          <p:cNvPr id="5" name="Picture 4">
            <a:extLst>
              <a:ext uri="{FF2B5EF4-FFF2-40B4-BE49-F238E27FC236}">
                <a16:creationId xmlns:a16="http://schemas.microsoft.com/office/drawing/2014/main" id="{B5BE7018-2285-4AB4-8CAA-BC1D322E7538}"/>
              </a:ext>
            </a:extLst>
          </p:cNvPr>
          <p:cNvPicPr/>
          <p:nvPr/>
        </p:nvPicPr>
        <p:blipFill>
          <a:blip r:embed="rId3"/>
          <a:stretch>
            <a:fillRect/>
          </a:stretch>
        </p:blipFill>
        <p:spPr>
          <a:xfrm>
            <a:off x="0" y="4180114"/>
            <a:ext cx="12192000" cy="2677885"/>
          </a:xfrm>
          <a:prstGeom prst="rect">
            <a:avLst/>
          </a:prstGeom>
        </p:spPr>
      </p:pic>
    </p:spTree>
    <p:extLst>
      <p:ext uri="{BB962C8B-B14F-4D97-AF65-F5344CB8AC3E}">
        <p14:creationId xmlns:p14="http://schemas.microsoft.com/office/powerpoint/2010/main" val="223633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D426-44DC-468E-B115-2506218339CA}"/>
              </a:ext>
            </a:extLst>
          </p:cNvPr>
          <p:cNvSpPr>
            <a:spLocks noGrp="1"/>
          </p:cNvSpPr>
          <p:nvPr>
            <p:ph type="title"/>
          </p:nvPr>
        </p:nvSpPr>
        <p:spPr>
          <a:xfrm>
            <a:off x="13792" y="-173948"/>
            <a:ext cx="3858412" cy="668369"/>
          </a:xfrm>
        </p:spPr>
        <p:txBody>
          <a:bodyPr/>
          <a:lstStyle/>
          <a:p>
            <a:r>
              <a:rPr lang="en-US" dirty="0"/>
              <a:t>Student Graph Page</a:t>
            </a:r>
          </a:p>
        </p:txBody>
      </p:sp>
      <p:pic>
        <p:nvPicPr>
          <p:cNvPr id="5" name="Content Placeholder 4">
            <a:extLst>
              <a:ext uri="{FF2B5EF4-FFF2-40B4-BE49-F238E27FC236}">
                <a16:creationId xmlns:a16="http://schemas.microsoft.com/office/drawing/2014/main" id="{1BE4F044-38DE-4C52-B9DB-E3457BA046D5}"/>
              </a:ext>
            </a:extLst>
          </p:cNvPr>
          <p:cNvPicPr>
            <a:picLocks noGrp="1"/>
          </p:cNvPicPr>
          <p:nvPr>
            <p:ph sz="quarter" idx="13"/>
          </p:nvPr>
        </p:nvPicPr>
        <p:blipFill>
          <a:blip r:embed="rId2"/>
          <a:stretch>
            <a:fillRect/>
          </a:stretch>
        </p:blipFill>
        <p:spPr>
          <a:xfrm>
            <a:off x="6895" y="531391"/>
            <a:ext cx="12192000" cy="3174030"/>
          </a:xfrm>
          <a:prstGeom prst="rect">
            <a:avLst/>
          </a:prstGeom>
        </p:spPr>
      </p:pic>
      <p:grpSp>
        <p:nvGrpSpPr>
          <p:cNvPr id="6" name="Group 5">
            <a:extLst>
              <a:ext uri="{FF2B5EF4-FFF2-40B4-BE49-F238E27FC236}">
                <a16:creationId xmlns:a16="http://schemas.microsoft.com/office/drawing/2014/main" id="{40128771-7862-4A84-8849-34F4E6703A67}"/>
              </a:ext>
            </a:extLst>
          </p:cNvPr>
          <p:cNvGrpSpPr/>
          <p:nvPr/>
        </p:nvGrpSpPr>
        <p:grpSpPr>
          <a:xfrm>
            <a:off x="0" y="3742391"/>
            <a:ext cx="12192000" cy="3115609"/>
            <a:chOff x="0" y="0"/>
            <a:chExt cx="6736081" cy="4622267"/>
          </a:xfrm>
        </p:grpSpPr>
        <p:sp>
          <p:nvSpPr>
            <p:cNvPr id="7" name="Rectangle 6">
              <a:extLst>
                <a:ext uri="{FF2B5EF4-FFF2-40B4-BE49-F238E27FC236}">
                  <a16:creationId xmlns:a16="http://schemas.microsoft.com/office/drawing/2014/main" id="{0F5D6EFA-CB25-420B-BF18-880AA47829ED}"/>
                </a:ext>
              </a:extLst>
            </p:cNvPr>
            <p:cNvSpPr/>
            <p:nvPr/>
          </p:nvSpPr>
          <p:spPr>
            <a:xfrm>
              <a:off x="400355" y="2033270"/>
              <a:ext cx="42144" cy="189937"/>
            </a:xfrm>
            <a:prstGeom prst="rect">
              <a:avLst/>
            </a:prstGeom>
            <a:ln>
              <a:noFill/>
            </a:ln>
          </p:spPr>
          <p:txBody>
            <a:bodyPr vert="horz" lIns="0" tIns="0" rIns="0" bIns="0" rtlCol="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a:lnSpc>
                  <a:spcPct val="107000"/>
                </a:lnSpc>
                <a:spcBef>
                  <a:spcPts val="0"/>
                </a:spcBef>
                <a:spcAft>
                  <a:spcPts val="800"/>
                </a:spcAft>
              </a:pPr>
              <a:r>
                <a:rPr lang="en-US" sz="1100">
                  <a:solidFill>
                    <a:srgbClr val="000000"/>
                  </a:solidFill>
                  <a:effectLst/>
                  <a:latin typeface="Calibri" panose="020F0502020204030204" pitchFamily="34" charset="0"/>
                  <a:ea typeface="Calibri" panose="020F0502020204030204" pitchFamily="34" charset="0"/>
                </a:rPr>
                <a:t> </a:t>
              </a:r>
            </a:p>
          </p:txBody>
        </p:sp>
        <p:sp>
          <p:nvSpPr>
            <p:cNvPr id="8" name="Rectangle 7">
              <a:extLst>
                <a:ext uri="{FF2B5EF4-FFF2-40B4-BE49-F238E27FC236}">
                  <a16:creationId xmlns:a16="http://schemas.microsoft.com/office/drawing/2014/main" id="{365175A9-8AD2-4F0D-8D43-32B0D190338C}"/>
                </a:ext>
              </a:extLst>
            </p:cNvPr>
            <p:cNvSpPr/>
            <p:nvPr/>
          </p:nvSpPr>
          <p:spPr>
            <a:xfrm>
              <a:off x="400355" y="2319783"/>
              <a:ext cx="45808" cy="206453"/>
            </a:xfrm>
            <a:prstGeom prst="rect">
              <a:avLst/>
            </a:prstGeom>
            <a:ln>
              <a:noFill/>
            </a:ln>
          </p:spPr>
          <p:txBody>
            <a:bodyPr vert="horz" lIns="0" tIns="0" rIns="0" bIns="0" rtlCol="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a:lnSpc>
                  <a:spcPct val="107000"/>
                </a:lnSpc>
                <a:spcBef>
                  <a:spcPts val="0"/>
                </a:spcBef>
                <a:spcAft>
                  <a:spcPts val="800"/>
                </a:spcAft>
              </a:pPr>
              <a:r>
                <a:rPr lang="en-US" sz="120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9" name="Rectangle 8">
              <a:extLst>
                <a:ext uri="{FF2B5EF4-FFF2-40B4-BE49-F238E27FC236}">
                  <a16:creationId xmlns:a16="http://schemas.microsoft.com/office/drawing/2014/main" id="{7C913755-8E50-407B-BADE-2155D7BBEC41}"/>
                </a:ext>
              </a:extLst>
            </p:cNvPr>
            <p:cNvSpPr/>
            <p:nvPr/>
          </p:nvSpPr>
          <p:spPr>
            <a:xfrm>
              <a:off x="1964563" y="2319783"/>
              <a:ext cx="45808" cy="206453"/>
            </a:xfrm>
            <a:prstGeom prst="rect">
              <a:avLst/>
            </a:prstGeom>
            <a:ln>
              <a:noFill/>
            </a:ln>
          </p:spPr>
          <p:txBody>
            <a:bodyPr vert="horz" lIns="0" tIns="0" rIns="0" bIns="0" rtlCol="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a:lnSpc>
                  <a:spcPct val="107000"/>
                </a:lnSpc>
                <a:spcBef>
                  <a:spcPts val="0"/>
                </a:spcBef>
                <a:spcAft>
                  <a:spcPts val="800"/>
                </a:spcAft>
              </a:pPr>
              <a:r>
                <a:rPr lang="en-US" sz="120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0" name="Rectangle 9">
              <a:extLst>
                <a:ext uri="{FF2B5EF4-FFF2-40B4-BE49-F238E27FC236}">
                  <a16:creationId xmlns:a16="http://schemas.microsoft.com/office/drawing/2014/main" id="{1EE5FE50-59BF-468A-A212-8B51047159C6}"/>
                </a:ext>
              </a:extLst>
            </p:cNvPr>
            <p:cNvSpPr/>
            <p:nvPr/>
          </p:nvSpPr>
          <p:spPr>
            <a:xfrm>
              <a:off x="400355" y="2621915"/>
              <a:ext cx="45808" cy="206453"/>
            </a:xfrm>
            <a:prstGeom prst="rect">
              <a:avLst/>
            </a:prstGeom>
            <a:ln>
              <a:noFill/>
            </a:ln>
          </p:spPr>
          <p:txBody>
            <a:bodyPr vert="horz" lIns="0" tIns="0" rIns="0" bIns="0" rtlCol="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a:lnSpc>
                  <a:spcPct val="107000"/>
                </a:lnSpc>
                <a:spcBef>
                  <a:spcPts val="0"/>
                </a:spcBef>
                <a:spcAft>
                  <a:spcPts val="800"/>
                </a:spcAft>
              </a:pPr>
              <a:r>
                <a:rPr lang="en-US" sz="120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1" name="Rectangle 10">
              <a:extLst>
                <a:ext uri="{FF2B5EF4-FFF2-40B4-BE49-F238E27FC236}">
                  <a16:creationId xmlns:a16="http://schemas.microsoft.com/office/drawing/2014/main" id="{FB7FBFDD-76F6-4F65-95DA-0889C71E9457}"/>
                </a:ext>
              </a:extLst>
            </p:cNvPr>
            <p:cNvSpPr/>
            <p:nvPr/>
          </p:nvSpPr>
          <p:spPr>
            <a:xfrm>
              <a:off x="400355" y="2923667"/>
              <a:ext cx="45808" cy="206453"/>
            </a:xfrm>
            <a:prstGeom prst="rect">
              <a:avLst/>
            </a:prstGeom>
            <a:ln>
              <a:noFill/>
            </a:ln>
          </p:spPr>
          <p:txBody>
            <a:bodyPr vert="horz" lIns="0" tIns="0" rIns="0" bIns="0" rtlCol="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a:lnSpc>
                  <a:spcPct val="107000"/>
                </a:lnSpc>
                <a:spcBef>
                  <a:spcPts val="0"/>
                </a:spcBef>
                <a:spcAft>
                  <a:spcPts val="800"/>
                </a:spcAft>
              </a:pPr>
              <a:r>
                <a:rPr lang="en-US" sz="120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2" name="Rectangle 11">
              <a:extLst>
                <a:ext uri="{FF2B5EF4-FFF2-40B4-BE49-F238E27FC236}">
                  <a16:creationId xmlns:a16="http://schemas.microsoft.com/office/drawing/2014/main" id="{485ACBE7-37C3-4479-AA1E-938A38C94F76}"/>
                </a:ext>
              </a:extLst>
            </p:cNvPr>
            <p:cNvSpPr/>
            <p:nvPr/>
          </p:nvSpPr>
          <p:spPr>
            <a:xfrm>
              <a:off x="400355" y="3228467"/>
              <a:ext cx="45808" cy="206453"/>
            </a:xfrm>
            <a:prstGeom prst="rect">
              <a:avLst/>
            </a:prstGeom>
            <a:ln>
              <a:noFill/>
            </a:ln>
          </p:spPr>
          <p:txBody>
            <a:bodyPr vert="horz" lIns="0" tIns="0" rIns="0" bIns="0" rtlCol="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a:lnSpc>
                  <a:spcPct val="107000"/>
                </a:lnSpc>
                <a:spcBef>
                  <a:spcPts val="0"/>
                </a:spcBef>
                <a:spcAft>
                  <a:spcPts val="800"/>
                </a:spcAft>
              </a:pPr>
              <a:r>
                <a:rPr lang="en-US" sz="120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3" name="Rectangle 12">
              <a:extLst>
                <a:ext uri="{FF2B5EF4-FFF2-40B4-BE49-F238E27FC236}">
                  <a16:creationId xmlns:a16="http://schemas.microsoft.com/office/drawing/2014/main" id="{EAFC1F14-EB2D-44EA-AABE-0A8936A36C7C}"/>
                </a:ext>
              </a:extLst>
            </p:cNvPr>
            <p:cNvSpPr/>
            <p:nvPr/>
          </p:nvSpPr>
          <p:spPr>
            <a:xfrm>
              <a:off x="400355" y="3530473"/>
              <a:ext cx="45808" cy="206453"/>
            </a:xfrm>
            <a:prstGeom prst="rect">
              <a:avLst/>
            </a:prstGeom>
            <a:ln>
              <a:noFill/>
            </a:ln>
          </p:spPr>
          <p:txBody>
            <a:bodyPr vert="horz" lIns="0" tIns="0" rIns="0" bIns="0" rtlCol="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a:lnSpc>
                  <a:spcPct val="107000"/>
                </a:lnSpc>
                <a:spcBef>
                  <a:spcPts val="0"/>
                </a:spcBef>
                <a:spcAft>
                  <a:spcPts val="800"/>
                </a:spcAft>
              </a:pPr>
              <a:r>
                <a:rPr lang="en-US" sz="120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pic>
          <p:nvPicPr>
            <p:cNvPr id="14" name="Picture 13">
              <a:extLst>
                <a:ext uri="{FF2B5EF4-FFF2-40B4-BE49-F238E27FC236}">
                  <a16:creationId xmlns:a16="http://schemas.microsoft.com/office/drawing/2014/main" id="{1BEEF6F5-8A42-44CF-914B-EBF1AAA23B17}"/>
                </a:ext>
              </a:extLst>
            </p:cNvPr>
            <p:cNvPicPr/>
            <p:nvPr/>
          </p:nvPicPr>
          <p:blipFill>
            <a:blip r:embed="rId3"/>
            <a:stretch>
              <a:fillRect/>
            </a:stretch>
          </p:blipFill>
          <p:spPr>
            <a:xfrm>
              <a:off x="7620" y="0"/>
              <a:ext cx="6728460" cy="2343126"/>
            </a:xfrm>
            <a:prstGeom prst="rect">
              <a:avLst/>
            </a:prstGeom>
          </p:spPr>
        </p:pic>
        <p:pic>
          <p:nvPicPr>
            <p:cNvPr id="15" name="Picture 14">
              <a:extLst>
                <a:ext uri="{FF2B5EF4-FFF2-40B4-BE49-F238E27FC236}">
                  <a16:creationId xmlns:a16="http://schemas.microsoft.com/office/drawing/2014/main" id="{486A4C7F-047B-4636-B653-376CC9767DF5}"/>
                </a:ext>
              </a:extLst>
            </p:cNvPr>
            <p:cNvPicPr/>
            <p:nvPr/>
          </p:nvPicPr>
          <p:blipFill>
            <a:blip r:embed="rId4"/>
            <a:stretch>
              <a:fillRect/>
            </a:stretch>
          </p:blipFill>
          <p:spPr>
            <a:xfrm>
              <a:off x="0" y="2080362"/>
              <a:ext cx="6736081" cy="2541905"/>
            </a:xfrm>
            <a:prstGeom prst="rect">
              <a:avLst/>
            </a:prstGeom>
          </p:spPr>
        </p:pic>
      </p:grpSp>
    </p:spTree>
    <p:extLst>
      <p:ext uri="{BB962C8B-B14F-4D97-AF65-F5344CB8AC3E}">
        <p14:creationId xmlns:p14="http://schemas.microsoft.com/office/powerpoint/2010/main" val="30153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D426-44DC-468E-B115-2506218339CA}"/>
              </a:ext>
            </a:extLst>
          </p:cNvPr>
          <p:cNvSpPr>
            <a:spLocks noGrp="1"/>
          </p:cNvSpPr>
          <p:nvPr>
            <p:ph type="title"/>
          </p:nvPr>
        </p:nvSpPr>
        <p:spPr>
          <a:xfrm>
            <a:off x="0" y="-110485"/>
            <a:ext cx="3107094" cy="614338"/>
          </a:xfrm>
        </p:spPr>
        <p:txBody>
          <a:bodyPr/>
          <a:lstStyle/>
          <a:p>
            <a:r>
              <a:rPr lang="en-US" dirty="0"/>
              <a:t>My Data Page</a:t>
            </a:r>
          </a:p>
        </p:txBody>
      </p:sp>
      <p:sp>
        <p:nvSpPr>
          <p:cNvPr id="3" name="Content Placeholder 2">
            <a:extLst>
              <a:ext uri="{FF2B5EF4-FFF2-40B4-BE49-F238E27FC236}">
                <a16:creationId xmlns:a16="http://schemas.microsoft.com/office/drawing/2014/main" id="{F4295A4F-F0F8-4E85-A2D3-F0DF26614380}"/>
              </a:ext>
            </a:extLst>
          </p:cNvPr>
          <p:cNvSpPr>
            <a:spLocks noGrp="1"/>
          </p:cNvSpPr>
          <p:nvPr>
            <p:ph sz="quarter" idx="13"/>
          </p:nvPr>
        </p:nvSpPr>
        <p:spPr/>
        <p:txBody>
          <a:bodyPr/>
          <a:lstStyle/>
          <a:p>
            <a:endParaRPr lang="en-US" dirty="0"/>
          </a:p>
        </p:txBody>
      </p:sp>
      <p:grpSp>
        <p:nvGrpSpPr>
          <p:cNvPr id="14" name="Group 13">
            <a:extLst>
              <a:ext uri="{FF2B5EF4-FFF2-40B4-BE49-F238E27FC236}">
                <a16:creationId xmlns:a16="http://schemas.microsoft.com/office/drawing/2014/main" id="{914D94BA-EE4D-49BA-B10F-AD0963360B60}"/>
              </a:ext>
            </a:extLst>
          </p:cNvPr>
          <p:cNvGrpSpPr/>
          <p:nvPr/>
        </p:nvGrpSpPr>
        <p:grpSpPr>
          <a:xfrm>
            <a:off x="0" y="503853"/>
            <a:ext cx="12192000" cy="6354147"/>
            <a:chOff x="0" y="0"/>
            <a:chExt cx="6758940" cy="4930140"/>
          </a:xfrm>
        </p:grpSpPr>
        <p:pic>
          <p:nvPicPr>
            <p:cNvPr id="15" name="Picture 14">
              <a:extLst>
                <a:ext uri="{FF2B5EF4-FFF2-40B4-BE49-F238E27FC236}">
                  <a16:creationId xmlns:a16="http://schemas.microsoft.com/office/drawing/2014/main" id="{B4501E0A-D1FE-4E41-B0D6-9497807BF085}"/>
                </a:ext>
              </a:extLst>
            </p:cNvPr>
            <p:cNvPicPr/>
            <p:nvPr/>
          </p:nvPicPr>
          <p:blipFill>
            <a:blip r:embed="rId2"/>
            <a:stretch>
              <a:fillRect/>
            </a:stretch>
          </p:blipFill>
          <p:spPr>
            <a:xfrm>
              <a:off x="0" y="0"/>
              <a:ext cx="6758940" cy="2766060"/>
            </a:xfrm>
            <a:prstGeom prst="rect">
              <a:avLst/>
            </a:prstGeom>
          </p:spPr>
        </p:pic>
        <p:pic>
          <p:nvPicPr>
            <p:cNvPr id="16" name="Picture 15">
              <a:extLst>
                <a:ext uri="{FF2B5EF4-FFF2-40B4-BE49-F238E27FC236}">
                  <a16:creationId xmlns:a16="http://schemas.microsoft.com/office/drawing/2014/main" id="{7CF8D2D0-9021-4CBB-9A74-B56E1EC1C0D5}"/>
                </a:ext>
              </a:extLst>
            </p:cNvPr>
            <p:cNvPicPr/>
            <p:nvPr/>
          </p:nvPicPr>
          <p:blipFill>
            <a:blip r:embed="rId3"/>
            <a:stretch>
              <a:fillRect/>
            </a:stretch>
          </p:blipFill>
          <p:spPr>
            <a:xfrm>
              <a:off x="0" y="2766060"/>
              <a:ext cx="6758940" cy="2164080"/>
            </a:xfrm>
            <a:prstGeom prst="rect">
              <a:avLst/>
            </a:prstGeom>
          </p:spPr>
        </p:pic>
      </p:grpSp>
    </p:spTree>
    <p:extLst>
      <p:ext uri="{BB962C8B-B14F-4D97-AF65-F5344CB8AC3E}">
        <p14:creationId xmlns:p14="http://schemas.microsoft.com/office/powerpoint/2010/main" val="2733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D426-44DC-468E-B115-2506218339CA}"/>
              </a:ext>
            </a:extLst>
          </p:cNvPr>
          <p:cNvSpPr>
            <a:spLocks noGrp="1"/>
          </p:cNvSpPr>
          <p:nvPr>
            <p:ph type="title"/>
          </p:nvPr>
        </p:nvSpPr>
        <p:spPr>
          <a:xfrm>
            <a:off x="0" y="-23785"/>
            <a:ext cx="4991878" cy="638688"/>
          </a:xfrm>
        </p:spPr>
        <p:txBody>
          <a:bodyPr/>
          <a:lstStyle/>
          <a:p>
            <a:r>
              <a:rPr lang="en-US" dirty="0"/>
              <a:t>Student evaluation graph</a:t>
            </a:r>
          </a:p>
        </p:txBody>
      </p:sp>
      <p:pic>
        <p:nvPicPr>
          <p:cNvPr id="7" name="Content Placeholder 6">
            <a:extLst>
              <a:ext uri="{FF2B5EF4-FFF2-40B4-BE49-F238E27FC236}">
                <a16:creationId xmlns:a16="http://schemas.microsoft.com/office/drawing/2014/main" id="{B98F5EC1-05B7-4CDC-A32E-4B63E9D7CE01}"/>
              </a:ext>
            </a:extLst>
          </p:cNvPr>
          <p:cNvPicPr>
            <a:picLocks noGrp="1"/>
          </p:cNvPicPr>
          <p:nvPr>
            <p:ph sz="quarter" idx="13"/>
          </p:nvPr>
        </p:nvPicPr>
        <p:blipFill>
          <a:blip r:embed="rId2"/>
          <a:stretch>
            <a:fillRect/>
          </a:stretch>
        </p:blipFill>
        <p:spPr>
          <a:xfrm>
            <a:off x="0" y="699797"/>
            <a:ext cx="12192000" cy="6158204"/>
          </a:xfrm>
          <a:prstGeom prst="rect">
            <a:avLst/>
          </a:prstGeom>
        </p:spPr>
      </p:pic>
    </p:spTree>
    <p:extLst>
      <p:ext uri="{BB962C8B-B14F-4D97-AF65-F5344CB8AC3E}">
        <p14:creationId xmlns:p14="http://schemas.microsoft.com/office/powerpoint/2010/main" val="284757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0022-67B2-43B3-8A17-F264D661B361}"/>
              </a:ext>
            </a:extLst>
          </p:cNvPr>
          <p:cNvSpPr>
            <a:spLocks noGrp="1"/>
          </p:cNvSpPr>
          <p:nvPr>
            <p:ph type="ctrTitle"/>
          </p:nvPr>
        </p:nvSpPr>
        <p:spPr/>
        <p:txBody>
          <a:bodyPr>
            <a:normAutofit/>
          </a:bodyPr>
          <a:lstStyle/>
          <a:p>
            <a:pPr algn="l"/>
            <a:r>
              <a:rPr lang="en-US" sz="13800" dirty="0">
                <a:solidFill>
                  <a:srgbClr val="00B050"/>
                </a:solidFill>
              </a:rPr>
              <a:t>Thank you</a:t>
            </a:r>
          </a:p>
        </p:txBody>
      </p:sp>
      <p:sp>
        <p:nvSpPr>
          <p:cNvPr id="3" name="Subtitle 2">
            <a:extLst>
              <a:ext uri="{FF2B5EF4-FFF2-40B4-BE49-F238E27FC236}">
                <a16:creationId xmlns:a16="http://schemas.microsoft.com/office/drawing/2014/main" id="{F4E6980A-AE42-4CF8-BCF3-14254F1F6CA7}"/>
              </a:ext>
            </a:extLst>
          </p:cNvPr>
          <p:cNvSpPr>
            <a:spLocks noGrp="1"/>
          </p:cNvSpPr>
          <p:nvPr>
            <p:ph type="subTitle" idx="1"/>
          </p:nvPr>
        </p:nvSpPr>
        <p:spPr/>
        <p:txBody>
          <a:bodyPr/>
          <a:lstStyle/>
          <a:p>
            <a:r>
              <a:rPr lang="en-US" sz="5400" dirty="0"/>
              <a:t>The end</a:t>
            </a:r>
          </a:p>
        </p:txBody>
      </p:sp>
      <p:pic>
        <p:nvPicPr>
          <p:cNvPr id="4" name="Picture 3">
            <a:extLst>
              <a:ext uri="{FF2B5EF4-FFF2-40B4-BE49-F238E27FC236}">
                <a16:creationId xmlns:a16="http://schemas.microsoft.com/office/drawing/2014/main" id="{BA14775A-41EA-4829-ABF7-DF645B1B1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8474" y="4553350"/>
            <a:ext cx="1983471" cy="1970246"/>
          </a:xfrm>
          <a:prstGeom prst="rect">
            <a:avLst/>
          </a:prstGeom>
        </p:spPr>
      </p:pic>
    </p:spTree>
    <p:extLst>
      <p:ext uri="{BB962C8B-B14F-4D97-AF65-F5344CB8AC3E}">
        <p14:creationId xmlns:p14="http://schemas.microsoft.com/office/powerpoint/2010/main" val="11778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D426-44DC-468E-B115-2506218339CA}"/>
              </a:ext>
            </a:extLst>
          </p:cNvPr>
          <p:cNvSpPr>
            <a:spLocks noGrp="1"/>
          </p:cNvSpPr>
          <p:nvPr>
            <p:ph type="title"/>
          </p:nvPr>
        </p:nvSpPr>
        <p:spPr>
          <a:xfrm>
            <a:off x="461676" y="434180"/>
            <a:ext cx="3961035" cy="1049235"/>
          </a:xfrm>
        </p:spPr>
        <p:txBody>
          <a:bodyPr>
            <a:normAutofit/>
          </a:bodyPr>
          <a:lstStyle/>
          <a:p>
            <a:r>
              <a:rPr lang="en-GB" sz="4800" dirty="0"/>
              <a:t>R</a:t>
            </a:r>
            <a:r>
              <a:rPr lang="ar" sz="4800" dirty="0"/>
              <a:t>elated idea </a:t>
            </a:r>
            <a:endParaRPr lang="en-US" sz="4800" dirty="0"/>
          </a:p>
        </p:txBody>
      </p:sp>
      <p:sp>
        <p:nvSpPr>
          <p:cNvPr id="6" name="Content Placeholder 5">
            <a:extLst>
              <a:ext uri="{FF2B5EF4-FFF2-40B4-BE49-F238E27FC236}">
                <a16:creationId xmlns:a16="http://schemas.microsoft.com/office/drawing/2014/main" id="{2EA2A3FF-BFE2-41B9-899C-076B3F412382}"/>
              </a:ext>
            </a:extLst>
          </p:cNvPr>
          <p:cNvSpPr>
            <a:spLocks noGrp="1"/>
          </p:cNvSpPr>
          <p:nvPr>
            <p:ph sz="quarter" idx="13"/>
          </p:nvPr>
        </p:nvSpPr>
        <p:spPr/>
        <p:txBody>
          <a:bodyPr/>
          <a:lstStyle/>
          <a:p>
            <a:pPr>
              <a:spcBef>
                <a:spcPts val="0"/>
              </a:spcBef>
              <a:spcAft>
                <a:spcPts val="1200"/>
              </a:spcAft>
            </a:pPr>
            <a:r>
              <a:rPr lang="en-GB" sz="3600" b="1" i="0" dirty="0">
                <a:solidFill>
                  <a:srgbClr val="0D0D0D"/>
                </a:solidFill>
                <a:effectLst/>
                <a:latin typeface="Söhne"/>
              </a:rPr>
              <a:t>Self-Assessment</a:t>
            </a:r>
            <a:endParaRPr lang="en-GB" sz="4400" b="1" i="0" dirty="0">
              <a:solidFill>
                <a:srgbClr val="0D0D0D"/>
              </a:solidFill>
              <a:effectLst/>
              <a:latin typeface="Söhne"/>
            </a:endParaRPr>
          </a:p>
          <a:p>
            <a:pPr>
              <a:spcBef>
                <a:spcPts val="0"/>
              </a:spcBef>
              <a:spcAft>
                <a:spcPts val="1200"/>
              </a:spcAft>
            </a:pPr>
            <a:r>
              <a:rPr lang="en-GB" sz="3600" b="1" i="0" dirty="0">
                <a:solidFill>
                  <a:srgbClr val="0D0D0D"/>
                </a:solidFill>
                <a:effectLst/>
                <a:latin typeface="Söhne"/>
              </a:rPr>
              <a:t>Portfolio Development</a:t>
            </a:r>
          </a:p>
          <a:p>
            <a:pPr>
              <a:spcBef>
                <a:spcPts val="0"/>
              </a:spcBef>
              <a:spcAft>
                <a:spcPts val="1200"/>
              </a:spcAft>
            </a:pPr>
            <a:r>
              <a:rPr lang="en-GB" sz="3600" b="1" i="0" dirty="0">
                <a:solidFill>
                  <a:srgbClr val="0D0D0D"/>
                </a:solidFill>
                <a:effectLst/>
                <a:latin typeface="Söhne"/>
              </a:rPr>
              <a:t>frontiers</a:t>
            </a:r>
          </a:p>
          <a:p>
            <a:endParaRPr lang="en-US" dirty="0"/>
          </a:p>
        </p:txBody>
      </p:sp>
      <p:pic>
        <p:nvPicPr>
          <p:cNvPr id="12" name="Picture 11">
            <a:extLst>
              <a:ext uri="{FF2B5EF4-FFF2-40B4-BE49-F238E27FC236}">
                <a16:creationId xmlns:a16="http://schemas.microsoft.com/office/drawing/2014/main" id="{239469BE-2E74-4BFD-A29A-B685B74E1B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3438" y="1049694"/>
            <a:ext cx="4758612" cy="4758612"/>
          </a:xfrm>
          <a:prstGeom prst="rect">
            <a:avLst/>
          </a:prstGeom>
        </p:spPr>
      </p:pic>
      <p:pic>
        <p:nvPicPr>
          <p:cNvPr id="5" name="Picture 4">
            <a:extLst>
              <a:ext uri="{FF2B5EF4-FFF2-40B4-BE49-F238E27FC236}">
                <a16:creationId xmlns:a16="http://schemas.microsoft.com/office/drawing/2014/main" id="{FCDDBE10-68FA-4558-BB5D-637A25C6CA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419" y="6167316"/>
            <a:ext cx="695320" cy="690684"/>
          </a:xfrm>
          <a:prstGeom prst="rect">
            <a:avLst/>
          </a:prstGeom>
        </p:spPr>
      </p:pic>
    </p:spTree>
    <p:extLst>
      <p:ext uri="{BB962C8B-B14F-4D97-AF65-F5344CB8AC3E}">
        <p14:creationId xmlns:p14="http://schemas.microsoft.com/office/powerpoint/2010/main" val="135777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heel(1)">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down)">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wipe(down)">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wipe(down)">
                                      <p:cBhvr>
                                        <p:cTn id="2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F72E2-4ADC-4C6C-89EF-34998B0303C8}"/>
              </a:ext>
            </a:extLst>
          </p:cNvPr>
          <p:cNvSpPr>
            <a:spLocks noGrp="1"/>
          </p:cNvSpPr>
          <p:nvPr>
            <p:ph type="title"/>
          </p:nvPr>
        </p:nvSpPr>
        <p:spPr>
          <a:xfrm>
            <a:off x="239486" y="188699"/>
            <a:ext cx="8094496" cy="1049235"/>
          </a:xfrm>
        </p:spPr>
        <p:txBody>
          <a:bodyPr/>
          <a:lstStyle/>
          <a:p>
            <a:r>
              <a:rPr lang="en-US" dirty="0"/>
              <a:t>Benefits of the Student Evaluation System</a:t>
            </a:r>
          </a:p>
        </p:txBody>
      </p:sp>
      <p:sp>
        <p:nvSpPr>
          <p:cNvPr id="3" name="Content Placeholder 2">
            <a:extLst>
              <a:ext uri="{FF2B5EF4-FFF2-40B4-BE49-F238E27FC236}">
                <a16:creationId xmlns:a16="http://schemas.microsoft.com/office/drawing/2014/main" id="{BD58334B-C7DC-4C15-9771-3617D7B82A9B}"/>
              </a:ext>
            </a:extLst>
          </p:cNvPr>
          <p:cNvSpPr>
            <a:spLocks noGrp="1"/>
          </p:cNvSpPr>
          <p:nvPr>
            <p:ph sz="quarter" idx="13"/>
          </p:nvPr>
        </p:nvSpPr>
        <p:spPr>
          <a:xfrm>
            <a:off x="239486" y="1679511"/>
            <a:ext cx="11115869" cy="3788228"/>
          </a:xfrm>
        </p:spPr>
        <p:txBody>
          <a:bodyPr>
            <a:normAutofit/>
          </a:bodyPr>
          <a:lstStyle/>
          <a:p>
            <a:r>
              <a:rPr lang="en-US" dirty="0"/>
              <a:t>1. Reduced wait times for appointments to student </a:t>
            </a:r>
          </a:p>
          <a:p>
            <a:r>
              <a:rPr lang="en-US" dirty="0"/>
              <a:t>2. Enhanced Feedback: A well-designed evaluation system allows students to provide feedback on courses, instructors, and the overall learning experience. </a:t>
            </a:r>
          </a:p>
          <a:p>
            <a:r>
              <a:rPr lang="en-US" dirty="0"/>
              <a:t>3. This feedback can lead to improvements in teaching methods, curriculum, and student support services. </a:t>
            </a:r>
          </a:p>
          <a:p>
            <a:r>
              <a:rPr lang="en-US" dirty="0"/>
              <a:t>4. Quality Assurance: Regular evaluations help maintain educational standards. By assessing teaching effectiveness, course content, and student satisfaction, institutions can ensure consistent quality across programs. </a:t>
            </a:r>
          </a:p>
        </p:txBody>
      </p:sp>
      <p:pic>
        <p:nvPicPr>
          <p:cNvPr id="4" name="Picture 3">
            <a:extLst>
              <a:ext uri="{FF2B5EF4-FFF2-40B4-BE49-F238E27FC236}">
                <a16:creationId xmlns:a16="http://schemas.microsoft.com/office/drawing/2014/main" id="{979DE774-C5A3-44DA-969A-E32D6E2060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419" y="6167316"/>
            <a:ext cx="695320" cy="690684"/>
          </a:xfrm>
          <a:prstGeom prst="rect">
            <a:avLst/>
          </a:prstGeom>
        </p:spPr>
      </p:pic>
    </p:spTree>
    <p:extLst>
      <p:ext uri="{BB962C8B-B14F-4D97-AF65-F5344CB8AC3E}">
        <p14:creationId xmlns:p14="http://schemas.microsoft.com/office/powerpoint/2010/main" val="311987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BA88A-A69A-4BF3-94F1-F28950AF0774}"/>
              </a:ext>
            </a:extLst>
          </p:cNvPr>
          <p:cNvSpPr>
            <a:spLocks noGrp="1"/>
          </p:cNvSpPr>
          <p:nvPr>
            <p:ph type="title"/>
          </p:nvPr>
        </p:nvSpPr>
        <p:spPr>
          <a:xfrm>
            <a:off x="167951" y="93307"/>
            <a:ext cx="8248261" cy="759986"/>
          </a:xfrm>
        </p:spPr>
        <p:txBody>
          <a:bodyPr/>
          <a:lstStyle/>
          <a:p>
            <a:r>
              <a:rPr lang="en-US" dirty="0"/>
              <a:t>Benefits of the Student Evaluation System</a:t>
            </a:r>
          </a:p>
        </p:txBody>
      </p:sp>
      <p:sp>
        <p:nvSpPr>
          <p:cNvPr id="3" name="Content Placeholder 2">
            <a:extLst>
              <a:ext uri="{FF2B5EF4-FFF2-40B4-BE49-F238E27FC236}">
                <a16:creationId xmlns:a16="http://schemas.microsoft.com/office/drawing/2014/main" id="{EB838C22-4711-48AB-B274-782FC81725CB}"/>
              </a:ext>
            </a:extLst>
          </p:cNvPr>
          <p:cNvSpPr>
            <a:spLocks noGrp="1"/>
          </p:cNvSpPr>
          <p:nvPr>
            <p:ph sz="quarter" idx="13"/>
          </p:nvPr>
        </p:nvSpPr>
        <p:spPr>
          <a:xfrm>
            <a:off x="289249" y="1390926"/>
            <a:ext cx="10394707" cy="4076147"/>
          </a:xfrm>
        </p:spPr>
        <p:txBody>
          <a:bodyPr>
            <a:normAutofit/>
          </a:bodyPr>
          <a:lstStyle/>
          <a:p>
            <a:r>
              <a:rPr lang="en-US" sz="2400" dirty="0"/>
              <a:t>5. Individualized Support: Evaluation data can identify struggling students early on. With this information, educators can offer personalized support, such as tutoring, counseling, or study strategies. </a:t>
            </a:r>
          </a:p>
          <a:p>
            <a:r>
              <a:rPr lang="en-US" sz="2400" dirty="0"/>
              <a:t>6. Curriculum Enhancement: Evaluation results can guide curriculum development </a:t>
            </a:r>
          </a:p>
          <a:p>
            <a:r>
              <a:rPr lang="en-US" sz="2400" dirty="0"/>
              <a:t>7. Faculty Development: Constructive feedback from students helps instructors improve their teaching skills </a:t>
            </a:r>
          </a:p>
          <a:p>
            <a:endParaRPr lang="en-US" dirty="0"/>
          </a:p>
        </p:txBody>
      </p:sp>
      <p:pic>
        <p:nvPicPr>
          <p:cNvPr id="4" name="Picture 3">
            <a:extLst>
              <a:ext uri="{FF2B5EF4-FFF2-40B4-BE49-F238E27FC236}">
                <a16:creationId xmlns:a16="http://schemas.microsoft.com/office/drawing/2014/main" id="{A3C41D4B-1041-456C-A499-FA29FF504D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419" y="6167316"/>
            <a:ext cx="695320" cy="690684"/>
          </a:xfrm>
          <a:prstGeom prst="rect">
            <a:avLst/>
          </a:prstGeom>
        </p:spPr>
      </p:pic>
    </p:spTree>
    <p:extLst>
      <p:ext uri="{BB962C8B-B14F-4D97-AF65-F5344CB8AC3E}">
        <p14:creationId xmlns:p14="http://schemas.microsoft.com/office/powerpoint/2010/main" val="2445513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CD6F4-E44D-452E-96E7-657E7936EE87}"/>
              </a:ext>
            </a:extLst>
          </p:cNvPr>
          <p:cNvSpPr>
            <a:spLocks noGrp="1"/>
          </p:cNvSpPr>
          <p:nvPr>
            <p:ph type="title"/>
          </p:nvPr>
        </p:nvSpPr>
        <p:spPr>
          <a:xfrm>
            <a:off x="545651" y="0"/>
            <a:ext cx="2925337" cy="1049235"/>
          </a:xfrm>
        </p:spPr>
        <p:txBody>
          <a:bodyPr/>
          <a:lstStyle/>
          <a:p>
            <a:r>
              <a:rPr lang="en-US" dirty="0">
                <a:solidFill>
                  <a:schemeClr val="tx2">
                    <a:lumMod val="75000"/>
                  </a:schemeClr>
                </a:solidFill>
              </a:rPr>
              <a:t>Motivation </a:t>
            </a:r>
          </a:p>
        </p:txBody>
      </p:sp>
      <p:sp>
        <p:nvSpPr>
          <p:cNvPr id="3" name="Content Placeholder 2">
            <a:extLst>
              <a:ext uri="{FF2B5EF4-FFF2-40B4-BE49-F238E27FC236}">
                <a16:creationId xmlns:a16="http://schemas.microsoft.com/office/drawing/2014/main" id="{BC548CFA-98EB-4D24-B7B6-074A7B493940}"/>
              </a:ext>
            </a:extLst>
          </p:cNvPr>
          <p:cNvSpPr>
            <a:spLocks noGrp="1"/>
          </p:cNvSpPr>
          <p:nvPr>
            <p:ph sz="quarter" idx="13"/>
          </p:nvPr>
        </p:nvSpPr>
        <p:spPr>
          <a:xfrm>
            <a:off x="270588" y="1362270"/>
            <a:ext cx="11140751" cy="4833258"/>
          </a:xfrm>
        </p:spPr>
        <p:txBody>
          <a:bodyPr>
            <a:normAutofit/>
          </a:bodyPr>
          <a:lstStyle/>
          <a:p>
            <a:pPr marL="0" indent="0">
              <a:buNone/>
            </a:pPr>
            <a:r>
              <a:rPr lang="en-US" dirty="0">
                <a:solidFill>
                  <a:srgbClr val="FF0000"/>
                </a:solidFill>
              </a:rPr>
              <a:t>The Role of Motivation:</a:t>
            </a:r>
          </a:p>
          <a:p>
            <a:pPr marL="0" indent="0">
              <a:buNone/>
            </a:pPr>
            <a:r>
              <a:rPr lang="en-US" dirty="0">
                <a:solidFill>
                  <a:schemeClr val="accent4">
                    <a:lumMod val="75000"/>
                  </a:schemeClr>
                </a:solidFill>
              </a:rPr>
              <a:t>                  Intrinsic Motivation</a:t>
            </a:r>
          </a:p>
          <a:p>
            <a:pPr marL="0" indent="0">
              <a:buNone/>
            </a:pPr>
            <a:r>
              <a:rPr lang="en-US" dirty="0"/>
              <a:t> Students who are intrinsically motivated tend to engage more </a:t>
            </a:r>
          </a:p>
          <a:p>
            <a:pPr marL="0" indent="0">
              <a:buNone/>
            </a:pPr>
            <a:r>
              <a:rPr lang="en-US" dirty="0"/>
              <a:t>deeply with the learning material and are more likely to respond positively to </a:t>
            </a:r>
          </a:p>
          <a:p>
            <a:pPr marL="0" indent="0">
              <a:buNone/>
            </a:pPr>
            <a:r>
              <a:rPr lang="en-US" dirty="0"/>
              <a:t>evaluations that align with their interests and goals1.</a:t>
            </a:r>
          </a:p>
          <a:p>
            <a:pPr marL="0" indent="0">
              <a:buNone/>
            </a:pPr>
            <a:r>
              <a:rPr lang="en-US" dirty="0">
                <a:solidFill>
                  <a:schemeClr val="accent4">
                    <a:lumMod val="75000"/>
                  </a:schemeClr>
                </a:solidFill>
              </a:rPr>
              <a:t>                Extrinsic Motivation</a:t>
            </a:r>
          </a:p>
          <a:p>
            <a:pPr marL="0" indent="0">
              <a:buNone/>
            </a:pPr>
            <a:r>
              <a:rPr lang="en-US" dirty="0"/>
              <a:t> External incentives, such as grades or rewards, can motivate </a:t>
            </a:r>
          </a:p>
          <a:p>
            <a:pPr marL="0" indent="0">
              <a:buNone/>
            </a:pPr>
            <a:r>
              <a:rPr lang="en-US" dirty="0"/>
              <a:t>students to perform well in evaluations. However, over-reliance on extrinsic motivators </a:t>
            </a:r>
          </a:p>
          <a:p>
            <a:pPr marL="0" indent="0">
              <a:buNone/>
            </a:pPr>
            <a:r>
              <a:rPr lang="en-US" dirty="0"/>
              <a:t>can undermine intrinsic motivation2</a:t>
            </a:r>
          </a:p>
        </p:txBody>
      </p:sp>
      <p:pic>
        <p:nvPicPr>
          <p:cNvPr id="4" name="Picture 3">
            <a:extLst>
              <a:ext uri="{FF2B5EF4-FFF2-40B4-BE49-F238E27FC236}">
                <a16:creationId xmlns:a16="http://schemas.microsoft.com/office/drawing/2014/main" id="{A27DF1B7-71FE-463A-969D-F80F64A667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419" y="6167316"/>
            <a:ext cx="695320" cy="690684"/>
          </a:xfrm>
          <a:prstGeom prst="rect">
            <a:avLst/>
          </a:prstGeom>
        </p:spPr>
      </p:pic>
    </p:spTree>
    <p:extLst>
      <p:ext uri="{BB962C8B-B14F-4D97-AF65-F5344CB8AC3E}">
        <p14:creationId xmlns:p14="http://schemas.microsoft.com/office/powerpoint/2010/main" val="151201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down)">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wipe(down)">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D426-44DC-468E-B115-2506218339CA}"/>
              </a:ext>
            </a:extLst>
          </p:cNvPr>
          <p:cNvSpPr>
            <a:spLocks noGrp="1"/>
          </p:cNvSpPr>
          <p:nvPr>
            <p:ph type="title"/>
          </p:nvPr>
        </p:nvSpPr>
        <p:spPr>
          <a:xfrm>
            <a:off x="405691" y="391887"/>
            <a:ext cx="5136692" cy="762072"/>
          </a:xfrm>
        </p:spPr>
        <p:txBody>
          <a:bodyPr/>
          <a:lstStyle/>
          <a:p>
            <a:r>
              <a:rPr lang="en-GB" b="1" dirty="0">
                <a:solidFill>
                  <a:srgbClr val="FF0000"/>
                </a:solidFill>
              </a:rPr>
              <a:t>Evaluation problems</a:t>
            </a:r>
            <a:endParaRPr lang="en-US" b="1" dirty="0">
              <a:solidFill>
                <a:srgbClr val="FF0000"/>
              </a:solidFill>
            </a:endParaRPr>
          </a:p>
        </p:txBody>
      </p:sp>
      <p:sp>
        <p:nvSpPr>
          <p:cNvPr id="3" name="Content Placeholder 2">
            <a:extLst>
              <a:ext uri="{FF2B5EF4-FFF2-40B4-BE49-F238E27FC236}">
                <a16:creationId xmlns:a16="http://schemas.microsoft.com/office/drawing/2014/main" id="{F4295A4F-F0F8-4E85-A2D3-F0DF26614380}"/>
              </a:ext>
            </a:extLst>
          </p:cNvPr>
          <p:cNvSpPr>
            <a:spLocks noGrp="1"/>
          </p:cNvSpPr>
          <p:nvPr>
            <p:ph sz="quarter" idx="13"/>
          </p:nvPr>
        </p:nvSpPr>
        <p:spPr>
          <a:xfrm>
            <a:off x="685800" y="1483568"/>
            <a:ext cx="10394707" cy="4441372"/>
          </a:xfrm>
        </p:spPr>
        <p:txBody>
          <a:bodyPr>
            <a:normAutofit fontScale="92500" lnSpcReduction="10000"/>
          </a:bodyPr>
          <a:lstStyle/>
          <a:p>
            <a:r>
              <a:rPr lang="en-US" sz="2800" dirty="0"/>
              <a:t>students system that are not flexible and also complicated</a:t>
            </a:r>
          </a:p>
          <a:p>
            <a:r>
              <a:rPr lang="en-US" sz="2800" dirty="0"/>
              <a:t>most of students don't know their real evaluation </a:t>
            </a:r>
          </a:p>
          <a:p>
            <a:r>
              <a:rPr lang="en-US" sz="2800" dirty="0"/>
              <a:t>Student evaluations can provide valuable insights into the strengths and weaknesses of specific courses, enabling educators to make necessary adjustments to curriculum, assignments, and course materials to better meet student needs and enhance learning outcomes.</a:t>
            </a:r>
          </a:p>
          <a:p>
            <a:r>
              <a:rPr lang="en-US" sz="2800" dirty="0"/>
              <a:t>Low response rates can undermine the validity and reliability of student evaluations</a:t>
            </a:r>
          </a:p>
        </p:txBody>
      </p:sp>
      <p:pic>
        <p:nvPicPr>
          <p:cNvPr id="4" name="Picture 3">
            <a:extLst>
              <a:ext uri="{FF2B5EF4-FFF2-40B4-BE49-F238E27FC236}">
                <a16:creationId xmlns:a16="http://schemas.microsoft.com/office/drawing/2014/main" id="{BE34C524-1C58-4DC2-B52D-7CC5C2B61D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419" y="6167316"/>
            <a:ext cx="695320" cy="690684"/>
          </a:xfrm>
          <a:prstGeom prst="rect">
            <a:avLst/>
          </a:prstGeom>
        </p:spPr>
      </p:pic>
    </p:spTree>
    <p:extLst>
      <p:ext uri="{BB962C8B-B14F-4D97-AF65-F5344CB8AC3E}">
        <p14:creationId xmlns:p14="http://schemas.microsoft.com/office/powerpoint/2010/main" val="107017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D426-44DC-468E-B115-2506218339CA}"/>
              </a:ext>
            </a:extLst>
          </p:cNvPr>
          <p:cNvSpPr>
            <a:spLocks noGrp="1"/>
          </p:cNvSpPr>
          <p:nvPr>
            <p:ph type="title"/>
          </p:nvPr>
        </p:nvSpPr>
        <p:spPr>
          <a:xfrm>
            <a:off x="359721" y="95391"/>
            <a:ext cx="4368470" cy="1263840"/>
          </a:xfrm>
        </p:spPr>
        <p:txBody>
          <a:bodyPr>
            <a:normAutofit/>
          </a:bodyPr>
          <a:lstStyle/>
          <a:p>
            <a:r>
              <a:rPr lang="ar" sz="4000" b="1" dirty="0">
                <a:solidFill>
                  <a:schemeClr val="accent4">
                    <a:lumMod val="75000"/>
                  </a:schemeClr>
                </a:solidFill>
              </a:rPr>
              <a:t>website solutions</a:t>
            </a:r>
            <a:endParaRPr lang="en-US" sz="4000" b="1" dirty="0">
              <a:solidFill>
                <a:schemeClr val="accent4">
                  <a:lumMod val="75000"/>
                </a:schemeClr>
              </a:solidFill>
            </a:endParaRPr>
          </a:p>
        </p:txBody>
      </p:sp>
      <p:sp>
        <p:nvSpPr>
          <p:cNvPr id="3" name="Content Placeholder 2">
            <a:extLst>
              <a:ext uri="{FF2B5EF4-FFF2-40B4-BE49-F238E27FC236}">
                <a16:creationId xmlns:a16="http://schemas.microsoft.com/office/drawing/2014/main" id="{F4295A4F-F0F8-4E85-A2D3-F0DF26614380}"/>
              </a:ext>
            </a:extLst>
          </p:cNvPr>
          <p:cNvSpPr>
            <a:spLocks noGrp="1"/>
          </p:cNvSpPr>
          <p:nvPr>
            <p:ph sz="quarter" idx="13"/>
          </p:nvPr>
        </p:nvSpPr>
        <p:spPr>
          <a:xfrm>
            <a:off x="882236" y="1772816"/>
            <a:ext cx="11832279" cy="4226769"/>
          </a:xfrm>
        </p:spPr>
        <p:txBody>
          <a:bodyPr>
            <a:normAutofit/>
          </a:bodyPr>
          <a:lstStyle/>
          <a:p>
            <a:r>
              <a:rPr lang="en-US" sz="2800" b="1" dirty="0"/>
              <a:t>Measuring understanding and achievement</a:t>
            </a:r>
            <a:endParaRPr lang="ar-EG" sz="2800" b="1" dirty="0"/>
          </a:p>
          <a:p>
            <a:r>
              <a:rPr lang="en-US" sz="2800" b="1" dirty="0"/>
              <a:t>Identify strengths and weaknesses</a:t>
            </a:r>
            <a:r>
              <a:rPr lang="en-US" sz="2800" dirty="0"/>
              <a:t> </a:t>
            </a:r>
          </a:p>
          <a:p>
            <a:r>
              <a:rPr lang="en-US" sz="2800" b="1" dirty="0"/>
              <a:t>Improving the educational process</a:t>
            </a:r>
            <a:endParaRPr lang="ar-EG" sz="2800" b="1" dirty="0"/>
          </a:p>
          <a:p>
            <a:r>
              <a:rPr lang="en-US" sz="2800" b="1" dirty="0"/>
              <a:t>Encouraging interaction and motivation</a:t>
            </a:r>
            <a:endParaRPr lang="en-US" sz="2800" dirty="0"/>
          </a:p>
          <a:p>
            <a:r>
              <a:rPr lang="en-US" sz="2800" b="1" dirty="0"/>
              <a:t>Providing data to improve education</a:t>
            </a:r>
            <a:endParaRPr lang="ar-EG" sz="2800" b="1" dirty="0"/>
          </a:p>
          <a:p>
            <a:r>
              <a:rPr lang="en-US" sz="2800" b="1" dirty="0">
                <a:solidFill>
                  <a:srgbClr val="000000"/>
                </a:solidFill>
                <a:effectLst/>
                <a:ea typeface="Arial" panose="020B0604020202020204" pitchFamily="34" charset="0"/>
              </a:rPr>
              <a:t>Preparing students for final exams and practical life</a:t>
            </a:r>
            <a:endParaRPr lang="ar-EG" sz="2800" b="1" dirty="0">
              <a:solidFill>
                <a:srgbClr val="000000"/>
              </a:solidFill>
              <a:effectLst/>
              <a:ea typeface="Arial" panose="020B0604020202020204" pitchFamily="34" charset="0"/>
            </a:endParaRPr>
          </a:p>
        </p:txBody>
      </p:sp>
      <p:pic>
        <p:nvPicPr>
          <p:cNvPr id="4" name="Picture 3">
            <a:extLst>
              <a:ext uri="{FF2B5EF4-FFF2-40B4-BE49-F238E27FC236}">
                <a16:creationId xmlns:a16="http://schemas.microsoft.com/office/drawing/2014/main" id="{173C03AC-4CAF-420B-B49A-1A694D2954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419" y="6167316"/>
            <a:ext cx="695320" cy="690684"/>
          </a:xfrm>
          <a:prstGeom prst="rect">
            <a:avLst/>
          </a:prstGeom>
        </p:spPr>
      </p:pic>
    </p:spTree>
    <p:extLst>
      <p:ext uri="{BB962C8B-B14F-4D97-AF65-F5344CB8AC3E}">
        <p14:creationId xmlns:p14="http://schemas.microsoft.com/office/powerpoint/2010/main" val="323161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Gallery">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445</TotalTime>
  <Words>796</Words>
  <Application>Microsoft Office PowerPoint</Application>
  <PresentationFormat>Widescreen</PresentationFormat>
  <Paragraphs>128</Paragraphs>
  <Slides>34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34</vt:i4>
      </vt:variant>
    </vt:vector>
  </HeadingPairs>
  <TitlesOfParts>
    <vt:vector size="41" baseType="lpstr">
      <vt:lpstr>Arial</vt:lpstr>
      <vt:lpstr>Calibri</vt:lpstr>
      <vt:lpstr>Impact</vt:lpstr>
      <vt:lpstr>Palatino Linotype</vt:lpstr>
      <vt:lpstr>Söhne</vt:lpstr>
      <vt:lpstr>Main Event</vt:lpstr>
      <vt:lpstr>Gallery</vt:lpstr>
      <vt:lpstr>Rate  X  evaluation system</vt:lpstr>
      <vt:lpstr>students names responsibilities</vt:lpstr>
      <vt:lpstr>Introduction</vt:lpstr>
      <vt:lpstr>Related idea </vt:lpstr>
      <vt:lpstr>Benefits of the Student Evaluation System</vt:lpstr>
      <vt:lpstr>Benefits of the Student Evaluation System</vt:lpstr>
      <vt:lpstr>Motivation </vt:lpstr>
      <vt:lpstr>Evaluation problems</vt:lpstr>
      <vt:lpstr>website solutions</vt:lpstr>
      <vt:lpstr>website solutions</vt:lpstr>
      <vt:lpstr>website solutions</vt:lpstr>
      <vt:lpstr>Overall description </vt:lpstr>
      <vt:lpstr>Product Perspective </vt:lpstr>
      <vt:lpstr>system user</vt:lpstr>
      <vt:lpstr>website features </vt:lpstr>
      <vt:lpstr>Tools and Programing languages </vt:lpstr>
      <vt:lpstr>Why we used Angular:</vt:lpstr>
      <vt:lpstr>Why we used PHP:</vt:lpstr>
      <vt:lpstr>ERD</vt:lpstr>
      <vt:lpstr>schema</vt:lpstr>
      <vt:lpstr>sequence diagram</vt:lpstr>
      <vt:lpstr>use case</vt:lpstr>
      <vt:lpstr>Login Page</vt:lpstr>
      <vt:lpstr>Academic Advisor</vt:lpstr>
      <vt:lpstr>Contactc-US   Page</vt:lpstr>
      <vt:lpstr>Doctor Page</vt:lpstr>
      <vt:lpstr>All Student Page</vt:lpstr>
      <vt:lpstr>Mid-Term Grade Page</vt:lpstr>
      <vt:lpstr>Final Grade Page</vt:lpstr>
      <vt:lpstr>Quizzes Page</vt:lpstr>
      <vt:lpstr>Student Graph Page</vt:lpstr>
      <vt:lpstr>My Data Page</vt:lpstr>
      <vt:lpstr>Student evaluation graph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Rate  X  evaluation system</dc:title>
  <dc:creator>Mekhail Lamey Alkomous</dc:creator>
  <cp:lastModifiedBy>Mekhail Lamey Alkomous</cp:lastModifiedBy>
  <cp:revision>24</cp:revision>
  <dcterms:created xsi:type="dcterms:W3CDTF">2024-06-12T16:58:27Z</dcterms:created>
  <dcterms:modified xsi:type="dcterms:W3CDTF">2024-06-13T09:56:45Z</dcterms:modified>
</cp:coreProperties>
</file>