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806" r:id="rId3"/>
  </p:sldMasterIdLst>
  <p:sldIdLst>
    <p:sldId id="256" r:id="rId4"/>
    <p:sldId id="261" r:id="rId5"/>
    <p:sldId id="299" r:id="rId6"/>
    <p:sldId id="300" r:id="rId7"/>
    <p:sldId id="301" r:id="rId8"/>
    <p:sldId id="304" r:id="rId9"/>
    <p:sldId id="303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06" r:id="rId18"/>
    <p:sldId id="307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92" d="100"/>
          <a:sy n="92" d="100"/>
        </p:scale>
        <p:origin x="822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8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5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24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1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73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64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538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97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68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11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610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849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557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3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761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927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3882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929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833583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image" Target="../media/image12.png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image" Target="../media/image10.png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image" Target="../media/image1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1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820" r:id="rId14"/>
    <p:sldLayoutId id="2147483821" r:id="rId15"/>
    <p:sldLayoutId id="2147483822" r:id="rId16"/>
    <p:sldLayoutId id="2147483823" r:id="rId17"/>
    <p:sldLayoutId id="2147483824" r:id="rId18"/>
    <p:sldLayoutId id="2147483825" r:id="rId19"/>
    <p:sldLayoutId id="2147483826" r:id="rId20"/>
    <p:sldLayoutId id="2147483827" r:id="rId21"/>
    <p:sldLayoutId id="2147483650" r:id="rId22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79912" y="771550"/>
            <a:ext cx="4896544" cy="2103473"/>
          </a:xfrm>
        </p:spPr>
        <p:txBody>
          <a:bodyPr>
            <a:normAutofit/>
          </a:bodyPr>
          <a:lstStyle/>
          <a:p>
            <a:r>
              <a:rPr lang="id-ID" sz="1800" b="1" dirty="0"/>
              <a:t>ANALISA CANGKANG KERANG SEBAGAI BAHAN TAMBAHAN AGREGAT KASAR PADA PEMBUATAN BETON MUTU NORMAL DENGAN METODE ACI (AMERICAN CONCRETE INSTITUTE)</a:t>
            </a:r>
            <a:endParaRPr lang="id-ID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2963769"/>
            <a:ext cx="5363940" cy="488816"/>
          </a:xfrm>
        </p:spPr>
        <p:txBody>
          <a:bodyPr>
            <a:normAutofit fontScale="85000" lnSpcReduction="20000"/>
          </a:bodyPr>
          <a:lstStyle/>
          <a:p>
            <a:r>
              <a:rPr lang="id-ID" b="1" dirty="0"/>
              <a:t>AHMAD AARIFUDDIN</a:t>
            </a:r>
            <a:endParaRPr lang="id-ID" dirty="0"/>
          </a:p>
          <a:p>
            <a:r>
              <a:rPr lang="id-ID" b="1" dirty="0" smtClean="0"/>
              <a:t>15.11.3.00092</a:t>
            </a:r>
            <a:endParaRPr lang="id-ID" dirty="0"/>
          </a:p>
        </p:txBody>
      </p:sp>
      <p:pic>
        <p:nvPicPr>
          <p:cNvPr id="7" name="Picture 6" descr="Description: logo-unang-bagus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28827"/>
            <a:ext cx="648072" cy="642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54" y="915566"/>
            <a:ext cx="9144000" cy="576064"/>
          </a:xfrm>
        </p:spPr>
        <p:txBody>
          <a:bodyPr/>
          <a:lstStyle/>
          <a:p>
            <a:r>
              <a:rPr lang="id-ID" sz="2000" b="1" dirty="0" smtClean="0">
                <a:solidFill>
                  <a:srgbClr val="FFC000"/>
                </a:solidFill>
              </a:rPr>
              <a:t>Hasil </a:t>
            </a:r>
            <a:r>
              <a:rPr lang="id-ID" sz="2000" b="1" dirty="0">
                <a:solidFill>
                  <a:srgbClr val="FFC000"/>
                </a:solidFill>
              </a:rPr>
              <a:t>Pemeriksaan Bahan Tambah </a:t>
            </a:r>
            <a:r>
              <a:rPr lang="id-ID" sz="2000" b="1" dirty="0" smtClean="0">
                <a:solidFill>
                  <a:srgbClr val="FFC000"/>
                </a:solidFill>
              </a:rPr>
              <a:t>(</a:t>
            </a:r>
            <a:r>
              <a:rPr lang="id-ID" sz="2000" b="1" i="1" dirty="0" smtClean="0">
                <a:solidFill>
                  <a:srgbClr val="FFC000"/>
                </a:solidFill>
              </a:rPr>
              <a:t>Cangkang Kerang</a:t>
            </a:r>
            <a:r>
              <a:rPr lang="id-ID" sz="2000" b="1" dirty="0" smtClean="0">
                <a:solidFill>
                  <a:srgbClr val="FFC000"/>
                </a:solidFill>
              </a:rPr>
              <a:t>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26569"/>
              </p:ext>
            </p:extLst>
          </p:nvPr>
        </p:nvGraphicFramePr>
        <p:xfrm>
          <a:off x="1547664" y="1635646"/>
          <a:ext cx="5177155" cy="2976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40765696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595703825"/>
                    </a:ext>
                  </a:extLst>
                </a:gridCol>
                <a:gridCol w="608965">
                  <a:extLst>
                    <a:ext uri="{9D8B030D-6E8A-4147-A177-3AD203B41FA5}">
                      <a16:colId xmlns:a16="http://schemas.microsoft.com/office/drawing/2014/main" val="1375228288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784113499"/>
                    </a:ext>
                  </a:extLst>
                </a:gridCol>
                <a:gridCol w="1868170">
                  <a:extLst>
                    <a:ext uri="{9D8B030D-6E8A-4147-A177-3AD203B41FA5}">
                      <a16:colId xmlns:a16="http://schemas.microsoft.com/office/drawing/2014/main" val="1055979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Uraian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Hasil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Satuan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Acuan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23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Modulus kehalusan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1.36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SNI 03-1968-1990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581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Kadar lumpur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SNI 03-1970-1990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70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Kadar air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SNI 03-1970-1990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7350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Berat jenis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054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Penyerapan air Presentase berat kering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0,83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240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843558"/>
            <a:ext cx="9144000" cy="576064"/>
          </a:xfrm>
        </p:spPr>
        <p:txBody>
          <a:bodyPr/>
          <a:lstStyle/>
          <a:p>
            <a:r>
              <a:rPr lang="id-ID" sz="2000" b="1" dirty="0">
                <a:solidFill>
                  <a:srgbClr val="FFC000"/>
                </a:solidFill>
              </a:rPr>
              <a:t>Hasil Pemeriksaan Berat Jenis dan Penyerapan Pasir.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05603"/>
              </p:ext>
            </p:extLst>
          </p:nvPr>
        </p:nvGraphicFramePr>
        <p:xfrm>
          <a:off x="1403648" y="1491630"/>
          <a:ext cx="6508606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52309">
                  <a:extLst>
                    <a:ext uri="{9D8B030D-6E8A-4147-A177-3AD203B41FA5}">
                      <a16:colId xmlns:a16="http://schemas.microsoft.com/office/drawing/2014/main" val="1105730821"/>
                    </a:ext>
                  </a:extLst>
                </a:gridCol>
                <a:gridCol w="1017892">
                  <a:extLst>
                    <a:ext uri="{9D8B030D-6E8A-4147-A177-3AD203B41FA5}">
                      <a16:colId xmlns:a16="http://schemas.microsoft.com/office/drawing/2014/main" val="1002612946"/>
                    </a:ext>
                  </a:extLst>
                </a:gridCol>
                <a:gridCol w="909402">
                  <a:extLst>
                    <a:ext uri="{9D8B030D-6E8A-4147-A177-3AD203B41FA5}">
                      <a16:colId xmlns:a16="http://schemas.microsoft.com/office/drawing/2014/main" val="2118943042"/>
                    </a:ext>
                  </a:extLst>
                </a:gridCol>
                <a:gridCol w="1329003">
                  <a:extLst>
                    <a:ext uri="{9D8B030D-6E8A-4147-A177-3AD203B41FA5}">
                      <a16:colId xmlns:a16="http://schemas.microsoft.com/office/drawing/2014/main" val="3577262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Uraian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Uji 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Uji 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Rata - Rata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458717"/>
                  </a:ext>
                </a:extLst>
              </a:tr>
              <a:tr h="2368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Berat pasir kering mutlak (Bk) (gram)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483936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Berat pasir kondisi jenuh kering permukaan (SSD) (gram)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5749815"/>
                  </a:ext>
                </a:extLst>
              </a:tr>
              <a:tr h="3257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Berat picnometer + air (B) (gram)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678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677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677,5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882124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Berat picnometer + pasir SSD + air (Bt) (gram)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987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986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4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8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Porositas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81053"/>
              </p:ext>
            </p:extLst>
          </p:nvPr>
        </p:nvGraphicFramePr>
        <p:xfrm>
          <a:off x="3065362" y="987570"/>
          <a:ext cx="4314949" cy="3888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297">
                  <a:extLst>
                    <a:ext uri="{9D8B030D-6E8A-4147-A177-3AD203B41FA5}">
                      <a16:colId xmlns:a16="http://schemas.microsoft.com/office/drawing/2014/main" val="3148607699"/>
                    </a:ext>
                  </a:extLst>
                </a:gridCol>
                <a:gridCol w="467912">
                  <a:extLst>
                    <a:ext uri="{9D8B030D-6E8A-4147-A177-3AD203B41FA5}">
                      <a16:colId xmlns:a16="http://schemas.microsoft.com/office/drawing/2014/main" val="1604220189"/>
                    </a:ext>
                  </a:extLst>
                </a:gridCol>
                <a:gridCol w="467912">
                  <a:extLst>
                    <a:ext uri="{9D8B030D-6E8A-4147-A177-3AD203B41FA5}">
                      <a16:colId xmlns:a16="http://schemas.microsoft.com/office/drawing/2014/main" val="1854900396"/>
                    </a:ext>
                  </a:extLst>
                </a:gridCol>
                <a:gridCol w="457017">
                  <a:extLst>
                    <a:ext uri="{9D8B030D-6E8A-4147-A177-3AD203B41FA5}">
                      <a16:colId xmlns:a16="http://schemas.microsoft.com/office/drawing/2014/main" val="3140356892"/>
                    </a:ext>
                  </a:extLst>
                </a:gridCol>
                <a:gridCol w="617829">
                  <a:extLst>
                    <a:ext uri="{9D8B030D-6E8A-4147-A177-3AD203B41FA5}">
                      <a16:colId xmlns:a16="http://schemas.microsoft.com/office/drawing/2014/main" val="3568838033"/>
                    </a:ext>
                  </a:extLst>
                </a:gridCol>
                <a:gridCol w="617829">
                  <a:extLst>
                    <a:ext uri="{9D8B030D-6E8A-4147-A177-3AD203B41FA5}">
                      <a16:colId xmlns:a16="http://schemas.microsoft.com/office/drawing/2014/main" val="2789375815"/>
                    </a:ext>
                  </a:extLst>
                </a:gridCol>
                <a:gridCol w="931153">
                  <a:extLst>
                    <a:ext uri="{9D8B030D-6E8A-4147-A177-3AD203B41FA5}">
                      <a16:colId xmlns:a16="http://schemas.microsoft.com/office/drawing/2014/main" val="897068433"/>
                    </a:ext>
                  </a:extLst>
                </a:gridCol>
              </a:tblGrid>
              <a:tr h="1095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Variasi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Kode Benda Uji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Berat Kering (Kg)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Berat Dalam Air (Kg)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Berat SSD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Porositas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Porositas Rata – Rata %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extLst>
                  <a:ext uri="{0D108BD9-81ED-4DB2-BD59-A6C34878D82A}">
                    <a16:rowId xmlns:a16="http://schemas.microsoft.com/office/drawing/2014/main" val="636094970"/>
                  </a:ext>
                </a:extLst>
              </a:tr>
              <a:tr h="3193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Cangkang kerang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%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313053"/>
                  </a:ext>
                </a:extLst>
              </a:tr>
              <a:tr h="109590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10%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12233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7460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13240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17,422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r>
                        <a:rPr lang="id-ID" sz="500">
                          <a:effectLst/>
                        </a:rPr>
                        <a:t>0</a:t>
                      </a:r>
                      <a:r>
                        <a:rPr lang="en-US" sz="500">
                          <a:effectLst/>
                        </a:rPr>
                        <a:t>,</a:t>
                      </a:r>
                      <a:r>
                        <a:rPr lang="id-ID" sz="500">
                          <a:effectLst/>
                        </a:rPr>
                        <a:t>6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extLst>
                  <a:ext uri="{0D108BD9-81ED-4DB2-BD59-A6C34878D82A}">
                    <a16:rowId xmlns:a16="http://schemas.microsoft.com/office/drawing/2014/main" val="2193257798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12565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7660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13495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15,938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61075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12664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7360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13190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9,022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56364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12578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7160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12975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6,827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56276"/>
                  </a:ext>
                </a:extLst>
              </a:tr>
              <a:tr h="643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12145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12018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12371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12005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11987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12084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7260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7351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7202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7198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7823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7013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13005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12940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13107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13951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12890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13913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14,969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4,667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8,023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11,096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7,563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10,591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494775"/>
                  </a:ext>
                </a:extLst>
              </a:tr>
              <a:tr h="109590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20%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12347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7460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13215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6,653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7,6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extLst>
                  <a:ext uri="{0D108BD9-81ED-4DB2-BD59-A6C34878D82A}">
                    <a16:rowId xmlns:a16="http://schemas.microsoft.com/office/drawing/2014/main" val="3128329952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12200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7560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12865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12,535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24088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12150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7660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13215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5,685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33372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12660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7360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13050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6,854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664963"/>
                  </a:ext>
                </a:extLst>
              </a:tr>
              <a:tr h="643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12435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11873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12016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12196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11875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11902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7160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6802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7001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6998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6980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7329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13125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12865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13061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13967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12056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12997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11,567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6,111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5,799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3,935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8,751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9,053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883378"/>
                  </a:ext>
                </a:extLst>
              </a:tr>
              <a:tr h="109590"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30%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12510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7560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13285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13,537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7,</a:t>
                      </a:r>
                      <a:r>
                        <a:rPr lang="id-ID" sz="500">
                          <a:effectLst/>
                        </a:rPr>
                        <a:t>8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extLst>
                  <a:ext uri="{0D108BD9-81ED-4DB2-BD59-A6C34878D82A}">
                    <a16:rowId xmlns:a16="http://schemas.microsoft.com/office/drawing/2014/main" val="3500887724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12615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7360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13005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6,908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8418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12500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7260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12975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8,311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11008"/>
                  </a:ext>
                </a:extLst>
              </a:tr>
              <a:tr h="10959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12715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7460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12905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3,498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57000"/>
                  </a:ext>
                </a:extLst>
              </a:tr>
              <a:tr h="643341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S.3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S.3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12565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12871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11382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11570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12009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11960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7060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6781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6941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7019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6910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7540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12740</a:t>
                      </a:r>
                      <a:endParaRPr lang="id-ID" sz="5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12972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12638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13021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12867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13005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3,08</a:t>
                      </a:r>
                      <a:r>
                        <a:rPr lang="id-ID" sz="500">
                          <a:effectLst/>
                        </a:rPr>
                        <a:t>9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6,034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10,510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7,881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10,892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8,093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3968"/>
                  </a:ext>
                </a:extLst>
              </a:tr>
              <a:tr h="2144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 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 dirty="0">
                          <a:effectLst/>
                        </a:rPr>
                        <a:t> </a:t>
                      </a:r>
                      <a:endParaRPr lang="id-ID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04" marR="30404" marT="0" marB="0" anchor="ctr"/>
                </a:tc>
                <a:extLst>
                  <a:ext uri="{0D108BD9-81ED-4DB2-BD59-A6C34878D82A}">
                    <a16:rowId xmlns:a16="http://schemas.microsoft.com/office/drawing/2014/main" val="11071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87574"/>
            <a:ext cx="9144000" cy="576064"/>
          </a:xfrm>
        </p:spPr>
        <p:txBody>
          <a:bodyPr/>
          <a:lstStyle/>
          <a:p>
            <a:r>
              <a:rPr lang="it-IT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 </a:t>
            </a:r>
            <a:r>
              <a:rPr lang="it-IT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rata – rata uji </a:t>
            </a:r>
            <a:r>
              <a:rPr lang="it-IT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Slump</a:t>
            </a:r>
            <a:endParaRPr lang="en-US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76560"/>
              </p:ext>
            </p:extLst>
          </p:nvPr>
        </p:nvGraphicFramePr>
        <p:xfrm>
          <a:off x="2267744" y="1707654"/>
          <a:ext cx="5177155" cy="2350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749543915"/>
                    </a:ext>
                  </a:extLst>
                </a:gridCol>
                <a:gridCol w="2406015">
                  <a:extLst>
                    <a:ext uri="{9D8B030D-6E8A-4147-A177-3AD203B41FA5}">
                      <a16:colId xmlns:a16="http://schemas.microsoft.com/office/drawing/2014/main" val="40432900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485822500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1538215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Jenis Benda Uji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Kadar Cangkang Kerang</a:t>
                      </a:r>
                      <a:endParaRPr lang="id-ID" sz="11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(%)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Nilai Slump Rata – Rata (cm)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91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Beton Cangkang Kerang 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6,8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32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  <a:tabLst>
                          <a:tab pos="2268855" algn="r"/>
                        </a:tabLst>
                      </a:pPr>
                      <a:r>
                        <a:rPr lang="en-US" sz="1200">
                          <a:effectLst/>
                        </a:rPr>
                        <a:t>Beton Cangkang Kerang I</a:t>
                      </a:r>
                      <a:r>
                        <a:rPr lang="id-ID" sz="1200">
                          <a:effectLst/>
                        </a:rPr>
                        <a:t>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7,</a:t>
                      </a:r>
                      <a:r>
                        <a:rPr lang="id-ID" sz="1200">
                          <a:effectLst/>
                        </a:rPr>
                        <a:t>4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855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Beton Cangkang Kerang  II</a:t>
                      </a:r>
                      <a:r>
                        <a:rPr lang="id-ID" sz="1200">
                          <a:effectLst/>
                        </a:rPr>
                        <a:t>I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7,5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40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3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Uji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Kuat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Tekan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742216"/>
              </p:ext>
            </p:extLst>
          </p:nvPr>
        </p:nvGraphicFramePr>
        <p:xfrm>
          <a:off x="2339752" y="1059576"/>
          <a:ext cx="5040560" cy="37444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5874">
                  <a:extLst>
                    <a:ext uri="{9D8B030D-6E8A-4147-A177-3AD203B41FA5}">
                      <a16:colId xmlns:a16="http://schemas.microsoft.com/office/drawing/2014/main" val="2248916753"/>
                    </a:ext>
                  </a:extLst>
                </a:gridCol>
                <a:gridCol w="651227">
                  <a:extLst>
                    <a:ext uri="{9D8B030D-6E8A-4147-A177-3AD203B41FA5}">
                      <a16:colId xmlns:a16="http://schemas.microsoft.com/office/drawing/2014/main" val="4108750963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4185562975"/>
                    </a:ext>
                  </a:extLst>
                </a:gridCol>
                <a:gridCol w="786291">
                  <a:extLst>
                    <a:ext uri="{9D8B030D-6E8A-4147-A177-3AD203B41FA5}">
                      <a16:colId xmlns:a16="http://schemas.microsoft.com/office/drawing/2014/main" val="4020713698"/>
                    </a:ext>
                  </a:extLst>
                </a:gridCol>
                <a:gridCol w="660754">
                  <a:extLst>
                    <a:ext uri="{9D8B030D-6E8A-4147-A177-3AD203B41FA5}">
                      <a16:colId xmlns:a16="http://schemas.microsoft.com/office/drawing/2014/main" val="1050790872"/>
                    </a:ext>
                  </a:extLst>
                </a:gridCol>
                <a:gridCol w="660754">
                  <a:extLst>
                    <a:ext uri="{9D8B030D-6E8A-4147-A177-3AD203B41FA5}">
                      <a16:colId xmlns:a16="http://schemas.microsoft.com/office/drawing/2014/main" val="2670783674"/>
                    </a:ext>
                  </a:extLst>
                </a:gridCol>
                <a:gridCol w="629369">
                  <a:extLst>
                    <a:ext uri="{9D8B030D-6E8A-4147-A177-3AD203B41FA5}">
                      <a16:colId xmlns:a16="http://schemas.microsoft.com/office/drawing/2014/main" val="937228070"/>
                    </a:ext>
                  </a:extLst>
                </a:gridCol>
              </a:tblGrid>
              <a:tr h="351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Variasi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Cangkang Kerang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Kode Sample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Berat beton silinder (kg)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Luas penampang (cm2)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P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(Kn)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Volume (cm3)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Kuat tekan (Mpa)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3617224849"/>
                  </a:ext>
                </a:extLst>
              </a:tr>
              <a:tr h="94254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10%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266841140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11,7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345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53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253545097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150812133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686015982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3704653584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008552413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11,9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81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784532333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626804363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476449007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38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4054756626"/>
                  </a:ext>
                </a:extLst>
              </a:tr>
              <a:tr h="126347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729865" algn="l"/>
                        </a:tabLst>
                      </a:pPr>
                      <a:r>
                        <a:rPr lang="en-US" sz="500">
                          <a:effectLst/>
                        </a:rPr>
                        <a:t>Nilai Rata – Rata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24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506238037"/>
                  </a:ext>
                </a:extLst>
              </a:tr>
              <a:tr h="133105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20%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977863572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11,9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92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369164696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93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4176100649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013864152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981456647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3339356156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11,9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352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19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92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3148349303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161438972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444402977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</a:t>
                      </a:r>
                      <a:r>
                        <a:rPr lang="id-ID" sz="500">
                          <a:effectLst/>
                        </a:rPr>
                        <a:t>,</a:t>
                      </a:r>
                      <a:r>
                        <a:rPr lang="en-US" sz="500">
                          <a:effectLst/>
                        </a:rPr>
                        <a:t>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428507441"/>
                  </a:ext>
                </a:extLst>
              </a:tr>
              <a:tr h="13310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Nilai Rata – Rata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>
                          <a:effectLst/>
                        </a:rPr>
                        <a:t>20,43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3662059271"/>
                  </a:ext>
                </a:extLst>
              </a:tr>
              <a:tr h="126347">
                <a:tc rowSpan="10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30%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 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20,98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4218845351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20,986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620939701"/>
                  </a:ext>
                </a:extLst>
              </a:tr>
              <a:tr h="188507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</a:t>
                      </a:r>
                      <a:endParaRPr lang="id-ID" sz="4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20,986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256902906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20,986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138638199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20,986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2547640919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12,1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21,100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78200843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11,9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367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20,816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1082659831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11,8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20,760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461265555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12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370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20,986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941314486"/>
                  </a:ext>
                </a:extLst>
              </a:tr>
              <a:tr h="94254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S.3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11,9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176,63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367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5298,75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500">
                          <a:effectLst/>
                        </a:rPr>
                        <a:t>20,816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3342005071"/>
                  </a:ext>
                </a:extLst>
              </a:tr>
              <a:tr h="140451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064260" algn="l"/>
                        </a:tabLst>
                      </a:pPr>
                      <a:r>
                        <a:rPr lang="en-US" sz="500">
                          <a:effectLst/>
                        </a:rPr>
                        <a:t>Nilai Rata – Rata</a:t>
                      </a:r>
                      <a:endParaRPr lang="id-ID" sz="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500" dirty="0">
                          <a:effectLst/>
                        </a:rPr>
                        <a:t>20,94</a:t>
                      </a:r>
                      <a:endParaRPr lang="id-ID" sz="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51" marR="27451" marT="0" marB="0"/>
                </a:tc>
                <a:extLst>
                  <a:ext uri="{0D108BD9-81ED-4DB2-BD59-A6C34878D82A}">
                    <a16:rowId xmlns:a16="http://schemas.microsoft.com/office/drawing/2014/main" val="69402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60232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71296" y="505150"/>
            <a:ext cx="5688632" cy="461665"/>
            <a:chOff x="3687661" y="1203598"/>
            <a:chExt cx="2252491" cy="712074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03598"/>
              <a:ext cx="2252491" cy="712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KESIMPULAN</a:t>
              </a:r>
              <a:endParaRPr lang="ko-KR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23527" y="1108038"/>
            <a:ext cx="612068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AutoNum type="arabicPeriod"/>
            </a:pPr>
            <a:r>
              <a:rPr lang="en-US" sz="1600" dirty="0" err="1" smtClean="0"/>
              <a:t>Penggunaan</a:t>
            </a:r>
            <a:r>
              <a:rPr lang="en-US" sz="1600" dirty="0" smtClean="0"/>
              <a:t>  </a:t>
            </a:r>
            <a:r>
              <a:rPr lang="en-US" sz="1600" dirty="0" err="1"/>
              <a:t>limbah</a:t>
            </a:r>
            <a:r>
              <a:rPr lang="en-US" sz="1600" dirty="0"/>
              <a:t> </a:t>
            </a:r>
            <a:r>
              <a:rPr lang="en-US" sz="1600" dirty="0" err="1"/>
              <a:t>Cangkang</a:t>
            </a:r>
            <a:r>
              <a:rPr lang="en-US" sz="1600" dirty="0"/>
              <a:t> </a:t>
            </a:r>
            <a:r>
              <a:rPr lang="en-US" sz="1600" dirty="0" err="1"/>
              <a:t>Kerang</a:t>
            </a:r>
            <a:r>
              <a:rPr lang="en-US" sz="1600" dirty="0"/>
              <a:t> 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id-ID" sz="1600" dirty="0" smtClean="0"/>
              <a:t>     </a:t>
            </a:r>
            <a:r>
              <a:rPr lang="en-US" sz="1600" dirty="0" err="1" smtClean="0"/>
              <a:t>bahan</a:t>
            </a:r>
            <a:r>
              <a:rPr lang="en-US" sz="1600" dirty="0" smtClean="0"/>
              <a:t> </a:t>
            </a:r>
            <a:r>
              <a:rPr lang="en-US" sz="1600" dirty="0" err="1"/>
              <a:t>tambah</a:t>
            </a:r>
            <a:r>
              <a:rPr lang="en-US" sz="1600" dirty="0"/>
              <a:t> </a:t>
            </a:r>
            <a:r>
              <a:rPr lang="en-US" sz="1600" dirty="0" err="1"/>
              <a:t>sebesar</a:t>
            </a:r>
            <a:r>
              <a:rPr lang="en-US" sz="1600" dirty="0"/>
              <a:t> 10%, 20%, 30% </a:t>
            </a:r>
            <a:r>
              <a:rPr lang="en-US" sz="1600" dirty="0" err="1"/>
              <a:t>sangat</a:t>
            </a:r>
            <a:r>
              <a:rPr lang="en-US" sz="1600" dirty="0"/>
              <a:t> </a:t>
            </a:r>
            <a:r>
              <a:rPr lang="en-US" sz="1600" dirty="0" err="1" smtClean="0"/>
              <a:t>berpengaruh</a:t>
            </a:r>
            <a:r>
              <a:rPr lang="en-US" sz="1600" dirty="0" smtClean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kuat</a:t>
            </a:r>
            <a:r>
              <a:rPr lang="en-US" sz="1600" dirty="0"/>
              <a:t> </a:t>
            </a:r>
            <a:r>
              <a:rPr lang="en-US" sz="1600" dirty="0" err="1"/>
              <a:t>tekan</a:t>
            </a:r>
            <a:r>
              <a:rPr lang="en-US" sz="1600" dirty="0"/>
              <a:t> </a:t>
            </a:r>
            <a:r>
              <a:rPr lang="en-US" sz="1600" dirty="0" err="1"/>
              <a:t>beton</a:t>
            </a:r>
            <a:r>
              <a:rPr lang="en-US" sz="1600" dirty="0"/>
              <a:t>, </a:t>
            </a:r>
            <a:r>
              <a:rPr lang="en-US" sz="1600" dirty="0" err="1"/>
              <a:t>pada</a:t>
            </a:r>
            <a:r>
              <a:rPr lang="en-US" sz="1600" dirty="0"/>
              <a:t> 10% = </a:t>
            </a:r>
            <a:r>
              <a:rPr lang="id-ID" sz="1600" dirty="0"/>
              <a:t>20,24 </a:t>
            </a:r>
            <a:r>
              <a:rPr lang="en-US" sz="1600" dirty="0" err="1"/>
              <a:t>Mpa</a:t>
            </a:r>
            <a:r>
              <a:rPr lang="en-US" sz="1600" dirty="0"/>
              <a:t>, 20% = </a:t>
            </a:r>
            <a:r>
              <a:rPr lang="id-ID" sz="1600" dirty="0"/>
              <a:t>20,43 </a:t>
            </a:r>
            <a:r>
              <a:rPr lang="en-US" sz="1600" dirty="0" err="1"/>
              <a:t>Mpa</a:t>
            </a:r>
            <a:r>
              <a:rPr lang="en-US" sz="1600" dirty="0"/>
              <a:t>, 30% = 20,94 </a:t>
            </a:r>
            <a:r>
              <a:rPr lang="en-US" sz="1600" dirty="0" err="1"/>
              <a:t>Mpa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342900" indent="-342900" algn="just">
              <a:buFontTx/>
              <a:buAutoNum type="arabicPeriod"/>
            </a:pP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porositas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benda</a:t>
            </a:r>
            <a:r>
              <a:rPr lang="en-US" sz="1600" dirty="0"/>
              <a:t> </a:t>
            </a:r>
            <a:r>
              <a:rPr lang="en-US" sz="1600" dirty="0" err="1"/>
              <a:t>uji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r>
              <a:rPr lang="en-US" sz="1600" dirty="0"/>
              <a:t> </a:t>
            </a:r>
            <a:r>
              <a:rPr lang="en-US" sz="1600" dirty="0" err="1"/>
              <a:t>kekuatannya</a:t>
            </a:r>
            <a:r>
              <a:rPr lang="en-US" sz="1600" dirty="0"/>
              <a:t>.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meningkatnya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porositas</a:t>
            </a:r>
            <a:r>
              <a:rPr lang="en-US" sz="1600" dirty="0"/>
              <a:t> </a:t>
            </a:r>
            <a:r>
              <a:rPr lang="en-US" sz="1600" dirty="0" err="1"/>
              <a:t>menunjukan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beton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pori</a:t>
            </a:r>
            <a:r>
              <a:rPr lang="en-US" sz="1600" dirty="0"/>
              <a:t> yang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akibat</a:t>
            </a:r>
            <a:r>
              <a:rPr lang="en-US" sz="1600" dirty="0"/>
              <a:t> </a:t>
            </a:r>
            <a:r>
              <a:rPr lang="en-US" sz="1600" dirty="0" err="1"/>
              <a:t>terjadinya</a:t>
            </a:r>
            <a:r>
              <a:rPr lang="en-US" sz="1600" dirty="0"/>
              <a:t> </a:t>
            </a:r>
            <a:r>
              <a:rPr lang="en-US" sz="1600" dirty="0" err="1"/>
              <a:t>penguapan</a:t>
            </a:r>
            <a:r>
              <a:rPr lang="en-US" sz="1600" dirty="0"/>
              <a:t> air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pemuaian</a:t>
            </a:r>
            <a:r>
              <a:rPr lang="en-US" sz="1600" dirty="0"/>
              <a:t> material </a:t>
            </a:r>
            <a:r>
              <a:rPr lang="en-US" sz="1600" dirty="0" err="1"/>
              <a:t>pengisi</a:t>
            </a:r>
            <a:r>
              <a:rPr lang="en-US" sz="1600" dirty="0"/>
              <a:t> </a:t>
            </a:r>
            <a:r>
              <a:rPr lang="en-US" sz="1600" dirty="0" err="1"/>
              <a:t>beton</a:t>
            </a:r>
            <a:r>
              <a:rPr lang="en-US" sz="1600" dirty="0"/>
              <a:t>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salah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penyebab</a:t>
            </a:r>
            <a:r>
              <a:rPr lang="en-US" sz="1600" dirty="0"/>
              <a:t> </a:t>
            </a:r>
            <a:r>
              <a:rPr lang="en-US" sz="1600" dirty="0" err="1"/>
              <a:t>turunnya</a:t>
            </a:r>
            <a:r>
              <a:rPr lang="en-US" sz="1600" dirty="0"/>
              <a:t> </a:t>
            </a:r>
            <a:r>
              <a:rPr lang="en-US" sz="1600" dirty="0" err="1"/>
              <a:t>kualitas</a:t>
            </a:r>
            <a:r>
              <a:rPr lang="en-US" sz="1600" dirty="0"/>
              <a:t> </a:t>
            </a:r>
            <a:r>
              <a:rPr lang="en-US" sz="1600" dirty="0" err="1"/>
              <a:t>beton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memikul</a:t>
            </a:r>
            <a:r>
              <a:rPr lang="en-US" sz="1600" dirty="0"/>
              <a:t> </a:t>
            </a:r>
            <a:r>
              <a:rPr lang="en-US" sz="1600" dirty="0" err="1"/>
              <a:t>beban</a:t>
            </a:r>
            <a:r>
              <a:rPr lang="en-US" sz="1600" dirty="0"/>
              <a:t>, </a:t>
            </a:r>
            <a:r>
              <a:rPr lang="en-US" sz="1600" dirty="0" err="1"/>
              <a:t>khususnya</a:t>
            </a:r>
            <a:r>
              <a:rPr lang="en-US" sz="1600" dirty="0"/>
              <a:t> </a:t>
            </a:r>
            <a:r>
              <a:rPr lang="en-US" sz="1600" dirty="0" err="1"/>
              <a:t>kuat</a:t>
            </a:r>
            <a:r>
              <a:rPr lang="en-US" sz="1600" dirty="0"/>
              <a:t> </a:t>
            </a:r>
            <a:r>
              <a:rPr lang="en-US" sz="1600" dirty="0" err="1"/>
              <a:t>tekan</a:t>
            </a:r>
            <a:r>
              <a:rPr lang="en-US" sz="1600" dirty="0" smtClean="0"/>
              <a:t>.</a:t>
            </a:r>
            <a:endParaRPr lang="id-ID" sz="1600" dirty="0" smtClean="0"/>
          </a:p>
          <a:p>
            <a:pPr marL="342900" lvl="0" indent="-342900" algn="just">
              <a:buFontTx/>
              <a:buAutoNum type="arabicPeriod"/>
            </a:pPr>
            <a:r>
              <a:rPr lang="en-US" sz="1600" dirty="0" err="1"/>
              <a:t>Limbah</a:t>
            </a:r>
            <a:r>
              <a:rPr lang="en-US" sz="1600" dirty="0"/>
              <a:t> </a:t>
            </a:r>
            <a:r>
              <a:rPr lang="en-US" sz="1600" dirty="0" err="1"/>
              <a:t>Cangkang</a:t>
            </a:r>
            <a:r>
              <a:rPr lang="en-US" sz="1600" dirty="0"/>
              <a:t> </a:t>
            </a:r>
            <a:r>
              <a:rPr lang="en-US" sz="1600" dirty="0" err="1"/>
              <a:t>Kerang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digunakan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pengganti</a:t>
            </a:r>
            <a:r>
              <a:rPr lang="en-US" sz="1600" dirty="0"/>
              <a:t> </a:t>
            </a:r>
            <a:r>
              <a:rPr lang="id-ID" sz="1600" dirty="0"/>
              <a:t>Kerikil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guna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bahan</a:t>
            </a:r>
            <a:r>
              <a:rPr lang="en-US" sz="1600" dirty="0"/>
              <a:t> </a:t>
            </a:r>
            <a:r>
              <a:rPr lang="en-US" sz="1600" dirty="0" err="1"/>
              <a:t>tambah</a:t>
            </a:r>
            <a:r>
              <a:rPr lang="en-US" sz="1600" dirty="0"/>
              <a:t> </a:t>
            </a:r>
            <a:endParaRPr lang="id-ID" sz="1600" dirty="0"/>
          </a:p>
          <a:p>
            <a:pPr marL="342900" indent="-342900" algn="just">
              <a:buFontTx/>
              <a:buAutoNum type="arabicPeriod"/>
            </a:pPr>
            <a:endParaRPr lang="id-ID" dirty="0"/>
          </a:p>
          <a:p>
            <a:pPr marL="342900" lvl="0" indent="-342900" algn="just">
              <a:buAutoNum type="arabicPeriod"/>
            </a:pPr>
            <a:endParaRPr lang="id-ID" dirty="0"/>
          </a:p>
          <a:p>
            <a:pPr algn="just"/>
            <a:r>
              <a:rPr lang="id-ID" dirty="0" smtClean="0"/>
              <a:t/>
            </a:r>
            <a:br>
              <a:rPr lang="id-ID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571296" y="557299"/>
            <a:ext cx="5688632" cy="523220"/>
            <a:chOff x="3687661" y="1284033"/>
            <a:chExt cx="2252491" cy="807016"/>
          </a:xfrm>
        </p:grpSpPr>
        <p:sp>
          <p:nvSpPr>
            <p:cNvPr id="22" name="TextBox 21"/>
            <p:cNvSpPr txBox="1"/>
            <p:nvPr/>
          </p:nvSpPr>
          <p:spPr>
            <a:xfrm>
              <a:off x="3687661" y="1568862"/>
              <a:ext cx="2252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7661" y="1284033"/>
              <a:ext cx="2252491" cy="80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pitchFamily="34" charset="0"/>
                </a:rPr>
                <a:t>SARAN</a:t>
              </a:r>
              <a:endPara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81285" y="1108038"/>
            <a:ext cx="58686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AutoNum type="arabi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mutu</a:t>
            </a:r>
            <a:r>
              <a:rPr lang="en-US" dirty="0"/>
              <a:t> </a:t>
            </a:r>
            <a:r>
              <a:rPr lang="en-US" dirty="0" err="1"/>
              <a:t>beton</a:t>
            </a:r>
            <a:r>
              <a:rPr lang="en-US" dirty="0"/>
              <a:t>, </a:t>
            </a:r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</a:t>
            </a:r>
            <a:r>
              <a:rPr lang="en-US" dirty="0" err="1"/>
              <a:t>Cangkang</a:t>
            </a:r>
            <a:r>
              <a:rPr lang="en-US" dirty="0"/>
              <a:t> </a:t>
            </a:r>
            <a:r>
              <a:rPr lang="en-US" dirty="0" err="1"/>
              <a:t>Kerang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beton</a:t>
            </a:r>
            <a:r>
              <a:rPr lang="en-US" dirty="0" smtClean="0"/>
              <a:t>.</a:t>
            </a:r>
            <a:endParaRPr lang="id-ID" dirty="0" smtClean="0"/>
          </a:p>
          <a:p>
            <a:pPr marL="342900" lvl="0" indent="-342900" algn="just">
              <a:buAutoNum type="arabicPeriod"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diusahakan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 – </a:t>
            </a:r>
            <a:r>
              <a:rPr lang="en-US" dirty="0" err="1"/>
              <a:t>benar</a:t>
            </a:r>
            <a:r>
              <a:rPr lang="en-US" dirty="0"/>
              <a:t> rata.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dimaksudkan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tekanan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 smtClean="0"/>
              <a:t>maksimal</a:t>
            </a:r>
            <a:endParaRPr lang="id-ID" dirty="0" smtClean="0"/>
          </a:p>
          <a:p>
            <a:pPr marL="342900" indent="-342900" algn="just">
              <a:buFontTx/>
              <a:buAutoNum type="arabicPeriod"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teliti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material,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limbah</a:t>
            </a:r>
            <a:r>
              <a:rPr lang="en-US" dirty="0"/>
              <a:t> </a:t>
            </a:r>
            <a:r>
              <a:rPr lang="en-US" dirty="0" err="1"/>
              <a:t>cangkang</a:t>
            </a:r>
            <a:r>
              <a:rPr lang="en-US" dirty="0"/>
              <a:t> </a:t>
            </a:r>
            <a:r>
              <a:rPr lang="en-US" dirty="0" err="1"/>
              <a:t>kerang</a:t>
            </a:r>
            <a:r>
              <a:rPr lang="en-US" dirty="0"/>
              <a:t>,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(</a:t>
            </a:r>
            <a:r>
              <a:rPr lang="en-US" i="1" dirty="0"/>
              <a:t>mix design</a:t>
            </a:r>
            <a:r>
              <a:rPr lang="en-US" dirty="0"/>
              <a:t>),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beton</a:t>
            </a:r>
            <a:r>
              <a:rPr lang="en-US" dirty="0"/>
              <a:t>.</a:t>
            </a:r>
            <a:endParaRPr lang="id-ID" dirty="0"/>
          </a:p>
          <a:p>
            <a:pPr marL="342900" lvl="0" indent="-342900" algn="just">
              <a:buAutoNum type="arabicPeriod"/>
            </a:pPr>
            <a:endParaRPr lang="id-ID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1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52433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Latar</a:t>
            </a:r>
            <a:r>
              <a:rPr lang="en-U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Belakang</a:t>
            </a:r>
            <a:r>
              <a:rPr lang="en-US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sz="27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Penelitian</a:t>
            </a:r>
            <a:endParaRPr lang="en-US" sz="27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71800" y="1338118"/>
            <a:ext cx="5904656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56347" y="2160563"/>
            <a:ext cx="5920109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56348" y="3091914"/>
            <a:ext cx="5920108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70024" y="134604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0024" y="220381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70024" y="309183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86912" y="1364438"/>
            <a:ext cx="454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>
                <a:cs typeface="Times New Roman" panose="02020603050405020304" pitchFamily="18" charset="0"/>
              </a:rPr>
              <a:t>Beton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adalah</a:t>
            </a:r>
            <a:r>
              <a:rPr lang="en-US" sz="1200" dirty="0">
                <a:cs typeface="Times New Roman" panose="02020603050405020304" pitchFamily="18" charset="0"/>
              </a:rPr>
              <a:t> material </a:t>
            </a:r>
            <a:r>
              <a:rPr lang="en-US" sz="1200" dirty="0" err="1">
                <a:cs typeface="Times New Roman" panose="02020603050405020304" pitchFamily="18" charset="0"/>
              </a:rPr>
              <a:t>konstruksi</a:t>
            </a:r>
            <a:r>
              <a:rPr lang="en-US" sz="1200" dirty="0">
                <a:cs typeface="Times New Roman" panose="02020603050405020304" pitchFamily="18" charset="0"/>
              </a:rPr>
              <a:t> yang </a:t>
            </a:r>
            <a:r>
              <a:rPr lang="en-US" sz="1200" dirty="0" err="1">
                <a:cs typeface="Times New Roman" panose="02020603050405020304" pitchFamily="18" charset="0"/>
              </a:rPr>
              <a:t>pada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saat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ini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sudah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sangat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umum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cs typeface="Times New Roman" panose="02020603050405020304" pitchFamily="18" charset="0"/>
              </a:rPr>
              <a:t>digunakan</a:t>
            </a:r>
            <a:r>
              <a:rPr lang="id-ID" sz="1200" dirty="0" smtClean="0"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cs typeface="Times New Roman" panose="02020603050405020304" pitchFamily="18" charset="0"/>
              </a:rPr>
              <a:t>berbagai</a:t>
            </a:r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bangunan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cs typeface="Times New Roman" panose="02020603050405020304" pitchFamily="18" charset="0"/>
              </a:rPr>
              <a:t>menggunakan</a:t>
            </a:r>
            <a:r>
              <a:rPr lang="en-US" sz="1200" dirty="0" smtClean="0">
                <a:cs typeface="Times New Roman" panose="02020603050405020304" pitchFamily="18" charset="0"/>
              </a:rPr>
              <a:t> </a:t>
            </a:r>
            <a:r>
              <a:rPr lang="en-US" sz="1200" dirty="0">
                <a:cs typeface="Times New Roman" panose="02020603050405020304" pitchFamily="18" charset="0"/>
              </a:rPr>
              <a:t>material </a:t>
            </a:r>
            <a:r>
              <a:rPr lang="en-US" sz="1200" dirty="0" err="1">
                <a:cs typeface="Times New Roman" panose="02020603050405020304" pitchFamily="18" charset="0"/>
              </a:rPr>
              <a:t>dari</a:t>
            </a:r>
            <a:r>
              <a:rPr lang="en-US" sz="1200" dirty="0"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cs typeface="Times New Roman" panose="02020603050405020304" pitchFamily="18" charset="0"/>
              </a:rPr>
              <a:t>beton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8262" y="2185866"/>
            <a:ext cx="5246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err="1" smtClean="0"/>
              <a:t>masyarakat</a:t>
            </a:r>
            <a:r>
              <a:rPr lang="en-US" sz="1200" dirty="0" smtClean="0"/>
              <a:t> </a:t>
            </a:r>
            <a:r>
              <a:rPr lang="en-US" sz="1200" dirty="0" err="1"/>
              <a:t>khususnya</a:t>
            </a:r>
            <a:r>
              <a:rPr lang="en-US" sz="1200" dirty="0"/>
              <a:t>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Tambakboyo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memanfaatkan</a:t>
            </a:r>
            <a:r>
              <a:rPr lang="en-US" sz="1200" dirty="0"/>
              <a:t> </a:t>
            </a:r>
            <a:r>
              <a:rPr lang="en-US" sz="1200" dirty="0" err="1"/>
              <a:t>daging</a:t>
            </a:r>
            <a:r>
              <a:rPr lang="en-US" sz="1200" dirty="0"/>
              <a:t> </a:t>
            </a:r>
            <a:r>
              <a:rPr lang="en-US" sz="1200" dirty="0" err="1"/>
              <a:t>kerang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</a:t>
            </a:r>
            <a:r>
              <a:rPr lang="en-US" sz="1200" dirty="0" err="1"/>
              <a:t>sedangkan</a:t>
            </a:r>
            <a:r>
              <a:rPr lang="en-US" sz="1200" dirty="0"/>
              <a:t> </a:t>
            </a:r>
            <a:r>
              <a:rPr lang="en-US" sz="1200" dirty="0" err="1"/>
              <a:t>cangkang</a:t>
            </a:r>
            <a:r>
              <a:rPr lang="en-US" sz="1200" dirty="0"/>
              <a:t> </a:t>
            </a:r>
            <a:r>
              <a:rPr lang="en-US" sz="1200" dirty="0" err="1"/>
              <a:t>kerang</a:t>
            </a:r>
            <a:r>
              <a:rPr lang="en-US" sz="1200" dirty="0"/>
              <a:t>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dimanfaatkan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optimal.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443261" y="3119377"/>
            <a:ext cx="439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Sehingga Cangkang Kerang dimanfatkan Sebagai bahan tambah pengganti Agregat kasar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Rumusan</a:t>
            </a:r>
            <a:r>
              <a:rPr lang="en-US" altLang="ko-K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Masalah</a:t>
            </a:r>
            <a:endParaRPr lang="ko-KR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319" name="Group 13318"/>
          <p:cNvGrpSpPr/>
          <p:nvPr/>
        </p:nvGrpSpPr>
        <p:grpSpPr>
          <a:xfrm rot="19917947">
            <a:off x="1469388" y="1353546"/>
            <a:ext cx="1665869" cy="3558872"/>
            <a:chOff x="1359132" y="345882"/>
            <a:chExt cx="1966239" cy="4200564"/>
          </a:xfrm>
        </p:grpSpPr>
        <p:grpSp>
          <p:nvGrpSpPr>
            <p:cNvPr id="24" name="Group 23"/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Rectangle 2"/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Rectangle 2"/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ectangle 2"/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359132" y="345882"/>
              <a:ext cx="1966239" cy="1811155"/>
              <a:chOff x="1888981" y="1110787"/>
              <a:chExt cx="2254374" cy="2076562"/>
            </a:xfrm>
          </p:grpSpPr>
          <p:sp>
            <p:nvSpPr>
              <p:cNvPr id="18" name="Teardrop 30"/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313" name="Freeform 13312"/>
          <p:cNvSpPr/>
          <p:nvPr/>
        </p:nvSpPr>
        <p:spPr>
          <a:xfrm>
            <a:off x="-15861" y="2530131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Oval 49"/>
          <p:cNvSpPr/>
          <p:nvPr/>
        </p:nvSpPr>
        <p:spPr>
          <a:xfrm>
            <a:off x="3534157" y="1368739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3502446" y="2232021"/>
            <a:ext cx="576064" cy="576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32AEB8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3995" y="1264609"/>
            <a:ext cx="4302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pengaruh</a:t>
            </a:r>
            <a:r>
              <a:rPr lang="en-US" sz="1200" dirty="0"/>
              <a:t> </a:t>
            </a:r>
            <a:r>
              <a:rPr lang="en-US" sz="1200" dirty="0" err="1"/>
              <a:t>penambahan</a:t>
            </a:r>
            <a:r>
              <a:rPr lang="en-US" sz="1200" dirty="0"/>
              <a:t> </a:t>
            </a:r>
            <a:r>
              <a:rPr lang="en-US" sz="1200" dirty="0" err="1"/>
              <a:t>limba</a:t>
            </a:r>
            <a:r>
              <a:rPr lang="id-ID" sz="1200" dirty="0"/>
              <a:t>h</a:t>
            </a:r>
            <a:r>
              <a:rPr lang="en-US" sz="1200" dirty="0"/>
              <a:t> </a:t>
            </a:r>
            <a:r>
              <a:rPr lang="en-US" sz="1200" dirty="0" err="1"/>
              <a:t>cangkang</a:t>
            </a:r>
            <a:r>
              <a:rPr lang="en-US" sz="1200" dirty="0"/>
              <a:t> </a:t>
            </a:r>
            <a:r>
              <a:rPr lang="en-US" sz="1200" dirty="0" err="1"/>
              <a:t>kerang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mutu</a:t>
            </a:r>
            <a:r>
              <a:rPr lang="en-US" sz="1200" dirty="0"/>
              <a:t> </a:t>
            </a:r>
            <a:r>
              <a:rPr lang="id-ID" sz="1200" dirty="0"/>
              <a:t>(kuat tekan) </a:t>
            </a:r>
            <a:r>
              <a:rPr lang="en-US" sz="1200" dirty="0" err="1"/>
              <a:t>beton</a:t>
            </a:r>
            <a:r>
              <a:rPr lang="en-US" sz="1200" dirty="0"/>
              <a:t> yang </a:t>
            </a:r>
            <a:r>
              <a:rPr lang="en-US" sz="1200" dirty="0" err="1"/>
              <a:t>direncanakan</a:t>
            </a:r>
            <a:r>
              <a:rPr lang="en-US" sz="1200" dirty="0"/>
              <a:t> </a:t>
            </a:r>
            <a:r>
              <a:rPr lang="en-US" sz="1200" dirty="0" err="1"/>
              <a:t>f’c</a:t>
            </a:r>
            <a:r>
              <a:rPr lang="en-US" sz="1200" dirty="0"/>
              <a:t> 25 MPa?</a:t>
            </a:r>
            <a:endParaRPr lang="id-ID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4154164" y="2131677"/>
            <a:ext cx="4018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 err="1"/>
              <a:t>Bagaimana</a:t>
            </a:r>
            <a:r>
              <a:rPr lang="en-US" sz="1400" dirty="0"/>
              <a:t> </a:t>
            </a:r>
            <a:r>
              <a:rPr lang="en-US" sz="1400" dirty="0" err="1"/>
              <a:t>pengaruh</a:t>
            </a:r>
            <a:r>
              <a:rPr lang="en-US" sz="1400" dirty="0"/>
              <a:t> </a:t>
            </a:r>
            <a:r>
              <a:rPr lang="en-US" sz="1400" dirty="0" err="1"/>
              <a:t>penambahan</a:t>
            </a:r>
            <a:r>
              <a:rPr lang="en-US" sz="1400" dirty="0"/>
              <a:t> </a:t>
            </a:r>
            <a:r>
              <a:rPr lang="en-US" sz="1400" dirty="0" err="1"/>
              <a:t>limbah</a:t>
            </a:r>
            <a:r>
              <a:rPr lang="en-US" sz="1400" dirty="0"/>
              <a:t> </a:t>
            </a:r>
            <a:r>
              <a:rPr lang="en-US" sz="1400" dirty="0" err="1"/>
              <a:t>cangkang</a:t>
            </a:r>
            <a:r>
              <a:rPr lang="en-US" sz="1400" dirty="0"/>
              <a:t> </a:t>
            </a:r>
            <a:r>
              <a:rPr lang="en-US" sz="1400" dirty="0" err="1"/>
              <a:t>kerang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</a:t>
            </a:r>
            <a:r>
              <a:rPr lang="en-US" sz="1400" dirty="0" err="1"/>
              <a:t>kualitas</a:t>
            </a:r>
            <a:r>
              <a:rPr lang="en-US" sz="1400" dirty="0"/>
              <a:t> </a:t>
            </a:r>
            <a:r>
              <a:rPr lang="en-US" sz="1400" dirty="0" err="1"/>
              <a:t>beton</a:t>
            </a:r>
            <a:r>
              <a:rPr lang="en-US" sz="1400" dirty="0"/>
              <a:t> yang </a:t>
            </a:r>
            <a:r>
              <a:rPr lang="en-US" sz="1400" dirty="0" err="1"/>
              <a:t>dihasilkan</a:t>
            </a:r>
            <a:r>
              <a:rPr lang="en-US" sz="1400" dirty="0"/>
              <a:t>?</a:t>
            </a:r>
            <a:endParaRPr lang="id-ID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534125" y="1380231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77012" y="2267558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Terdahulu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03648" y="1131590"/>
            <a:ext cx="7488832" cy="280831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/>
              <a:t>Erwin </a:t>
            </a:r>
            <a:r>
              <a:rPr lang="en-US" b="1" dirty="0" err="1"/>
              <a:t>Wijaya</a:t>
            </a:r>
            <a:r>
              <a:rPr lang="en-US" b="1" dirty="0"/>
              <a:t> </a:t>
            </a:r>
            <a:r>
              <a:rPr lang="en-US" b="1" dirty="0" err="1"/>
              <a:t>Kusuma</a:t>
            </a:r>
            <a:r>
              <a:rPr lang="en-US" b="1" dirty="0"/>
              <a:t>, 2012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500" dirty="0" err="1" smtClean="0"/>
              <a:t>Pemanfaatan</a:t>
            </a:r>
            <a:r>
              <a:rPr lang="en-US" sz="1500" dirty="0" smtClean="0"/>
              <a:t> </a:t>
            </a:r>
            <a:r>
              <a:rPr lang="en-US" sz="1500" dirty="0" err="1" smtClean="0"/>
              <a:t>Limbah</a:t>
            </a:r>
            <a:r>
              <a:rPr lang="en-US" sz="1500" dirty="0" smtClean="0"/>
              <a:t> </a:t>
            </a:r>
            <a:r>
              <a:rPr lang="en-US" sz="1500" dirty="0" err="1" smtClean="0"/>
              <a:t>Kulit</a:t>
            </a:r>
            <a:r>
              <a:rPr lang="id-ID" sz="1500" dirty="0" smtClean="0"/>
              <a:t> (Cangkang)</a:t>
            </a:r>
            <a:r>
              <a:rPr lang="en-US" sz="1500" dirty="0" smtClean="0"/>
              <a:t> </a:t>
            </a:r>
            <a:r>
              <a:rPr lang="en-US" sz="1500" dirty="0" err="1" smtClean="0"/>
              <a:t>Kerang</a:t>
            </a:r>
            <a:r>
              <a:rPr lang="en-US" sz="1500" dirty="0" smtClean="0"/>
              <a:t> </a:t>
            </a:r>
            <a:r>
              <a:rPr lang="en-US" sz="1500" dirty="0" err="1" smtClean="0"/>
              <a:t>Sebagai</a:t>
            </a:r>
            <a:r>
              <a:rPr lang="en-US" sz="1500" dirty="0" smtClean="0"/>
              <a:t> </a:t>
            </a:r>
            <a:r>
              <a:rPr lang="en-US" sz="1500" dirty="0" err="1" smtClean="0"/>
              <a:t>Bahan</a:t>
            </a:r>
            <a:r>
              <a:rPr lang="en-US" sz="1500" dirty="0" smtClean="0"/>
              <a:t> </a:t>
            </a:r>
            <a:r>
              <a:rPr lang="en-US" sz="1500" dirty="0" err="1" smtClean="0"/>
              <a:t>Campuran</a:t>
            </a:r>
            <a:r>
              <a:rPr lang="en-US" sz="1500" dirty="0" smtClean="0"/>
              <a:t> </a:t>
            </a:r>
            <a:r>
              <a:rPr lang="en-US" sz="1500" dirty="0" err="1" smtClean="0"/>
              <a:t>Pembuatan</a:t>
            </a:r>
            <a:r>
              <a:rPr lang="en-US" sz="1500" dirty="0" smtClean="0"/>
              <a:t> Paving Block </a:t>
            </a:r>
            <a:r>
              <a:rPr lang="en-US" dirty="0" smtClean="0"/>
              <a:t>. 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b="1" dirty="0"/>
              <a:t>Alfred </a:t>
            </a:r>
            <a:r>
              <a:rPr lang="en-US" b="1" dirty="0" err="1"/>
              <a:t>Advant</a:t>
            </a:r>
            <a:r>
              <a:rPr lang="en-US" b="1" dirty="0"/>
              <a:t> </a:t>
            </a:r>
            <a:r>
              <a:rPr lang="en-US" b="1" dirty="0" err="1"/>
              <a:t>Liemawan</a:t>
            </a:r>
            <a:r>
              <a:rPr lang="en-US" b="1" dirty="0"/>
              <a:t>, </a:t>
            </a:r>
            <a:r>
              <a:rPr lang="en-US" b="1" dirty="0" err="1"/>
              <a:t>Tavio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I </a:t>
            </a:r>
            <a:r>
              <a:rPr lang="en-US" b="1" dirty="0" err="1"/>
              <a:t>Gusti</a:t>
            </a:r>
            <a:r>
              <a:rPr lang="en-US" b="1" dirty="0"/>
              <a:t> </a:t>
            </a:r>
            <a:r>
              <a:rPr lang="en-US" b="1" dirty="0" err="1"/>
              <a:t>Putu</a:t>
            </a:r>
            <a:r>
              <a:rPr lang="en-US" b="1" dirty="0"/>
              <a:t> </a:t>
            </a:r>
            <a:r>
              <a:rPr lang="en-US" b="1" dirty="0" err="1"/>
              <a:t>Raka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id-ID" b="1" dirty="0" smtClean="0"/>
              <a:t>P</a:t>
            </a:r>
            <a:r>
              <a:rPr lang="en-US" b="1" dirty="0" err="1" smtClean="0"/>
              <a:t>emanfaatan</a:t>
            </a:r>
            <a:r>
              <a:rPr lang="en-US" b="1" dirty="0" smtClean="0"/>
              <a:t> </a:t>
            </a:r>
            <a:r>
              <a:rPr lang="id-ID" b="1" dirty="0" smtClean="0"/>
              <a:t>L</a:t>
            </a:r>
            <a:r>
              <a:rPr lang="en-US" b="1" dirty="0" err="1" smtClean="0"/>
              <a:t>imbah</a:t>
            </a:r>
            <a:r>
              <a:rPr lang="en-US" b="1" dirty="0" smtClean="0"/>
              <a:t> </a:t>
            </a:r>
            <a:r>
              <a:rPr lang="id-ID" b="1" dirty="0" smtClean="0"/>
              <a:t>K</a:t>
            </a:r>
            <a:r>
              <a:rPr lang="en-US" b="1" dirty="0" err="1" smtClean="0"/>
              <a:t>erang</a:t>
            </a:r>
            <a:r>
              <a:rPr lang="en-US" b="1" dirty="0" smtClean="0"/>
              <a:t> </a:t>
            </a:r>
            <a:r>
              <a:rPr lang="id-ID" b="1" dirty="0" smtClean="0"/>
              <a:t>H</a:t>
            </a:r>
            <a:r>
              <a:rPr lang="en-US" b="1" dirty="0" err="1" smtClean="0"/>
              <a:t>ijau</a:t>
            </a:r>
            <a:r>
              <a:rPr lang="en-US" b="1" dirty="0" smtClean="0"/>
              <a:t> (</a:t>
            </a:r>
            <a:r>
              <a:rPr lang="id-ID" b="1" i="1" dirty="0" smtClean="0"/>
              <a:t>P</a:t>
            </a:r>
            <a:r>
              <a:rPr lang="en-US" b="1" i="1" dirty="0" err="1" smtClean="0"/>
              <a:t>erna</a:t>
            </a:r>
            <a:r>
              <a:rPr lang="en-US" b="1" i="1" dirty="0" smtClean="0"/>
              <a:t> </a:t>
            </a:r>
            <a:r>
              <a:rPr lang="id-ID" b="1" i="1" dirty="0" smtClean="0"/>
              <a:t>V</a:t>
            </a:r>
            <a:r>
              <a:rPr lang="en-US" b="1" i="1" dirty="0" err="1" smtClean="0"/>
              <a:t>iridis</a:t>
            </a:r>
            <a:r>
              <a:rPr lang="en-US" b="1" dirty="0" smtClean="0"/>
              <a:t>) </a:t>
            </a:r>
            <a:r>
              <a:rPr lang="id-ID" b="1" dirty="0" smtClean="0"/>
              <a:t>S</a:t>
            </a:r>
            <a:r>
              <a:rPr lang="en-US" b="1" dirty="0" err="1" smtClean="0"/>
              <a:t>ebagai</a:t>
            </a:r>
            <a:r>
              <a:rPr lang="en-US" b="1" dirty="0" smtClean="0"/>
              <a:t> </a:t>
            </a:r>
            <a:r>
              <a:rPr lang="id-ID" b="1" dirty="0" smtClean="0"/>
              <a:t>B</a:t>
            </a:r>
            <a:r>
              <a:rPr lang="en-US" b="1" dirty="0" err="1" smtClean="0"/>
              <a:t>ahan</a:t>
            </a:r>
            <a:r>
              <a:rPr lang="en-US" b="1" dirty="0" smtClean="0"/>
              <a:t> </a:t>
            </a:r>
            <a:r>
              <a:rPr lang="id-ID" b="1" dirty="0" smtClean="0"/>
              <a:t>C</a:t>
            </a:r>
            <a:r>
              <a:rPr lang="en-US" b="1" dirty="0" err="1" smtClean="0"/>
              <a:t>ampuran</a:t>
            </a:r>
            <a:r>
              <a:rPr lang="en-US" b="1" dirty="0" smtClean="0"/>
              <a:t> </a:t>
            </a:r>
            <a:r>
              <a:rPr lang="id-ID" b="1" dirty="0" smtClean="0"/>
              <a:t>K</a:t>
            </a:r>
            <a:r>
              <a:rPr lang="en-US" b="1" dirty="0" err="1" smtClean="0"/>
              <a:t>adar</a:t>
            </a:r>
            <a:r>
              <a:rPr lang="en-US" b="1" dirty="0" smtClean="0"/>
              <a:t> </a:t>
            </a:r>
            <a:r>
              <a:rPr lang="id-ID" b="1" dirty="0"/>
              <a:t>O</a:t>
            </a:r>
            <a:r>
              <a:rPr lang="en-US" b="1" dirty="0" err="1" smtClean="0"/>
              <a:t>ptimum</a:t>
            </a:r>
            <a:r>
              <a:rPr lang="en-US" b="1" dirty="0" smtClean="0"/>
              <a:t> </a:t>
            </a:r>
            <a:r>
              <a:rPr lang="id-ID" b="1" dirty="0" smtClean="0"/>
              <a:t>A</a:t>
            </a:r>
            <a:r>
              <a:rPr lang="en-US" b="1" dirty="0" err="1" smtClean="0"/>
              <a:t>gregat</a:t>
            </a:r>
            <a:r>
              <a:rPr lang="en-US" b="1" dirty="0" smtClean="0"/>
              <a:t> </a:t>
            </a:r>
            <a:r>
              <a:rPr lang="id-ID" b="1" dirty="0" smtClean="0"/>
              <a:t>H</a:t>
            </a:r>
            <a:r>
              <a:rPr lang="en-US" b="1" dirty="0" err="1" smtClean="0"/>
              <a:t>alus</a:t>
            </a:r>
            <a:r>
              <a:rPr lang="en-US" b="1" dirty="0" smtClean="0"/>
              <a:t> </a:t>
            </a:r>
            <a:r>
              <a:rPr lang="id-ID" b="1" dirty="0" smtClean="0"/>
              <a:t>P</a:t>
            </a:r>
            <a:r>
              <a:rPr lang="en-US" b="1" dirty="0" err="1" smtClean="0"/>
              <a:t>ada</a:t>
            </a:r>
            <a:r>
              <a:rPr lang="en-US" b="1" dirty="0" smtClean="0"/>
              <a:t> </a:t>
            </a:r>
            <a:r>
              <a:rPr lang="id-ID" b="1" dirty="0" smtClean="0"/>
              <a:t>B</a:t>
            </a:r>
            <a:r>
              <a:rPr lang="en-US" b="1" dirty="0" err="1" smtClean="0"/>
              <a:t>eton</a:t>
            </a:r>
            <a:r>
              <a:rPr lang="en-US" b="1" dirty="0" smtClean="0"/>
              <a:t> </a:t>
            </a:r>
            <a:r>
              <a:rPr lang="id-ID" b="1" dirty="0" smtClean="0"/>
              <a:t>M</a:t>
            </a:r>
            <a:r>
              <a:rPr lang="en-US" b="1" dirty="0" smtClean="0"/>
              <a:t>ix </a:t>
            </a:r>
            <a:r>
              <a:rPr lang="id-ID" b="1" dirty="0" smtClean="0"/>
              <a:t>D</a:t>
            </a:r>
            <a:r>
              <a:rPr lang="en-US" b="1" dirty="0" err="1" smtClean="0"/>
              <a:t>esign</a:t>
            </a:r>
            <a:r>
              <a:rPr lang="en-US" b="1" dirty="0" smtClean="0"/>
              <a:t> </a:t>
            </a:r>
            <a:r>
              <a:rPr lang="id-ID" b="1" dirty="0" smtClean="0"/>
              <a:t>D</a:t>
            </a:r>
            <a:r>
              <a:rPr lang="en-US" b="1" dirty="0" err="1" smtClean="0"/>
              <a:t>engan</a:t>
            </a:r>
            <a:r>
              <a:rPr lang="en-US" b="1" dirty="0" smtClean="0"/>
              <a:t> </a:t>
            </a:r>
            <a:r>
              <a:rPr lang="id-ID" b="1" dirty="0" smtClean="0"/>
              <a:t>M</a:t>
            </a:r>
            <a:r>
              <a:rPr lang="en-US" b="1" dirty="0" err="1" smtClean="0"/>
              <a:t>etode</a:t>
            </a:r>
            <a:r>
              <a:rPr lang="en-US" b="1" dirty="0" smtClean="0"/>
              <a:t> </a:t>
            </a:r>
            <a:r>
              <a:rPr lang="id-ID" b="1" dirty="0" smtClean="0"/>
              <a:t>S</a:t>
            </a:r>
            <a:r>
              <a:rPr lang="en-US" b="1" dirty="0" err="1" smtClean="0"/>
              <a:t>ubtitusi</a:t>
            </a:r>
            <a:r>
              <a:rPr lang="en-US" dirty="0" smtClean="0"/>
              <a:t>.</a:t>
            </a:r>
          </a:p>
          <a:p>
            <a:pPr algn="l"/>
            <a:endParaRPr lang="en-US" dirty="0"/>
          </a:p>
        </p:txBody>
      </p:sp>
      <p:sp>
        <p:nvSpPr>
          <p:cNvPr id="7" name="Donut 6"/>
          <p:cNvSpPr/>
          <p:nvPr/>
        </p:nvSpPr>
        <p:spPr>
          <a:xfrm>
            <a:off x="420596" y="1491630"/>
            <a:ext cx="767028" cy="72008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420596" y="2650108"/>
            <a:ext cx="767028" cy="71373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6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000" y="411510"/>
            <a:ext cx="9144000" cy="576064"/>
          </a:xfrm>
        </p:spPr>
        <p:txBody>
          <a:bodyPr>
            <a:normAutofit lnSpcReduction="10000"/>
          </a:bodyPr>
          <a:lstStyle/>
          <a:p>
            <a:r>
              <a:rPr lang="en-US" altLang="ko-KR" sz="3200" b="1" dirty="0" err="1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Landasan</a:t>
            </a:r>
            <a:r>
              <a:rPr lang="en-US" altLang="ko-KR" sz="3200" b="1" dirty="0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200" b="1" dirty="0" err="1" smtClean="0">
                <a:solidFill>
                  <a:srgbClr val="F2A40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</a:t>
            </a:r>
            <a:endParaRPr lang="ko-KR" altLang="en-US" sz="3200" b="1" dirty="0">
              <a:solidFill>
                <a:srgbClr val="F2A40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000" y="1347614"/>
            <a:ext cx="9144000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Oval 6"/>
          <p:cNvSpPr/>
          <p:nvPr/>
        </p:nvSpPr>
        <p:spPr>
          <a:xfrm>
            <a:off x="652611" y="1365766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616892" y="240351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16893" y="355472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300682" y="1344997"/>
            <a:ext cx="3235029" cy="919998"/>
            <a:chOff x="886918" y="3362835"/>
            <a:chExt cx="2500868" cy="919998"/>
          </a:xfrm>
        </p:grpSpPr>
        <p:sp>
          <p:nvSpPr>
            <p:cNvPr id="12" name="TextBox 11"/>
            <p:cNvSpPr txBox="1"/>
            <p:nvPr/>
          </p:nvSpPr>
          <p:spPr>
            <a:xfrm>
              <a:off x="886919" y="3636502"/>
              <a:ext cx="2500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</a:rPr>
                <a:t>bahan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penyusunnya</a:t>
              </a:r>
              <a:r>
                <a:rPr lang="en-US" sz="1200" dirty="0">
                  <a:solidFill>
                    <a:schemeClr val="bg1"/>
                  </a:solidFill>
                </a:rPr>
                <a:t> yang </a:t>
              </a:r>
              <a:r>
                <a:rPr lang="en-US" sz="1200" dirty="0" err="1">
                  <a:solidFill>
                    <a:schemeClr val="bg1"/>
                  </a:solidFill>
                </a:rPr>
                <a:t>terdiri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dari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bahan</a:t>
              </a:r>
              <a:r>
                <a:rPr lang="en-US" sz="1200" dirty="0">
                  <a:solidFill>
                    <a:schemeClr val="bg1"/>
                  </a:solidFill>
                </a:rPr>
                <a:t> semen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hidrolik</a:t>
              </a:r>
              <a:r>
                <a:rPr lang="en-US" sz="1200" dirty="0" smtClean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agregat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kasar</a:t>
              </a:r>
              <a:r>
                <a:rPr lang="en-US" sz="1200" dirty="0">
                  <a:solidFill>
                    <a:schemeClr val="bg1"/>
                  </a:solidFill>
                </a:rPr>
                <a:t>, </a:t>
              </a:r>
              <a:r>
                <a:rPr lang="en-US" sz="1200" dirty="0" err="1">
                  <a:solidFill>
                    <a:schemeClr val="bg1"/>
                  </a:solidFill>
                </a:rPr>
                <a:t>agregat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halus</a:t>
              </a:r>
              <a:r>
                <a:rPr lang="en-US" sz="1200" dirty="0">
                  <a:solidFill>
                    <a:schemeClr val="bg1"/>
                  </a:solidFill>
                </a:rPr>
                <a:t>, air, </a:t>
              </a:r>
              <a:r>
                <a:rPr lang="en-US" sz="1200" dirty="0" err="1">
                  <a:solidFill>
                    <a:schemeClr val="bg1"/>
                  </a:solidFill>
                </a:rPr>
                <a:t>dan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>
                  <a:solidFill>
                    <a:schemeClr val="bg1"/>
                  </a:solidFill>
                </a:rPr>
                <a:t>bahan</a:t>
              </a:r>
              <a:r>
                <a:rPr lang="en-US" sz="1200" dirty="0">
                  <a:solidFill>
                    <a:schemeClr val="bg1"/>
                  </a:solidFill>
                </a:rPr>
                <a:t>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tambahan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918" y="3362835"/>
              <a:ext cx="19763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Beton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72894" y="2383765"/>
            <a:ext cx="3155090" cy="716186"/>
            <a:chOff x="782157" y="3057585"/>
            <a:chExt cx="2439069" cy="71618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312106"/>
              <a:ext cx="24175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Merupakan </a:t>
              </a:r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semen untuk tujuan umum yang banyak dipakai dalam kontruksi.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2157" y="305758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Arial" pitchFamily="34" charset="0"/>
                </a:rPr>
                <a:t>Semen Portland (PPC)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46832" y="3563601"/>
            <a:ext cx="3181151" cy="916399"/>
            <a:chOff x="762010" y="3237564"/>
            <a:chExt cx="2459216" cy="916399"/>
          </a:xfrm>
        </p:grpSpPr>
        <p:sp>
          <p:nvSpPr>
            <p:cNvPr id="18" name="TextBox 17"/>
            <p:cNvSpPr txBox="1"/>
            <p:nvPr/>
          </p:nvSpPr>
          <p:spPr>
            <a:xfrm>
              <a:off x="762010" y="3507632"/>
              <a:ext cx="2459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Kumpulan </a:t>
              </a:r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butiran batu pecah, pasir, kerikil dan mineral lainnya baik alam maupun buatan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93605" y="323756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Agregat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0" name="Oval 19"/>
          <p:cNvSpPr/>
          <p:nvPr/>
        </p:nvSpPr>
        <p:spPr>
          <a:xfrm>
            <a:off x="4971831" y="1364742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980148" y="2412450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025826" y="3513668"/>
            <a:ext cx="576064" cy="5760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601890" y="1364742"/>
            <a:ext cx="3542110" cy="725217"/>
            <a:chOff x="570702" y="3019923"/>
            <a:chExt cx="2738259" cy="725217"/>
          </a:xfrm>
        </p:grpSpPr>
        <p:sp>
          <p:nvSpPr>
            <p:cNvPr id="24" name="TextBox 23"/>
            <p:cNvSpPr txBox="1"/>
            <p:nvPr/>
          </p:nvSpPr>
          <p:spPr>
            <a:xfrm>
              <a:off x="570702" y="3283475"/>
              <a:ext cx="2738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Diperlukan </a:t>
              </a:r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sekitar 25%, namun sesuai nilai f.a.s yang dipakai kurang dari 0,35.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702" y="3019923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Air  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81299" y="2412450"/>
            <a:ext cx="3562701" cy="875615"/>
            <a:chOff x="559802" y="3050964"/>
            <a:chExt cx="2754177" cy="875615"/>
          </a:xfrm>
        </p:grpSpPr>
        <p:sp>
          <p:nvSpPr>
            <p:cNvPr id="27" name="TextBox 26"/>
            <p:cNvSpPr txBox="1"/>
            <p:nvPr/>
          </p:nvSpPr>
          <p:spPr>
            <a:xfrm>
              <a:off x="559802" y="3280248"/>
              <a:ext cx="275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Dimasukan </a:t>
              </a:r>
              <a:r>
                <a:rPr lang="id-ID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kedalam campuran beton agar tingkat kontrolnya lebih besar dari beton normal.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5720" y="3050964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Bahan</a:t>
              </a:r>
              <a:r>
                <a:rPr lang="en-US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Tambah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605431" y="3493923"/>
            <a:ext cx="3538569" cy="1040032"/>
            <a:chOff x="573439" y="3208946"/>
            <a:chExt cx="2735522" cy="1040032"/>
          </a:xfrm>
        </p:grpSpPr>
        <p:sp>
          <p:nvSpPr>
            <p:cNvPr id="30" name="TextBox 29"/>
            <p:cNvSpPr txBox="1"/>
            <p:nvPr/>
          </p:nvSpPr>
          <p:spPr>
            <a:xfrm>
              <a:off x="612520" y="3510314"/>
              <a:ext cx="2696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sebagai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agregat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kasar</a:t>
              </a:r>
              <a:r>
                <a:rPr lang="en-US" sz="1400" dirty="0">
                  <a:solidFill>
                    <a:schemeClr val="bg1"/>
                  </a:solidFill>
                </a:rPr>
                <a:t> yang </a:t>
              </a:r>
              <a:r>
                <a:rPr lang="en-US" sz="1400" dirty="0" err="1">
                  <a:solidFill>
                    <a:schemeClr val="bg1"/>
                  </a:solidFill>
                </a:rPr>
                <a:t>dipilih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melalui</a:t>
              </a:r>
              <a:r>
                <a:rPr lang="en-US" sz="1400" dirty="0">
                  <a:solidFill>
                    <a:schemeClr val="bg1"/>
                  </a:solidFill>
                </a:rPr>
                <a:t> proses </a:t>
              </a:r>
              <a:r>
                <a:rPr lang="en-US" sz="1400" dirty="0" err="1">
                  <a:solidFill>
                    <a:schemeClr val="bg1"/>
                  </a:solidFill>
                </a:rPr>
                <a:t>lolos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ayakan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ukuran</a:t>
              </a:r>
              <a:r>
                <a:rPr lang="en-US" sz="1400" dirty="0">
                  <a:solidFill>
                    <a:schemeClr val="bg1"/>
                  </a:solidFill>
                </a:rPr>
                <a:t> minimum 4.75 mm.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3439" y="3208946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Cangkang Kerang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554000" y="1653798"/>
            <a:ext cx="36000" cy="27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207" y="142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2675" y="2493316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83489" y="361192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9018" y="1422965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38427" y="2469649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992422" y="3581537"/>
            <a:ext cx="64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5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en-US" altLang="ko-K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Metodologi</a:t>
            </a:r>
            <a:r>
              <a:rPr lang="en-US" altLang="ko-K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98719"/>
              </p:ext>
            </p:extLst>
          </p:nvPr>
        </p:nvGraphicFramePr>
        <p:xfrm>
          <a:off x="755128" y="1360950"/>
          <a:ext cx="1752196" cy="315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Pendekatan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Penelitian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Kuantitatif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Meliputi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fokus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riset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lebih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terperinci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kaku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statis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prosesnya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sesuai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alur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disusun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844347"/>
              </p:ext>
            </p:extLst>
          </p:nvPr>
        </p:nvGraphicFramePr>
        <p:xfrm>
          <a:off x="4691564" y="1360950"/>
          <a:ext cx="1752196" cy="3128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Teknik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Analisis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Data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Statistik</a:t>
                      </a:r>
                      <a:r>
                        <a:rPr lang="en-US" altLang="ko-KR" sz="12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Deskriptif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Tujuan</a:t>
                      </a:r>
                      <a:r>
                        <a:rPr lang="id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utama dari penelitian adalah pengumpulan </a:t>
                      </a:r>
                      <a:r>
                        <a:rPr lang="id-ID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data</a:t>
                      </a:r>
                      <a:endParaRPr lang="id-ID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633483"/>
              </p:ext>
            </p:extLst>
          </p:nvPr>
        </p:nvGraphicFramePr>
        <p:xfrm>
          <a:off x="2723346" y="1360950"/>
          <a:ext cx="1752196" cy="3483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67">
                <a:tc gridSpan="3">
                  <a:txBody>
                    <a:bodyPr/>
                    <a:lstStyle/>
                    <a:p>
                      <a:pPr algn="ctr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86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Jenis</a:t>
                      </a:r>
                      <a:r>
                        <a:rPr lang="en-US" altLang="ko-KR" sz="1400" b="1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Sumber</a:t>
                      </a:r>
                      <a:r>
                        <a:rPr lang="en-US" altLang="ko-KR" sz="1400" b="1" baseline="0" dirty="0" smtClean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Data</a:t>
                      </a:r>
                      <a:endParaRPr lang="en-US" altLang="ko-KR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Primer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Sekunder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pengujian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fisik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di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laboratorium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dan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jurnal-jurnal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terdahulu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relevan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90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65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4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67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659783" y="1347614"/>
            <a:ext cx="1872208" cy="3168352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05170"/>
            <a:ext cx="849578" cy="299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5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08520" y="123478"/>
            <a:ext cx="9144000" cy="576064"/>
          </a:xfrm>
        </p:spPr>
        <p:txBody>
          <a:bodyPr/>
          <a:lstStyle/>
          <a:p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Bagan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Alir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Penelitian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699542"/>
            <a:ext cx="335216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826" y="843558"/>
            <a:ext cx="9144000" cy="576064"/>
          </a:xfrm>
        </p:spPr>
        <p:txBody>
          <a:bodyPr/>
          <a:lstStyle/>
          <a:p>
            <a:r>
              <a:rPr lang="id-ID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Hasil Pengujian Agregat</a:t>
            </a:r>
            <a:endParaRPr 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10388"/>
              </p:ext>
            </p:extLst>
          </p:nvPr>
        </p:nvGraphicFramePr>
        <p:xfrm>
          <a:off x="2123728" y="1707654"/>
          <a:ext cx="5173345" cy="1931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145">
                  <a:extLst>
                    <a:ext uri="{9D8B030D-6E8A-4147-A177-3AD203B41FA5}">
                      <a16:colId xmlns:a16="http://schemas.microsoft.com/office/drawing/2014/main" val="1327088254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3611399227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4088816933"/>
                    </a:ext>
                  </a:extLst>
                </a:gridCol>
                <a:gridCol w="1057910">
                  <a:extLst>
                    <a:ext uri="{9D8B030D-6E8A-4147-A177-3AD203B41FA5}">
                      <a16:colId xmlns:a16="http://schemas.microsoft.com/office/drawing/2014/main" val="811323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Uraian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Pasir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Kerikil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Satuan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76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Berat jenis SSD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2,61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2,65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Kg/m</a:t>
                      </a:r>
                      <a:r>
                        <a:rPr lang="en-US" sz="1200" baseline="30000">
                          <a:effectLst/>
                        </a:rPr>
                        <a:t>3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40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Kadar air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3,60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2,76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79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Resapan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3,31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2,16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8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Ukuran agregat maksimum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4,75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id-ID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Mm</a:t>
                      </a:r>
                      <a:endParaRPr lang="id-ID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78336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195486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BAB IV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8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39502"/>
            <a:ext cx="9144000" cy="576064"/>
          </a:xfrm>
        </p:spPr>
        <p:txBody>
          <a:bodyPr/>
          <a:lstStyle/>
          <a:p>
            <a:r>
              <a:rPr lang="id-ID" sz="2400" b="1" dirty="0" smtClean="0">
                <a:solidFill>
                  <a:srgbClr val="FFC000"/>
                </a:solidFill>
              </a:rPr>
              <a:t>Hasil Pengujian Analisis Saringan Pasir</a:t>
            </a:r>
            <a:endParaRPr lang="en-US" sz="24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17012" y="1131590"/>
                <a:ext cx="4519484" cy="504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MHB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/>
                        </m:ctrlPr>
                      </m:fPr>
                      <m:num>
                        <m:r>
                          <a:rPr lang="en-US"/>
                          <m:t>% </m:t>
                        </m:r>
                        <m:r>
                          <m:rPr>
                            <m:sty m:val="p"/>
                          </m:rPr>
                          <a:rPr lang="en-US"/>
                          <m:t>Komulatif</m:t>
                        </m:r>
                        <m:r>
                          <a:rPr lang="en-US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Berat</m:t>
                        </m:r>
                        <m:r>
                          <a:rPr lang="en-US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Tertahan</m:t>
                        </m:r>
                      </m:num>
                      <m:den>
                        <m:r>
                          <a:rPr lang="en-US"/>
                          <m:t>%</m:t>
                        </m:r>
                        <m:r>
                          <m:rPr>
                            <m:sty m:val="p"/>
                          </m:rPr>
                          <a:rPr lang="en-US"/>
                          <m:t>Berat</m:t>
                        </m:r>
                        <m:r>
                          <a:rPr lang="en-US"/>
                          <m:t> </m:t>
                        </m:r>
                        <m:r>
                          <m:rPr>
                            <m:sty m:val="p"/>
                          </m:rPr>
                          <a:rPr lang="en-US"/>
                          <m:t>Tertahan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/>
                        </m:ctrlPr>
                      </m:fPr>
                      <m:num>
                        <m:r>
                          <a:rPr lang="en-US" i="1"/>
                          <m:t>488,1</m:t>
                        </m:r>
                      </m:num>
                      <m:den>
                        <m:r>
                          <a:rPr lang="en-US" i="1"/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4,88</a:t>
                </a:r>
                <a:r>
                  <a:rPr lang="id-ID" dirty="0" smtClean="0"/>
                  <a:t>1</a:t>
                </a:r>
                <a:endParaRPr lang="id-ID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12" y="1131590"/>
                <a:ext cx="4519484" cy="504882"/>
              </a:xfrm>
              <a:prstGeom prst="rect">
                <a:avLst/>
              </a:prstGeom>
              <a:blipFill>
                <a:blip r:embed="rId2"/>
                <a:stretch>
                  <a:fillRect l="-1215" b="-487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792712"/>
              </p:ext>
            </p:extLst>
          </p:nvPr>
        </p:nvGraphicFramePr>
        <p:xfrm>
          <a:off x="539552" y="915566"/>
          <a:ext cx="3744416" cy="38164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2193">
                  <a:extLst>
                    <a:ext uri="{9D8B030D-6E8A-4147-A177-3AD203B41FA5}">
                      <a16:colId xmlns:a16="http://schemas.microsoft.com/office/drawing/2014/main" val="3871378652"/>
                    </a:ext>
                  </a:extLst>
                </a:gridCol>
                <a:gridCol w="492055">
                  <a:extLst>
                    <a:ext uri="{9D8B030D-6E8A-4147-A177-3AD203B41FA5}">
                      <a16:colId xmlns:a16="http://schemas.microsoft.com/office/drawing/2014/main" val="741752913"/>
                    </a:ext>
                  </a:extLst>
                </a:gridCol>
                <a:gridCol w="473196">
                  <a:extLst>
                    <a:ext uri="{9D8B030D-6E8A-4147-A177-3AD203B41FA5}">
                      <a16:colId xmlns:a16="http://schemas.microsoft.com/office/drawing/2014/main" val="4111831119"/>
                    </a:ext>
                  </a:extLst>
                </a:gridCol>
                <a:gridCol w="573492">
                  <a:extLst>
                    <a:ext uri="{9D8B030D-6E8A-4147-A177-3AD203B41FA5}">
                      <a16:colId xmlns:a16="http://schemas.microsoft.com/office/drawing/2014/main" val="1446451643"/>
                    </a:ext>
                  </a:extLst>
                </a:gridCol>
                <a:gridCol w="402473">
                  <a:extLst>
                    <a:ext uri="{9D8B030D-6E8A-4147-A177-3AD203B41FA5}">
                      <a16:colId xmlns:a16="http://schemas.microsoft.com/office/drawing/2014/main" val="1540408911"/>
                    </a:ext>
                  </a:extLst>
                </a:gridCol>
                <a:gridCol w="390900">
                  <a:extLst>
                    <a:ext uri="{9D8B030D-6E8A-4147-A177-3AD203B41FA5}">
                      <a16:colId xmlns:a16="http://schemas.microsoft.com/office/drawing/2014/main" val="2455755548"/>
                    </a:ext>
                  </a:extLst>
                </a:gridCol>
                <a:gridCol w="507485">
                  <a:extLst>
                    <a:ext uri="{9D8B030D-6E8A-4147-A177-3AD203B41FA5}">
                      <a16:colId xmlns:a16="http://schemas.microsoft.com/office/drawing/2014/main" val="772804774"/>
                    </a:ext>
                  </a:extLst>
                </a:gridCol>
                <a:gridCol w="452622">
                  <a:extLst>
                    <a:ext uri="{9D8B030D-6E8A-4147-A177-3AD203B41FA5}">
                      <a16:colId xmlns:a16="http://schemas.microsoft.com/office/drawing/2014/main" val="3580280722"/>
                    </a:ext>
                  </a:extLst>
                </a:gridCol>
              </a:tblGrid>
              <a:tr h="103766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NO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Ukuran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Saringan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(mm)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Berat saringan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(gram)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Berat saringan + Agregat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(gram)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Berat Tertahan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Uji 1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Komulatif 1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23414"/>
                  </a:ext>
                </a:extLst>
              </a:tr>
              <a:tr h="7034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Gram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%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Tertahan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%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Lolos</a:t>
                      </a:r>
                      <a:endParaRPr lang="id-ID" sz="70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%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2823519344"/>
                  </a:ext>
                </a:extLst>
              </a:tr>
              <a:tr h="2594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4,75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440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640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26,2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3293531385"/>
                  </a:ext>
                </a:extLst>
              </a:tr>
              <a:tr h="2594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2,36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430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669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239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11.95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26,2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199617913"/>
                  </a:ext>
                </a:extLst>
              </a:tr>
              <a:tr h="2594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16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1,18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422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592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170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47,4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41,8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2060673364"/>
                  </a:ext>
                </a:extLst>
              </a:tr>
              <a:tr h="2594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0,6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410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1086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676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33.8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77,0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68,8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2170642838"/>
                  </a:ext>
                </a:extLst>
              </a:tr>
              <a:tr h="2594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0,3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398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824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426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21.3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200,3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2966865322"/>
                  </a:ext>
                </a:extLst>
              </a:tr>
              <a:tr h="25941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0,15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281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345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64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3.2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111,0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98,20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3602918697"/>
                  </a:ext>
                </a:extLst>
              </a:tr>
              <a:tr h="259416"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Pan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309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310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0,05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58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53,2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1743246223"/>
                  </a:ext>
                </a:extLst>
              </a:tr>
              <a:tr h="259416">
                <a:tc gridSpan="4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Jumlah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2000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100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488,1</a:t>
                      </a:r>
                      <a:endParaRPr lang="id-ID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500</a:t>
                      </a:r>
                      <a:endParaRPr lang="id-ID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140" marR="42140" marT="0" marB="0"/>
                </a:tc>
                <a:extLst>
                  <a:ext uri="{0D108BD9-81ED-4DB2-BD59-A6C34878D82A}">
                    <a16:rowId xmlns:a16="http://schemas.microsoft.com/office/drawing/2014/main" val="209618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4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1293</Words>
  <Application>Microsoft Office PowerPoint</Application>
  <PresentationFormat>On-screen Show (16:9)</PresentationFormat>
  <Paragraphs>623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Malgun Gothic</vt:lpstr>
      <vt:lpstr>Arial</vt:lpstr>
      <vt:lpstr>Arial Unicode MS</vt:lpstr>
      <vt:lpstr>Calibri</vt:lpstr>
      <vt:lpstr>Century Gothic</vt:lpstr>
      <vt:lpstr>Times New Roman</vt:lpstr>
      <vt:lpstr>Wingdings 3</vt:lpstr>
      <vt:lpstr>Contents Slide Master</vt:lpstr>
      <vt:lpstr>Section Break Slide Master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</cp:lastModifiedBy>
  <cp:revision>119</cp:revision>
  <dcterms:created xsi:type="dcterms:W3CDTF">2016-12-05T23:26:54Z</dcterms:created>
  <dcterms:modified xsi:type="dcterms:W3CDTF">2022-06-15T11:59:16Z</dcterms:modified>
</cp:coreProperties>
</file>