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90" r:id="rId3"/>
  </p:sldMasterIdLst>
  <p:sldIdLst>
    <p:sldId id="256" r:id="rId4"/>
    <p:sldId id="261" r:id="rId5"/>
    <p:sldId id="299" r:id="rId6"/>
    <p:sldId id="317" r:id="rId7"/>
    <p:sldId id="300" r:id="rId8"/>
    <p:sldId id="301" r:id="rId9"/>
    <p:sldId id="304" r:id="rId10"/>
    <p:sldId id="303" r:id="rId11"/>
    <p:sldId id="316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06" r:id="rId21"/>
    <p:sldId id="30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1086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0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6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62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4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22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02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23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12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3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225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464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96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61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7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44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540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852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040921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650" r:id="rId21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50945" y="843557"/>
            <a:ext cx="5832648" cy="2103473"/>
          </a:xfrm>
        </p:spPr>
        <p:txBody>
          <a:bodyPr/>
          <a:lstStyle/>
          <a:p>
            <a:pPr algn="ctr"/>
            <a:r>
              <a:rPr lang="id-ID" sz="2000" b="1" dirty="0"/>
              <a:t>ANALISIS FAKTOR KETERLAMBATAN KERJA PADA PEMBANGUNAN GORONG-GORONG DI DESA JOHO KECAMATAN SALE KABUPATEN REMBANG</a:t>
            </a:r>
            <a:endParaRPr lang="id-ID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2962309"/>
            <a:ext cx="5363940" cy="83357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b="1" dirty="0"/>
              <a:t>Mu’zi </a:t>
            </a:r>
            <a:r>
              <a:rPr lang="id-ID" b="1" dirty="0" smtClean="0"/>
              <a:t>Almubarok</a:t>
            </a:r>
            <a:endParaRPr lang="en-US" altLang="ko-KR" b="1" dirty="0" smtClean="0"/>
          </a:p>
          <a:p>
            <a:pPr>
              <a:spcBef>
                <a:spcPts val="0"/>
              </a:spcBef>
              <a:defRPr/>
            </a:pPr>
            <a:r>
              <a:rPr lang="id-ID" b="1" dirty="0"/>
              <a:t>15.11.3.00127</a:t>
            </a:r>
            <a:endParaRPr lang="en-US" altLang="ko-KR" b="1" dirty="0"/>
          </a:p>
        </p:txBody>
      </p:sp>
      <p:pic>
        <p:nvPicPr>
          <p:cNvPr id="7" name="Picture 6" descr="Description: logo-unang-bagus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28" y="200834"/>
            <a:ext cx="648072" cy="64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69876" y="123478"/>
            <a:ext cx="5796136" cy="360040"/>
          </a:xfrm>
        </p:spPr>
        <p:txBody>
          <a:bodyPr>
            <a:normAutofit fontScale="77500" lnSpcReduction="20000"/>
          </a:bodyPr>
          <a:lstStyle/>
          <a:p>
            <a:r>
              <a:rPr lang="id-ID" sz="2800" b="1" dirty="0"/>
              <a:t>Schedule rencana proyek</a:t>
            </a:r>
            <a:endParaRPr lang="id-ID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86" y="699542"/>
            <a:ext cx="5130316" cy="39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95486"/>
            <a:ext cx="6590050" cy="432048"/>
          </a:xfrm>
        </p:spPr>
        <p:txBody>
          <a:bodyPr>
            <a:normAutofit fontScale="70000" lnSpcReduction="20000"/>
          </a:bodyPr>
          <a:lstStyle/>
          <a:p>
            <a:r>
              <a:rPr lang="id-ID" b="1" dirty="0"/>
              <a:t>Reschedule pada proyek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699542"/>
            <a:ext cx="3797400" cy="41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6300192" cy="576064"/>
          </a:xfrm>
        </p:spPr>
        <p:txBody>
          <a:bodyPr/>
          <a:lstStyle/>
          <a:p>
            <a:r>
              <a:rPr lang="id-ID" sz="2400" b="1" dirty="0" smtClean="0"/>
              <a:t>Hubungan </a:t>
            </a:r>
            <a:r>
              <a:rPr lang="id-ID" sz="2400" b="1" dirty="0"/>
              <a:t>Ketergantungan Pekerjaan</a:t>
            </a:r>
            <a:endParaRPr lang="id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71550"/>
            <a:ext cx="4991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36712" y="267494"/>
            <a:ext cx="7344816" cy="576064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/>
              <a:t>Hasil kuisioner</a:t>
            </a:r>
            <a:endParaRPr lang="id-ID" dirty="0"/>
          </a:p>
          <a:p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829428"/>
            <a:ext cx="5495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260648" y="15393"/>
            <a:ext cx="8244408" cy="648072"/>
          </a:xfrm>
        </p:spPr>
        <p:txBody>
          <a:bodyPr/>
          <a:lstStyle/>
          <a:p>
            <a:r>
              <a:rPr lang="id-ID" sz="2400" b="1" dirty="0"/>
              <a:t>Hasil kuisioner berdasarkan variable</a:t>
            </a:r>
            <a:r>
              <a:rPr lang="id-ID" b="1" dirty="0"/>
              <a:t>.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55526"/>
            <a:ext cx="3960440" cy="43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6253642" cy="576064"/>
          </a:xfrm>
        </p:spPr>
        <p:txBody>
          <a:bodyPr/>
          <a:lstStyle/>
          <a:p>
            <a:r>
              <a:rPr lang="id-ID" sz="2800" b="1" dirty="0"/>
              <a:t>Hasil Korelasi Metode Rank Kendall</a:t>
            </a: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71550"/>
            <a:ext cx="583661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28600" y="267494"/>
            <a:ext cx="9144000" cy="576064"/>
          </a:xfrm>
        </p:spPr>
        <p:txBody>
          <a:bodyPr/>
          <a:lstStyle/>
          <a:p>
            <a:r>
              <a:rPr lang="id-ID" sz="2400" b="1" dirty="0"/>
              <a:t>Contoh perhitungan Rank kendall variable X 1.1</a:t>
            </a:r>
            <a:endParaRPr lang="id-ID" sz="2400" dirty="0"/>
          </a:p>
          <a:p>
            <a:endParaRPr 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08647"/>
            <a:ext cx="5495925" cy="307657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3234" y="14121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 = </a:t>
            </a:r>
            <a:r>
              <a:rPr kumimoji="0" lang="id-ID" alt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0" lang="id-ID" altLang="id-ID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2" name="Picture 6" descr="C:\Users\ACER\AppData\Local\Temp\ksohtml2812\wps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07462"/>
            <a:ext cx="7334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04248" y="1729762"/>
            <a:ext cx="288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=</a:t>
            </a:r>
            <a:endParaRPr kumimoji="0" lang="id-ID" altLang="id-ID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4" name="Picture 8" descr="C:\Users\ACER\AppData\Local\Temp\ksohtml2812\wps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913949"/>
            <a:ext cx="5619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703342" y="23047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</a:t>
            </a:r>
            <a:r>
              <a:rPr kumimoji="0" lang="id-ID" alt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id-ID" altLang="id-ID" sz="1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d-ID" altLang="id-ID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0,4</a:t>
            </a: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6" name="Picture 10" descr="C:\Users\ACER\AppData\Local\Temp\ksohtml2812\wps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388924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5940152" cy="288032"/>
          </a:xfrm>
        </p:spPr>
        <p:txBody>
          <a:bodyPr>
            <a:normAutofit fontScale="55000" lnSpcReduction="20000"/>
          </a:bodyPr>
          <a:lstStyle/>
          <a:p>
            <a:r>
              <a:rPr lang="id-ID" sz="2800" b="1" dirty="0"/>
              <a:t>Nilai Mean dan Standar Deviasi</a:t>
            </a:r>
            <a:endParaRPr lang="id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15566"/>
            <a:ext cx="6984776" cy="34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71296" y="505150"/>
            <a:ext cx="5688632" cy="461665"/>
            <a:chOff x="3687661" y="1203598"/>
            <a:chExt cx="2252491" cy="71207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71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KESIMPULAN</a:t>
              </a:r>
              <a:endPara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3527" y="1108038"/>
            <a:ext cx="61206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id-ID" sz="1400" dirty="0"/>
              <a:t>Seperti yang terlihat pada time schedule bahwa proyek pembangunan Gorong – Gorong di Desa Sale KecamatanRembang telah mengalami keterlambatan pada tahap pekerjaan bekesting, plesteran, Pipa PVC  </a:t>
            </a:r>
            <a:r>
              <a:rPr lang="az-Cyrl-AZ" sz="1400" dirty="0"/>
              <a:t>Ф1 ½ </a:t>
            </a:r>
            <a:r>
              <a:rPr lang="id-ID" sz="1400" dirty="0"/>
              <a:t>dan cerucuk </a:t>
            </a:r>
            <a:r>
              <a:rPr lang="id-ID" sz="1400" dirty="0" smtClean="0"/>
              <a:t>bambu.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/>
              <a:t>Kondisi ini terkendala akibat cuaca pada lokasi pembangunan yang mengakibatkan beberapa pekerjaan mengalami kemunduran dalam pelaksanaanya</a:t>
            </a:r>
            <a:r>
              <a:rPr lang="id-ID" sz="1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d-ID" sz="1400" dirty="0"/>
              <a:t>Berdasarkan tabel 4.5, 4.6 dan 4.7 pada bab IV didapat nilai faktor berdasarkan variabel terjadi </a:t>
            </a:r>
            <a:r>
              <a:rPr lang="id-ID" sz="1400" dirty="0" smtClean="0"/>
              <a:t>keterlambatan</a:t>
            </a:r>
            <a:endParaRPr lang="id-ID" sz="1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id-ID" sz="1400" dirty="0"/>
              <a:t>Variable X 1.3 (Pengaruh cuaca hujan dll.) memiliki nilai </a:t>
            </a:r>
            <a:r>
              <a:rPr lang="id-ID" sz="1400" i="1" dirty="0"/>
              <a:t>Kendall’s</a:t>
            </a:r>
            <a:r>
              <a:rPr lang="id-ID" sz="1400" dirty="0"/>
              <a:t> 0,539 dan nilai Means 3.44.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id-ID" sz="1400" dirty="0"/>
              <a:t>ariable X 1.5 ( Tidak tersedianya bahan secara cukup ) memiliki nilai Kendall’s 0,694 dan nilai Means 1,93. Karena pada metode Kendall’s angka korelasi di atas 0.5 menunjukan korelasi yang cukup kuat, sedangkan di bawah 0.5 menujukan korelasi lemah.</a:t>
            </a:r>
          </a:p>
          <a:p>
            <a:pPr marL="342900" indent="-342900" algn="just">
              <a:buFont typeface="+mj-lt"/>
              <a:buAutoNum type="arabicPeriod"/>
            </a:pPr>
            <a:endParaRPr lang="id-ID" dirty="0"/>
          </a:p>
          <a:p>
            <a:pPr algn="just"/>
            <a:r>
              <a:rPr lang="id-ID" dirty="0"/>
              <a:t/>
            </a:r>
            <a:br>
              <a:rPr lang="id-ID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71296" y="557299"/>
            <a:ext cx="5688632" cy="523220"/>
            <a:chOff x="3687661" y="1284033"/>
            <a:chExt cx="2252491" cy="80701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84033"/>
              <a:ext cx="2252491" cy="80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SARAN</a:t>
              </a:r>
              <a:endPara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81285" y="1583119"/>
            <a:ext cx="58686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Bahwa kondisi cuaca juga menjadi kendala utama pada proyek pembangunan Gorong – Gorong di Desa Sale Kecamatan Rembang ini jadi diharapkan kontraktor / owner dapat mencari alternatif untuk mengatasi kondisi tersebut guna kelancaran pada proyek yang sedang dikerjakan</a:t>
            </a:r>
            <a:r>
              <a:rPr lang="id-ID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id-ID" sz="1400" dirty="0"/>
              <a:t>Kurangnya bahan yang digunakan / kesiapan bahan dapat mempengaruhi pekerjaan pada tahap pelaksanaan maupun biaya jadi diharapkan antara pelaksana dapat menyesuaikan antara </a:t>
            </a:r>
            <a:r>
              <a:rPr lang="id-ID" sz="1400" i="1" dirty="0"/>
              <a:t>Time Schedulle</a:t>
            </a:r>
            <a:r>
              <a:rPr lang="id-ID" sz="1400" dirty="0"/>
              <a:t> dengan Rencana Anggaran Biaya pada proyek ini.</a:t>
            </a:r>
          </a:p>
          <a:p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45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52433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Latar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Belakang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Penelitian</a:t>
            </a:r>
            <a:endParaRPr lang="en-US" sz="27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55776" y="1275605"/>
            <a:ext cx="5832648" cy="1080121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89308" y="2751967"/>
            <a:ext cx="5899116" cy="10716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75656" y="131244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89308" y="280550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89308" y="35951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0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447" y="1383572"/>
            <a:ext cx="542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latin typeface="+mj-lt"/>
                <a:cs typeface="Times New Roman" panose="02020603050405020304" pitchFamily="18" charset="0"/>
              </a:rPr>
              <a:t>Pekerjaan proyek konstuksi mempunyai beberapa </a:t>
            </a:r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elemen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yang penting</a:t>
            </a:r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Waktu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id-ID" sz="1200" i="1" dirty="0">
                <a:latin typeface="+mj-lt"/>
                <a:cs typeface="Times New Roman" panose="02020603050405020304" pitchFamily="18" charset="0"/>
              </a:rPr>
              <a:t>time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)  merupakan  salah  satu  elemen penting, disamping  </a:t>
            </a:r>
            <a:endParaRPr lang="id-ID" sz="12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ada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biaya (</a:t>
            </a:r>
            <a:r>
              <a:rPr lang="id-ID" sz="1200" i="1" dirty="0">
                <a:latin typeface="+mj-lt"/>
                <a:cs typeface="Times New Roman" panose="02020603050405020304" pitchFamily="18" charset="0"/>
              </a:rPr>
              <a:t>cost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dan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kualitas (</a:t>
            </a:r>
            <a:r>
              <a:rPr lang="id-ID" sz="1200" i="1" dirty="0">
                <a:latin typeface="+mj-lt"/>
                <a:cs typeface="Times New Roman" panose="02020603050405020304" pitchFamily="18" charset="0"/>
              </a:rPr>
              <a:t>quality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). Tepat atau tidaknya waktu </a:t>
            </a:r>
            <a:endParaRPr lang="id-ID" sz="12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pengerjaan proyek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akan berpengaruh  pada  hal  </a:t>
            </a:r>
            <a:r>
              <a:rPr lang="id-ID" sz="1200" dirty="0" smtClean="0">
                <a:latin typeface="+mj-lt"/>
                <a:cs typeface="Times New Roman" panose="02020603050405020304" pitchFamily="18" charset="0"/>
              </a:rPr>
              <a:t>yang  </a:t>
            </a:r>
            <a:r>
              <a:rPr lang="id-ID" sz="1200" dirty="0">
                <a:latin typeface="+mj-lt"/>
                <a:cs typeface="Times New Roman" panose="02020603050405020304" pitchFamily="18" charset="0"/>
              </a:rPr>
              <a:t>lain.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9971" y="2751847"/>
            <a:ext cx="499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200" dirty="0"/>
              <a:t>Pembangunan  di  desa Joho  yaitu  pembuatan  gorong-gorong  </a:t>
            </a:r>
            <a:endParaRPr lang="id-ID" sz="1200" dirty="0"/>
          </a:p>
          <a:p>
            <a:pPr algn="just"/>
            <a:r>
              <a:rPr lang="id-ID" sz="1200" dirty="0" smtClean="0"/>
              <a:t>dilakukan  </a:t>
            </a:r>
            <a:r>
              <a:rPr lang="id-ID" sz="1200" dirty="0"/>
              <a:t>di tiga  titik (tempat). “Pembangunan  tersebut  dilakukan </a:t>
            </a:r>
            <a:endParaRPr lang="id-ID" sz="1200" dirty="0" smtClean="0"/>
          </a:p>
          <a:p>
            <a:pPr algn="just"/>
            <a:r>
              <a:rPr lang="id-ID" sz="1200" dirty="0" smtClean="0"/>
              <a:t> </a:t>
            </a:r>
            <a:r>
              <a:rPr lang="id-ID" sz="1200" dirty="0"/>
              <a:t>ditiga </a:t>
            </a:r>
            <a:r>
              <a:rPr lang="id-ID" sz="1200" dirty="0"/>
              <a:t> </a:t>
            </a:r>
            <a:r>
              <a:rPr lang="id-ID" sz="1200" dirty="0" smtClean="0"/>
              <a:t>titik  </a:t>
            </a:r>
            <a:r>
              <a:rPr lang="id-ID" sz="1200" dirty="0"/>
              <a:t>dengan  dana dari  unsur  yang  berbeda.  Pertama  dari </a:t>
            </a:r>
            <a:endParaRPr lang="id-ID" sz="1200" dirty="0" smtClean="0"/>
          </a:p>
          <a:p>
            <a:pPr algn="just"/>
            <a:r>
              <a:rPr lang="id-ID" sz="1200" dirty="0" smtClean="0"/>
              <a:t> </a:t>
            </a:r>
            <a:r>
              <a:rPr lang="id-ID" sz="1200" dirty="0"/>
              <a:t>provinsi,  dana  desa,  dan  dana sumbangan  untuk  pembangunan </a:t>
            </a:r>
            <a:endParaRPr lang="id-ID" sz="1200" dirty="0" smtClean="0"/>
          </a:p>
          <a:p>
            <a:pPr algn="just"/>
            <a:r>
              <a:rPr lang="id-ID" sz="1200" dirty="0" smtClean="0"/>
              <a:t> </a:t>
            </a:r>
            <a:r>
              <a:rPr lang="id-ID" sz="1200" dirty="0"/>
              <a:t>desa.</a:t>
            </a:r>
          </a:p>
          <a:p>
            <a:pPr algn="just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  <a:r>
              <a:rPr lang="en-US" altLang="ko-K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endParaRPr lang="ko-KR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22171" y="1962353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73326" y="3204999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323528" y="981356"/>
            <a:ext cx="8570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judul penelitian </a:t>
            </a:r>
            <a: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 Faktor Keterlambatan Kerja Pada Pembangunan Gorong-Gorong Di Desa Joho Kecamatan Sale Kabupaten Rembang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permasalahan </a:t>
            </a:r>
            <a:endParaRPr lang="id-ID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id-ID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 ini adalah , bagaimana faktor keterlambatan kerja pembangunan gorong-gorong di Desa Joho Kecamatan Sale Kabupaten Rembang?</a:t>
            </a:r>
            <a:endParaRPr lang="id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764704" y="411510"/>
            <a:ext cx="9144000" cy="576064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467544" y="1635646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  penelitian  dalam  penelitian  ini yaitu: untuk mengetahui faktor-faktor keterlambatan kerja proyek pembangunan gorong-gorong di Desa Joho Kecamatan  Sale  Kabupaten  Rembang.</a:t>
            </a:r>
            <a:endParaRPr lang="id-ID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Terdahulu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3648" y="1131590"/>
            <a:ext cx="7488832" cy="28083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id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Dewati et al </a:t>
            </a:r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2010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l"/>
            <a:r>
              <a:rPr lang="id-ID" dirty="0"/>
              <a:t>Proyek Pembangunan Jalan Tol Lingkar Luar Jakarta (JORR) WI Ruas Kebon </a:t>
            </a:r>
            <a:endParaRPr lang="id-ID" dirty="0" smtClean="0"/>
          </a:p>
          <a:p>
            <a:pPr algn="l"/>
            <a:r>
              <a:rPr lang="id-ID" dirty="0" smtClean="0"/>
              <a:t>Jeruk-Penjaringan </a:t>
            </a:r>
            <a:r>
              <a:rPr lang="id-ID" dirty="0"/>
              <a:t>Paket 4 &amp; 5. </a:t>
            </a:r>
            <a:endParaRPr lang="id-ID" dirty="0" smtClean="0"/>
          </a:p>
          <a:p>
            <a:pPr algn="l"/>
            <a:endParaRPr lang="id-ID" dirty="0"/>
          </a:p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id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Proboyo </a:t>
            </a:r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1999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id-ID" dirty="0"/>
              <a:t>Keterlambatan Waktu Pelaksanaan </a:t>
            </a:r>
            <a:r>
              <a:rPr lang="id-ID" dirty="0" smtClean="0"/>
              <a:t>Proyek</a:t>
            </a:r>
            <a:r>
              <a:rPr lang="en-US" dirty="0" smtClean="0"/>
              <a:t>.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id-ID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Widhiawati </a:t>
            </a:r>
            <a:r>
              <a:rPr lang="id-ID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2009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id-ID" dirty="0" smtClean="0"/>
              <a:t>Analisis </a:t>
            </a:r>
            <a:r>
              <a:rPr lang="id-ID" dirty="0"/>
              <a:t>FaktorFaktor Penyebab Keterlambatan Pelaksanaan Proyek Konstruksi.</a:t>
            </a:r>
          </a:p>
        </p:txBody>
      </p:sp>
      <p:sp>
        <p:nvSpPr>
          <p:cNvPr id="10" name="Freeform 9"/>
          <p:cNvSpPr/>
          <p:nvPr/>
        </p:nvSpPr>
        <p:spPr>
          <a:xfrm>
            <a:off x="539552" y="2280700"/>
            <a:ext cx="720080" cy="709067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Oval 21"/>
          <p:cNvSpPr>
            <a:spLocks noChangeAspect="1"/>
          </p:cNvSpPr>
          <p:nvPr/>
        </p:nvSpPr>
        <p:spPr>
          <a:xfrm>
            <a:off x="727161" y="2461362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Freeform 10"/>
          <p:cNvSpPr/>
          <p:nvPr/>
        </p:nvSpPr>
        <p:spPr>
          <a:xfrm>
            <a:off x="539552" y="1317510"/>
            <a:ext cx="720080" cy="709067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5" name="Oval 21"/>
          <p:cNvSpPr>
            <a:spLocks noChangeAspect="1"/>
          </p:cNvSpPr>
          <p:nvPr/>
        </p:nvSpPr>
        <p:spPr>
          <a:xfrm>
            <a:off x="727161" y="1498173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516833" y="3147814"/>
            <a:ext cx="720080" cy="709067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4" name="Oval 21"/>
          <p:cNvSpPr>
            <a:spLocks noChangeAspect="1"/>
          </p:cNvSpPr>
          <p:nvPr/>
        </p:nvSpPr>
        <p:spPr>
          <a:xfrm>
            <a:off x="727161" y="3328476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411510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Landasan</a:t>
            </a:r>
            <a:r>
              <a:rPr lang="en-US" altLang="ko-KR" sz="3200" b="1" dirty="0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ko-KR" altLang="en-US" sz="3200" b="1" dirty="0">
              <a:solidFill>
                <a:srgbClr val="F2A4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069" y="1291937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6334" y="136474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05303" y="267204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98" y="1361884"/>
            <a:ext cx="3254737" cy="1254634"/>
            <a:chOff x="671565" y="3343618"/>
            <a:chExt cx="2516103" cy="1254634"/>
          </a:xfrm>
        </p:grpSpPr>
        <p:sp>
          <p:nvSpPr>
            <p:cNvPr id="12" name="TextBox 11"/>
            <p:cNvSpPr txBox="1"/>
            <p:nvPr/>
          </p:nvSpPr>
          <p:spPr>
            <a:xfrm>
              <a:off x="672886" y="3397923"/>
              <a:ext cx="25147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d-ID" sz="1200" dirty="0" smtClean="0"/>
            </a:p>
            <a:p>
              <a:r>
                <a:rPr lang="id-ID" sz="1200" dirty="0" smtClean="0">
                  <a:solidFill>
                    <a:srgbClr val="FFFFFF"/>
                  </a:solidFill>
                </a:rPr>
                <a:t>Proyek </a:t>
              </a:r>
              <a:r>
                <a:rPr lang="id-ID" sz="1200" dirty="0">
                  <a:solidFill>
                    <a:srgbClr val="FFFFFF"/>
                  </a:solidFill>
                </a:rPr>
                <a:t>adalah komplek, tidak rutin, usahanya dibatasi oleh waktu, anggaran, sumber </a:t>
              </a:r>
              <a:endParaRPr lang="id-ID" sz="1200" dirty="0" smtClean="0">
                <a:solidFill>
                  <a:srgbClr val="FFFFFF"/>
                </a:solidFill>
              </a:endParaRPr>
            </a:p>
            <a:p>
              <a:r>
                <a:rPr lang="id-ID" sz="1200" dirty="0" smtClean="0">
                  <a:solidFill>
                    <a:srgbClr val="FFFFFF"/>
                  </a:solidFill>
                </a:rPr>
                <a:t>daya </a:t>
              </a:r>
              <a:r>
                <a:rPr lang="id-ID" sz="1200" dirty="0">
                  <a:solidFill>
                    <a:srgbClr val="FFFFFF"/>
                  </a:solidFill>
                </a:rPr>
                <a:t>dan spesifikasi kinerja yang di sign </a:t>
              </a:r>
              <a:endParaRPr lang="id-ID" sz="1200" dirty="0" smtClean="0">
                <a:solidFill>
                  <a:srgbClr val="FFFFFF"/>
                </a:solidFill>
              </a:endParaRPr>
            </a:p>
            <a:p>
              <a:r>
                <a:rPr lang="id-ID" sz="1200" dirty="0" smtClean="0">
                  <a:solidFill>
                    <a:srgbClr val="FFFFFF"/>
                  </a:solidFill>
                </a:rPr>
                <a:t>untuk </a:t>
              </a:r>
              <a:r>
                <a:rPr lang="id-ID" sz="1200" dirty="0">
                  <a:solidFill>
                    <a:srgbClr val="FFFFFF"/>
                  </a:solidFill>
                </a:rPr>
                <a:t>memenuhi kebutuhan pelanggan</a:t>
              </a:r>
            </a:p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1565" y="3343618"/>
              <a:ext cx="1976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b="1" dirty="0"/>
                <a:t>Proyek</a:t>
              </a:r>
              <a:endParaRPr lang="id-ID" sz="14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2487" y="263631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d-ID" sz="1400" b="1" dirty="0"/>
              <a:t>Manajemen  Proyek  Konstruksi</a:t>
            </a:r>
            <a:endParaRPr lang="id-ID" sz="1400" dirty="0"/>
          </a:p>
        </p:txBody>
      </p:sp>
      <p:sp>
        <p:nvSpPr>
          <p:cNvPr id="20" name="Oval 19"/>
          <p:cNvSpPr/>
          <p:nvPr/>
        </p:nvSpPr>
        <p:spPr>
          <a:xfrm>
            <a:off x="4726247" y="143699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787" y="1353405"/>
            <a:ext cx="4533624" cy="1508106"/>
            <a:chOff x="-366197" y="3092131"/>
            <a:chExt cx="3504758" cy="1508106"/>
          </a:xfrm>
        </p:grpSpPr>
        <p:sp>
          <p:nvSpPr>
            <p:cNvPr id="24" name="TextBox 23"/>
            <p:cNvSpPr txBox="1"/>
            <p:nvPr/>
          </p:nvSpPr>
          <p:spPr>
            <a:xfrm>
              <a:off x="400302" y="3399908"/>
              <a:ext cx="27382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 smtClean="0">
                  <a:solidFill>
                    <a:srgbClr val="FFFFFF"/>
                  </a:solidFill>
                </a:rPr>
                <a:t>Penjadwalan </a:t>
              </a:r>
              <a:r>
                <a:rPr lang="id-ID" sz="1200" dirty="0">
                  <a:solidFill>
                    <a:srgbClr val="FFFFFF"/>
                  </a:solidFill>
                </a:rPr>
                <a:t>sebuah proyek membutuhkan </a:t>
              </a:r>
              <a:endParaRPr lang="id-ID" sz="1200" dirty="0" smtClean="0">
                <a:solidFill>
                  <a:srgbClr val="FFFFFF"/>
                </a:solidFill>
              </a:endParaRPr>
            </a:p>
            <a:p>
              <a:r>
                <a:rPr lang="id-ID" sz="1200" dirty="0" smtClean="0">
                  <a:solidFill>
                    <a:srgbClr val="FFFFFF"/>
                  </a:solidFill>
                </a:rPr>
                <a:t>rencana </a:t>
              </a:r>
              <a:r>
                <a:rPr lang="id-ID" sz="1200" dirty="0">
                  <a:solidFill>
                    <a:srgbClr val="FFFFFF"/>
                  </a:solidFill>
                </a:rPr>
                <a:t>yang matang, hal ini sangat penting untuk menghindari terjadinya kesalahan yang akan mengakibatkan keterlambatan dalam proses pelaksanaan proyek</a:t>
              </a: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366197" y="3092131"/>
              <a:ext cx="342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/>
              <a:r>
                <a:rPr lang="id-ID" sz="1400" b="1" dirty="0"/>
                <a:t>Pengertian  Waktu  Dalam  Proyek 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44281" y="1281197"/>
            <a:ext cx="45719" cy="3234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91582" y="141038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590" y="271481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0776" y="148560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430" y="321349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437" y="2945649"/>
            <a:ext cx="4572000" cy="10707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id-ID" sz="12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 Proyek adalah  semua perencanaan, </a:t>
            </a:r>
            <a:endParaRPr lang="id-ID" sz="1200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d-ID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id-ID" sz="12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pengendalian, dan koordinasi suatu </a:t>
            </a:r>
            <a:endParaRPr lang="id-ID" sz="1200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d-ID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 </a:t>
            </a:r>
            <a:r>
              <a:rPr lang="id-ID" sz="12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awal (gagasan) hingga berakhirnya </a:t>
            </a:r>
            <a:endParaRPr lang="id-ID" sz="1200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d-ID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 </a:t>
            </a:r>
            <a:r>
              <a:rPr lang="id-ID" sz="12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menjamin pelaksanaan proyek </a:t>
            </a:r>
            <a:endParaRPr lang="id-ID" sz="1200" dirty="0" smtClean="0">
              <a:solidFill>
                <a:srgbClr val="FFFF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d-ID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 </a:t>
            </a:r>
            <a:r>
              <a:rPr lang="id-ID" sz="1200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tepat waktu, tepat biaya, dan tepat mutu</a:t>
            </a:r>
            <a:endParaRPr lang="id-ID" sz="1200" dirty="0">
              <a:solidFill>
                <a:srgbClr val="FFFFFF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47777"/>
              </p:ext>
            </p:extLst>
          </p:nvPr>
        </p:nvGraphicFramePr>
        <p:xfrm>
          <a:off x="971600" y="1240150"/>
          <a:ext cx="2088679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61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64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Pendekatan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Penelitian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Kualitatif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Mengumpulkan</a:t>
                      </a:r>
                    </a:p>
                    <a:p>
                      <a:pPr algn="ctr"/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informasi yang terjadi dan menjelaskannya secara deskriptif  tentang apa saja faktor-faktor yang menjadi penyebab keterlambatan pada Proyek  </a:t>
                      </a:r>
                      <a:endParaRPr lang="id-ID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8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34501"/>
              </p:ext>
            </p:extLst>
          </p:nvPr>
        </p:nvGraphicFramePr>
        <p:xfrm>
          <a:off x="4139951" y="1360950"/>
          <a:ext cx="1824205" cy="3233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Jenis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Sumber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Data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Primer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Sekunder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pengujian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fisik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id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 j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urnal-jurnal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terdahulu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relevan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05170"/>
            <a:ext cx="849578" cy="299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5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Bagan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Alir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29" y="824136"/>
            <a:ext cx="2742742" cy="39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d-ID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RENCANA ANGGARAN BIAYA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22318"/>
              </p:ext>
            </p:extLst>
          </p:nvPr>
        </p:nvGraphicFramePr>
        <p:xfrm>
          <a:off x="1187624" y="843558"/>
          <a:ext cx="6552727" cy="3484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496186945"/>
                    </a:ext>
                  </a:extLst>
                </a:gridCol>
                <a:gridCol w="1257721">
                  <a:extLst>
                    <a:ext uri="{9D8B030D-6E8A-4147-A177-3AD203B41FA5}">
                      <a16:colId xmlns:a16="http://schemas.microsoft.com/office/drawing/2014/main" val="1154390162"/>
                    </a:ext>
                  </a:extLst>
                </a:gridCol>
                <a:gridCol w="1041169">
                  <a:extLst>
                    <a:ext uri="{9D8B030D-6E8A-4147-A177-3AD203B41FA5}">
                      <a16:colId xmlns:a16="http://schemas.microsoft.com/office/drawing/2014/main" val="1454554790"/>
                    </a:ext>
                  </a:extLst>
                </a:gridCol>
                <a:gridCol w="88426">
                  <a:extLst>
                    <a:ext uri="{9D8B030D-6E8A-4147-A177-3AD203B41FA5}">
                      <a16:colId xmlns:a16="http://schemas.microsoft.com/office/drawing/2014/main" val="4134828671"/>
                    </a:ext>
                  </a:extLst>
                </a:gridCol>
                <a:gridCol w="60956">
                  <a:extLst>
                    <a:ext uri="{9D8B030D-6E8A-4147-A177-3AD203B41FA5}">
                      <a16:colId xmlns:a16="http://schemas.microsoft.com/office/drawing/2014/main" val="3783717492"/>
                    </a:ext>
                  </a:extLst>
                </a:gridCol>
                <a:gridCol w="1061697">
                  <a:extLst>
                    <a:ext uri="{9D8B030D-6E8A-4147-A177-3AD203B41FA5}">
                      <a16:colId xmlns:a16="http://schemas.microsoft.com/office/drawing/2014/main" val="78495588"/>
                    </a:ext>
                  </a:extLst>
                </a:gridCol>
                <a:gridCol w="357617">
                  <a:extLst>
                    <a:ext uri="{9D8B030D-6E8A-4147-A177-3AD203B41FA5}">
                      <a16:colId xmlns:a16="http://schemas.microsoft.com/office/drawing/2014/main" val="2034009188"/>
                    </a:ext>
                  </a:extLst>
                </a:gridCol>
                <a:gridCol w="651862">
                  <a:extLst>
                    <a:ext uri="{9D8B030D-6E8A-4147-A177-3AD203B41FA5}">
                      <a16:colId xmlns:a16="http://schemas.microsoft.com/office/drawing/2014/main" val="3181544070"/>
                    </a:ext>
                  </a:extLst>
                </a:gridCol>
                <a:gridCol w="638282">
                  <a:extLst>
                    <a:ext uri="{9D8B030D-6E8A-4147-A177-3AD203B41FA5}">
                      <a16:colId xmlns:a16="http://schemas.microsoft.com/office/drawing/2014/main" val="661363038"/>
                    </a:ext>
                  </a:extLst>
                </a:gridCol>
                <a:gridCol w="746925">
                  <a:extLst>
                    <a:ext uri="{9D8B030D-6E8A-4147-A177-3AD203B41FA5}">
                      <a16:colId xmlns:a16="http://schemas.microsoft.com/office/drawing/2014/main" val="1269567334"/>
                    </a:ext>
                  </a:extLst>
                </a:gridCol>
              </a:tblGrid>
              <a:tr h="12650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NO.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URAIAN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SAT.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VOL. CCO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PROGRES FISIK %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 HARGA SATUAN                  (Rp) 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300" u="none" strike="noStrike">
                          <a:effectLst/>
                        </a:rPr>
                        <a:t> JUMLAH HARGA (Rp) 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extLst>
                  <a:ext uri="{0D108BD9-81ED-4DB2-BD59-A6C34878D82A}">
                    <a16:rowId xmlns:a16="http://schemas.microsoft.com/office/drawing/2014/main" val="1981231170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1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2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3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4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6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46184693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43588174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A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300" u="none" strike="noStrike">
                          <a:effectLst/>
                        </a:rPr>
                        <a:t>PEKERJAAN KONSTRUKSI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955224012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PERSIAPAN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4259459635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1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Persiapan , pengukuran, Pasang Patok dan Pembersihan lahan setelah kegiatan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Ls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600.000,00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600.000,00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85021315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2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Papan Nama Proyek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Ls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300.000,00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300.000,00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78061026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3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i-FI" sz="300" u="none" strike="noStrike">
                          <a:effectLst/>
                        </a:rPr>
                        <a:t>Pemotongan Pohon Pilihan Diameter 50 – 75 Cm</a:t>
                      </a:r>
                      <a:endParaRPr lang="fi-FI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475.000,00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2.375.000,00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43900603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4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Pembongkaran ( Kansteen)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86,22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19.000,00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1.638.180,00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19882011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5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Pengedukan Saluran Sedimen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m3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21,68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83.300,00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1.805.944,00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4149789260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6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Tukang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bln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35,00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2.800.000,00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32771415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PENUTUP SALURAN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70471943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1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Begisting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72,20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80.900,00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5.840.980,00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296379847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2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Pembesian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kg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380,88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15.200,00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5.789.417,81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4055720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3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Beton Praktis, 1 Pc : 2 Ps : 3 Kr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m3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988.300,00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4.941.500,00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20497078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602895678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BAK KONTROL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4082551292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1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de-DE" sz="300" u="none" strike="noStrike">
                          <a:effectLst/>
                        </a:rPr>
                        <a:t>Pasang Buis Beton 20 cm</a:t>
                      </a:r>
                      <a:endParaRPr lang="de-DE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m'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25,00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83.100,00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2.077.500,00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79798684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2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Pasangan 1/2 Batu Bata  1SP : 6Pasir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65,30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124.400,00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8.123.320,00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26145077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3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nb-NO" sz="300" u="none" strike="noStrike">
                          <a:effectLst/>
                        </a:rPr>
                        <a:t>Pekerjaan Plesteran 1SP : 3 PS Tebal 15mm</a:t>
                      </a:r>
                      <a:endParaRPr lang="nb-NO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62,88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62.500,00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3.929.687,50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419758398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4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Acian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62,88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34.900,00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2.194.337,50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96217785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69084558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IV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PEKERJAAN PELAT PENUTUP BAK KONTROL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040141314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a. Beton Praktis, 1 Pc : 2 Ps : 3 Kr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m3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1,12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988.300,00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1.106.896,00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293210180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b. Pembesian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kg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102,55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15.200,00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1.558.689,41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82675912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c. Pemasangan Besi Siku dengan angkur atas dan bawah ( terpasang )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m1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168,00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57.200,00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9.609.600,00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17766846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d. Pas. Besi Handle Ø 16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kg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48,54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15.200,00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737.736,93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89702413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817338230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B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SISTEM MANAGEMENT KESELAMATAN KERJA KONSTRUKSI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58839948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PENYIAPAN RKK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086898798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Pembuatan Dokumen RKK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Set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150.000,00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72428018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362503182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SOSIALISASI, PROMOSI DAN PELATIHAN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78922798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nl-NL" sz="300" u="none" strike="noStrike">
                          <a:effectLst/>
                        </a:rPr>
                        <a:t>Spanduk K3 dan Papan Informasi K3</a:t>
                      </a:r>
                      <a:endParaRPr lang="nl-NL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LS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150.000,00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57033707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65073875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736373460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ALAT PELINDUNG KERJA DAN PELINDUNG DIRI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781081760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Pembatas Area/Pita cross line 5 x 300 m (Restricted Area)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50.000,00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50.000,00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62419494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Helm Pelindung (Safety Helmet);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400.000,00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911391664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sv-SE" sz="300" u="none" strike="noStrike">
                          <a:effectLst/>
                        </a:rPr>
                        <a:t>Pelindung Pernafasan dan Mulut (Masker isi 50 lembar );</a:t>
                      </a:r>
                      <a:endParaRPr lang="sv-SE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dos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20.000,00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100.000,00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07402730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Sarung Tangan Karet (Safety Gloves);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Psg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38.000,00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190.000,00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69963485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Sepatu Keselamatan (Safety Shoes);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Psg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75.000,00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375.000,00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72011253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Rompi Keselamatan (Safety Vest);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5,00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65.000,00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325.000,00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330038030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642095773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IV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ASURANSI DAN PERIZINAN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629501860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 dirty="0">
                          <a:effectLst/>
                        </a:rPr>
                        <a:t>Asuransi/BPJS Ketenagakerjaan dan Kesehatan Kerja</a:t>
                      </a:r>
                      <a:endParaRPr lang="id-ID" sz="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paket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380.000,00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380.000,00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96156065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219245746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V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PERSONEL K3 KONSTRUKSI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026861798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Petugas Keselamatan Konstruksi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bln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1.980.000,00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1.980.000,00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55653701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286349844"/>
                  </a:ext>
                </a:extLst>
              </a:tr>
              <a:tr h="84822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VI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i-FI" sz="300" u="none" strike="noStrike">
                          <a:effectLst/>
                        </a:rPr>
                        <a:t>FASILITAS SARANA ,PRASARANA DAN ALAT KESEHATAN</a:t>
                      </a:r>
                      <a:endParaRPr lang="fi-FI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98406680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Peralatan P3K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box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150.000,00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150.000,00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584388242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27403927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VII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RAMBU - RAMBU YANG DIPERLUKAN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27290628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Rambu peringatan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2,00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85.000,00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170.000,00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67031662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Rotary Lamp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75.000,00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75.000,00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974173987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806150616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r>
                        <a:rPr lang="id-ID" sz="300" u="none" strike="noStrike">
                          <a:effectLst/>
                        </a:rPr>
                        <a:t>VIII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KEGIATAN DAN PERALATAN TERKAIT K3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924251294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Bendera K3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300" u="none" strike="noStrike">
                          <a:effectLst/>
                        </a:rPr>
                        <a:t> Bh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 100,00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300" u="none" strike="noStrike">
                          <a:effectLst/>
                        </a:rPr>
                        <a:t>30.000,00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30.000,00 </a:t>
                      </a:r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527652329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675664741"/>
                  </a:ext>
                </a:extLst>
              </a:tr>
              <a:tr h="43135"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d-ID" sz="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574776851"/>
                  </a:ext>
                </a:extLst>
              </a:tr>
              <a:tr h="43135">
                <a:tc gridSpan="9"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JUMLAH TOTAL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59.953.789,15 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1926173612"/>
                  </a:ext>
                </a:extLst>
              </a:tr>
              <a:tr h="43135">
                <a:tc gridSpan="9"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PPN 10%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5.995.378,92 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696638748"/>
                  </a:ext>
                </a:extLst>
              </a:tr>
              <a:tr h="43135">
                <a:tc gridSpan="9"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JUMLAH TOTAL+PPN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 65.949.168,07 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974024131"/>
                  </a:ext>
                </a:extLst>
              </a:tr>
              <a:tr h="43135">
                <a:tc gridSpan="9"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>
                          <a:effectLst/>
                        </a:rPr>
                        <a:t>DIBULATKAN</a:t>
                      </a:r>
                      <a:endParaRPr lang="id-ID" sz="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300" u="none" strike="noStrike" dirty="0">
                          <a:effectLst/>
                        </a:rPr>
                        <a:t> 65.900.000,00 </a:t>
                      </a:r>
                      <a:endParaRPr lang="id-ID" sz="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" marR="1447" marT="1447" marB="0" anchor="b"/>
                </a:tc>
                <a:extLst>
                  <a:ext uri="{0D108BD9-81ED-4DB2-BD59-A6C34878D82A}">
                    <a16:rowId xmlns:a16="http://schemas.microsoft.com/office/drawing/2014/main" val="372783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1200</Words>
  <Application>Microsoft Office PowerPoint</Application>
  <PresentationFormat>On-screen Show (16:9)</PresentationFormat>
  <Paragraphs>332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Malgun Gothic</vt:lpstr>
      <vt:lpstr>Arial</vt:lpstr>
      <vt:lpstr>Arial Unicode MS</vt:lpstr>
      <vt:lpstr>Calibri</vt:lpstr>
      <vt:lpstr>HY그래픽M</vt:lpstr>
      <vt:lpstr>Times New Roman</vt:lpstr>
      <vt:lpstr>Trebuchet MS</vt:lpstr>
      <vt:lpstr>Wingdings 3</vt:lpstr>
      <vt:lpstr>Contents Slide Master</vt:lpstr>
      <vt:lpstr>Section Break Slide Master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123</cp:revision>
  <dcterms:created xsi:type="dcterms:W3CDTF">2016-12-05T23:26:54Z</dcterms:created>
  <dcterms:modified xsi:type="dcterms:W3CDTF">2022-06-21T13:22:24Z</dcterms:modified>
</cp:coreProperties>
</file>