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3447" autoAdjust="0"/>
  </p:normalViewPr>
  <p:slideViewPr>
    <p:cSldViewPr snapToGrid="0">
      <p:cViewPr varScale="1">
        <p:scale>
          <a:sx n="88" d="100"/>
          <a:sy n="88" d="100"/>
        </p:scale>
        <p:origin x="1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V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3C5BDC-76DC-43F5-AA10-47B75D55E6C2}" type="datetimeFigureOut">
              <a:rPr lang="es-VE" smtClean="0"/>
              <a:t>24/4/2025</a:t>
            </a:fld>
            <a:endParaRPr lang="es-V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V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963D10-5288-49B0-8AF8-B984303D5E57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376802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V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963D10-5288-49B0-8AF8-B984303D5E57}" type="slidenum">
              <a:rPr lang="es-VE" smtClean="0"/>
              <a:t>1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2678519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V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963D10-5288-49B0-8AF8-B984303D5E57}" type="slidenum">
              <a:rPr lang="es-VE" smtClean="0"/>
              <a:t>2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4173965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V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963D10-5288-49B0-8AF8-B984303D5E57}" type="slidenum">
              <a:rPr lang="es-VE" smtClean="0"/>
              <a:t>4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163165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1ABF70-77EE-BC63-B9B4-17DF62FB01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9F8F38F-68F4-B190-8D11-DA2A7CD734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V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72C4A77-7C16-A093-1B3B-7F010D439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DA4E-68AA-4702-9DFC-8D9995DFCE8B}" type="datetimeFigureOut">
              <a:rPr lang="es-VE" smtClean="0"/>
              <a:t>24/4/2025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3A458ED-63B4-83B5-5ABE-C22D6C703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98155A5-E082-E45C-8E6C-5D4D0F424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A73FB-76E7-4DD1-B38D-7F3E2178D4F1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826471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5C97C4-9490-8AD7-711D-7D44DA0ED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125D515-688D-02F1-9246-22810B8F85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BA8B41B-E831-2E15-A183-F9495F008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DA4E-68AA-4702-9DFC-8D9995DFCE8B}" type="datetimeFigureOut">
              <a:rPr lang="es-VE" smtClean="0"/>
              <a:t>24/4/2025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208182F-B0E2-ED08-E923-AECB9CFD9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8D55DB3-D39A-6F50-3EC7-BF1245CDE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A73FB-76E7-4DD1-B38D-7F3E2178D4F1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758517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61FC1A7-1836-8C05-C7F5-3B15BB5032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ED02896-9596-DC91-32B2-47DB280433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AC43C1-7BC1-FDCA-DA98-E904B3464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DA4E-68AA-4702-9DFC-8D9995DFCE8B}" type="datetimeFigureOut">
              <a:rPr lang="es-VE" smtClean="0"/>
              <a:t>24/4/2025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B915406-E37A-9B74-1793-F3EF668F7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9C55BC9-6BC8-3DE5-12F4-CFF7E48D4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A73FB-76E7-4DD1-B38D-7F3E2178D4F1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49583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8BBC53-D77D-FFC3-E4D9-56D4807DB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FA5868-A5D6-AD47-222A-202BEB4E9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BF5ADBD-1C00-6E6F-9C6F-2305EBB8E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DA4E-68AA-4702-9DFC-8D9995DFCE8B}" type="datetimeFigureOut">
              <a:rPr lang="es-VE" smtClean="0"/>
              <a:t>24/4/2025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3DE2367-6160-E01A-E201-1F9C9F436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3CA523-33A1-4B52-1919-79CFDA0F3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A73FB-76E7-4DD1-B38D-7F3E2178D4F1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092721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7BFC74-769D-86C5-ADC5-B69DFDD2F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9027A53-2DFA-84DE-E263-03AAA2952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AB0C9B9-3CE8-00B2-54DE-DC36169CC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DA4E-68AA-4702-9DFC-8D9995DFCE8B}" type="datetimeFigureOut">
              <a:rPr lang="es-VE" smtClean="0"/>
              <a:t>24/4/2025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78347BB-AD46-9391-F313-70CF8ED70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862BED9-BFD4-E60D-7DA3-A0B9D4DD1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A73FB-76E7-4DD1-B38D-7F3E2178D4F1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070495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270BCE-C62A-3A04-DC5C-BD7910272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95EB28-BAEC-8DCA-5310-5E104251D1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CFBF4C9-6EE4-CEC5-9B41-A630E74914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9508D6C-88A2-9A84-A00C-1844AD52A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DA4E-68AA-4702-9DFC-8D9995DFCE8B}" type="datetimeFigureOut">
              <a:rPr lang="es-VE" smtClean="0"/>
              <a:t>24/4/2025</a:t>
            </a:fld>
            <a:endParaRPr lang="es-V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752C258-ADD4-3B77-60A1-DB723B0ED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8C88525-EBE4-0913-1094-787A1FC95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A73FB-76E7-4DD1-B38D-7F3E2178D4F1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57149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706CCC-207B-6BF4-EF7C-58E60471D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368494E-D620-E6CA-D0D0-2E808EBA81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C157217-5D5F-AF3D-B463-1BD4DCA79D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1A1A6E1-FE87-1544-F68F-4D16736FF1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785825E-095E-00C7-4A54-AB0A962ADA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5F2A64E-36F7-D89C-8D30-2919D9792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DA4E-68AA-4702-9DFC-8D9995DFCE8B}" type="datetimeFigureOut">
              <a:rPr lang="es-VE" smtClean="0"/>
              <a:t>24/4/2025</a:t>
            </a:fld>
            <a:endParaRPr lang="es-V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691A967-A84A-DFCA-BD80-1624345FF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FA0BAC6-9A7F-E965-5B21-045650E3E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A73FB-76E7-4DD1-B38D-7F3E2178D4F1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50158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90F6AA-0E04-FED2-8CEB-50E6FE914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0D29007-2376-3945-1BF4-912CEA830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DA4E-68AA-4702-9DFC-8D9995DFCE8B}" type="datetimeFigureOut">
              <a:rPr lang="es-VE" smtClean="0"/>
              <a:t>24/4/2025</a:t>
            </a:fld>
            <a:endParaRPr lang="es-V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CD5506F-EAEB-2C7F-51C9-7938173C2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D1EA73A-25D0-0536-D40C-2B2632C44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A73FB-76E7-4DD1-B38D-7F3E2178D4F1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470986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9654485-FD06-4CDE-6F7C-B37FE96FC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DA4E-68AA-4702-9DFC-8D9995DFCE8B}" type="datetimeFigureOut">
              <a:rPr lang="es-VE" smtClean="0"/>
              <a:t>24/4/2025</a:t>
            </a:fld>
            <a:endParaRPr lang="es-V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FF1E06C-FD5C-724C-5BE3-926D6ACEA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94507C7-7F65-9E82-28B9-C76D2213B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A73FB-76E7-4DD1-B38D-7F3E2178D4F1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854615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91E710-563C-9F71-1883-2326AAC01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BF38F3A-0DE8-FFDB-FE6E-A05D9D148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694586C-CB07-C0E7-FA83-83A17ABC80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14C8BB5-A989-CBF5-331E-2E6B6EF7A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DA4E-68AA-4702-9DFC-8D9995DFCE8B}" type="datetimeFigureOut">
              <a:rPr lang="es-VE" smtClean="0"/>
              <a:t>24/4/2025</a:t>
            </a:fld>
            <a:endParaRPr lang="es-V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DB56978-7E7F-848A-EF06-74C3CCD1B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B93A1DC-1A9F-EDC4-59D5-FD6D958B2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A73FB-76E7-4DD1-B38D-7F3E2178D4F1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165971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448D30-6CDA-6F3E-4221-6E6537BD9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938A587-D160-C9DD-8AE0-184D6897FC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48E7513-5228-A618-51F5-92C88E98D8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6C7356F-AE95-0D0A-3C03-E827C4C6F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DDA4E-68AA-4702-9DFC-8D9995DFCE8B}" type="datetimeFigureOut">
              <a:rPr lang="es-VE" smtClean="0"/>
              <a:t>24/4/2025</a:t>
            </a:fld>
            <a:endParaRPr lang="es-V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DEBA461-1591-295F-A77E-AAF6B6063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A7CCA0F-55E7-585D-8471-FD35CB049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A73FB-76E7-4DD1-B38D-7F3E2178D4F1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207590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EFB3221-A9BF-714E-799A-26DD1721F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A5B9545-E02E-E80F-362F-A9997E9110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EE48978-82D0-3A93-5CED-325248259B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DDA4E-68AA-4702-9DFC-8D9995DFCE8B}" type="datetimeFigureOut">
              <a:rPr lang="es-VE" smtClean="0"/>
              <a:t>24/4/2025</a:t>
            </a:fld>
            <a:endParaRPr lang="es-V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7F1310C-E2A3-D326-E510-37A7EA969D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68080CA-51AA-49F1-6AF4-EA4AFCCA41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2A73FB-76E7-4DD1-B38D-7F3E2178D4F1}" type="slidenum">
              <a:rPr lang="es-VE" smtClean="0"/>
              <a:t>‹#›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267907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81C0FB-4249-7BE0-5D81-355EF68CB9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04063" y="450271"/>
            <a:ext cx="6583875" cy="1255953"/>
          </a:xfrm>
        </p:spPr>
        <p:txBody>
          <a:bodyPr anchor="t">
            <a:noAutofit/>
          </a:bodyPr>
          <a:lstStyle/>
          <a:p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Republica Bolivariana de Venezuela</a:t>
            </a:r>
            <a:b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Ministerio del Popular Para la Defensa</a:t>
            </a:r>
            <a:b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Universidad Nacional Experimental Politécnica De la Fuerza Armada</a:t>
            </a:r>
            <a:b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U.N.E.F.A</a:t>
            </a:r>
            <a:b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Sección</a:t>
            </a:r>
            <a:r>
              <a:rPr lang="es-VE" sz="1400" dirty="0">
                <a:latin typeface="Arial" panose="020B0604020202020204" pitchFamily="34" charset="0"/>
                <a:cs typeface="Arial" panose="020B0604020202020204" pitchFamily="34" charset="0"/>
              </a:rPr>
              <a:t>:2610-N1</a:t>
            </a:r>
            <a:br>
              <a:rPr lang="es-VE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VE" sz="1400" dirty="0">
                <a:latin typeface="Arial" panose="020B0604020202020204" pitchFamily="34" charset="0"/>
                <a:cs typeface="Arial" panose="020B0604020202020204" pitchFamily="34" charset="0"/>
              </a:rPr>
              <a:t>Gerencia de la informática </a:t>
            </a:r>
            <a:br>
              <a:rPr lang="es-VE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VE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7292F98C-152B-2CFD-BA0E-7E430114C2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8447" y="249119"/>
            <a:ext cx="1658256" cy="1658256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EA3C9C2C-EB92-4E79-13C8-5492F5912EAB}"/>
              </a:ext>
            </a:extLst>
          </p:cNvPr>
          <p:cNvSpPr txBox="1"/>
          <p:nvPr/>
        </p:nvSpPr>
        <p:spPr>
          <a:xfrm>
            <a:off x="1132115" y="5319708"/>
            <a:ext cx="17572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>
                <a:latin typeface="Arial" panose="020B0604020202020204" pitchFamily="34" charset="0"/>
                <a:cs typeface="Arial" panose="020B0604020202020204" pitchFamily="34" charset="0"/>
              </a:rPr>
              <a:t>Profesor:</a:t>
            </a:r>
          </a:p>
          <a:p>
            <a:r>
              <a:rPr lang="en-CA" sz="1400" dirty="0">
                <a:latin typeface="Arial" panose="020B0604020202020204" pitchFamily="34" charset="0"/>
                <a:cs typeface="Arial" panose="020B0604020202020204" pitchFamily="34" charset="0"/>
              </a:rPr>
              <a:t>PhD. José Marquez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7D34912C-0304-C535-1CBE-6F075AF50033}"/>
              </a:ext>
            </a:extLst>
          </p:cNvPr>
          <p:cNvSpPr txBox="1"/>
          <p:nvPr/>
        </p:nvSpPr>
        <p:spPr>
          <a:xfrm>
            <a:off x="9777017" y="4996543"/>
            <a:ext cx="183968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0" lang="es-E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Integrantes:</a:t>
            </a:r>
          </a:p>
          <a:p>
            <a:pPr algn="r"/>
            <a:r>
              <a:rPr lang="es-E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Kleimar Mendez CI:29921565</a:t>
            </a:r>
          </a:p>
          <a:p>
            <a:pPr algn="r"/>
            <a:r>
              <a:rPr lang="es-E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Manuel Hernández</a:t>
            </a:r>
          </a:p>
          <a:p>
            <a:pPr algn="r"/>
            <a:r>
              <a:rPr lang="es-E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CI:27916289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C351F6B1-8467-A168-43C2-EFF48D054564}"/>
              </a:ext>
            </a:extLst>
          </p:cNvPr>
          <p:cNvSpPr txBox="1"/>
          <p:nvPr/>
        </p:nvSpPr>
        <p:spPr>
          <a:xfrm>
            <a:off x="2692266" y="3105835"/>
            <a:ext cx="6807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MODELOS BÁSICOS ORGANIZACIONALES DE SERVICIOS                       INFORMATICOS</a:t>
            </a:r>
            <a:endParaRPr lang="es-VE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6B780CA-B1E5-ADBF-3462-9139F9A6AD40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401" b="89796" l="9357" r="95906">
                        <a14:foregroundMark x1="9357" y1="28912" x2="12281" y2="63265"/>
                        <a14:foregroundMark x1="12281" y1="63265" x2="21053" y2="71088"/>
                        <a14:foregroundMark x1="21053" y1="71088" x2="47368" y2="81633"/>
                        <a14:foregroundMark x1="47368" y1="81633" x2="66667" y2="83673"/>
                        <a14:foregroundMark x1="66667" y1="83673" x2="76023" y2="77891"/>
                        <a14:foregroundMark x1="76023" y1="77891" x2="85380" y2="63946"/>
                        <a14:foregroundMark x1="85380" y1="63946" x2="88889" y2="25510"/>
                        <a14:foregroundMark x1="88889" y1="25510" x2="50877" y2="21769"/>
                        <a14:foregroundMark x1="50877" y1="21769" x2="20468" y2="23469"/>
                        <a14:foregroundMark x1="20468" y1="23469" x2="11111" y2="28231"/>
                        <a14:foregroundMark x1="47368" y1="9864" x2="41520" y2="11905"/>
                        <a14:foregroundMark x1="51462" y1="11905" x2="60234" y2="13265"/>
                        <a14:foregroundMark x1="56140" y1="3741" x2="57895" y2="13605"/>
                        <a14:foregroundMark x1="10526" y1="71769" x2="20468" y2="80952"/>
                        <a14:foregroundMark x1="20468" y1="80952" x2="31579" y2="83673"/>
                        <a14:foregroundMark x1="31579" y1="83673" x2="47953" y2="94218"/>
                        <a14:foregroundMark x1="47953" y1="94218" x2="75439" y2="85034"/>
                        <a14:foregroundMark x1="75439" y1="85034" x2="83626" y2="77211"/>
                        <a14:foregroundMark x1="83626" y1="77211" x2="95322" y2="75170"/>
                        <a14:foregroundMark x1="95322" y1="75170" x2="95906" y2="7551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115" y="450271"/>
            <a:ext cx="1101439" cy="1255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002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áfico 16" descr="Edificio con relleno sólido">
            <a:extLst>
              <a:ext uri="{FF2B5EF4-FFF2-40B4-BE49-F238E27FC236}">
                <a16:creationId xmlns:a16="http://schemas.microsoft.com/office/drawing/2014/main" id="{F97B9415-0E0E-CADF-DB41-036AFDFC4A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-270353" y="4096011"/>
            <a:ext cx="1868466" cy="2902297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6A10561F-92F3-EC3A-87DD-6D99EA37917E}"/>
              </a:ext>
            </a:extLst>
          </p:cNvPr>
          <p:cNvSpPr txBox="1"/>
          <p:nvPr/>
        </p:nvSpPr>
        <p:spPr>
          <a:xfrm>
            <a:off x="5073041" y="687584"/>
            <a:ext cx="4202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sz="1800" kern="1200" dirty="0">
              <a:solidFill>
                <a:schemeClr val="tx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FC0F62C-02DE-44CC-F42D-962944DF2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57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CuadroTexto 24">
            <a:extLst>
              <a:ext uri="{FF2B5EF4-FFF2-40B4-BE49-F238E27FC236}">
                <a16:creationId xmlns:a16="http://schemas.microsoft.com/office/drawing/2014/main" id="{B7D62BEE-B996-B358-2982-D56AE0F3D168}"/>
              </a:ext>
            </a:extLst>
          </p:cNvPr>
          <p:cNvSpPr txBox="1"/>
          <p:nvPr/>
        </p:nvSpPr>
        <p:spPr>
          <a:xfrm>
            <a:off x="5114273" y="502918"/>
            <a:ext cx="58997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>
                <a:latin typeface="Arial Black" panose="020B0A04020102020204" pitchFamily="34" charset="0"/>
              </a:rPr>
              <a:t>Evolución de la gerencia informática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4F54BAFD-8896-0EDD-C429-9A0F13E2A408}"/>
              </a:ext>
            </a:extLst>
          </p:cNvPr>
          <p:cNvSpPr txBox="1"/>
          <p:nvPr/>
        </p:nvSpPr>
        <p:spPr>
          <a:xfrm>
            <a:off x="5114273" y="1265129"/>
            <a:ext cx="5987441" cy="4992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just">
              <a:lnSpc>
                <a:spcPct val="200000"/>
              </a:lnSpc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   El área informática ha evolucionado desde sistemas centralizados basados en mainframes hacia arquitecturas distribuidas y servicios en la nube (cloud computing). Esta evolución ha sido marcada por la necesidad de mayor flexibilidad, escalabilidad y accesibilidad de los recursos informáticos. La transición desde sistemas centralizados a entornos distribuidos ha permitido una mejor alineación con las necesidades del negocio y una mayor eficiencia operativa</a:t>
            </a:r>
            <a:endParaRPr lang="es-V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7772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1E71A2A0-8948-BE97-2597-BF0863B2C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0"/>
            <a:ext cx="457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3">
            <a:extLst>
              <a:ext uri="{FF2B5EF4-FFF2-40B4-BE49-F238E27FC236}">
                <a16:creationId xmlns:a16="http://schemas.microsoft.com/office/drawing/2014/main" id="{94AE25C0-1EED-6C4F-2CD2-E0BA94832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196" y="766175"/>
            <a:ext cx="7269804" cy="618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VE" altLang="es-VE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VE" altLang="es-VE" b="0" i="0" u="none" strike="noStrike" cap="none" normalizeH="0" baseline="0" dirty="0">
                <a:ln>
                  <a:noFill/>
                </a:ln>
                <a:solidFill>
                  <a:srgbClr val="3B353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Centralización</a:t>
            </a:r>
            <a:endParaRPr kumimoji="0" lang="es-VE" altLang="es-VE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VE" altLang="es-V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     </a:t>
            </a: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VE" altLang="es-VE" b="0" i="0" u="none" strike="noStrike" cap="none" normalizeH="0" baseline="0" dirty="0">
                <a:ln>
                  <a:noFill/>
                </a:ln>
                <a:solidFill>
                  <a:srgbClr val="3B353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Modelos básicos con mainframes y estructuras jerárquicas enfocadas en eficiencia.</a:t>
            </a:r>
            <a:r>
              <a:rPr kumimoji="0" lang="es-VE" altLang="es-V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kumimoji="0" lang="es-VE" altLang="es-V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es-VE" altLang="es-VE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VE" altLang="es-VE" b="0" i="0" u="none" strike="noStrike" cap="none" normalizeH="0" baseline="0" dirty="0">
                <a:ln>
                  <a:noFill/>
                </a:ln>
                <a:solidFill>
                  <a:srgbClr val="3B353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Microinformática</a:t>
            </a:r>
            <a:endParaRPr kumimoji="0" lang="es-VE" altLang="es-VE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VE" altLang="es-V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    </a:t>
            </a: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VE" altLang="es-VE" b="0" i="0" u="none" strike="noStrike" cap="none" normalizeH="0" baseline="0" dirty="0">
                <a:ln>
                  <a:noFill/>
                </a:ln>
                <a:solidFill>
                  <a:srgbClr val="3B353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Descentralización que dio autonomía pero creó desafíos de estandarización.</a:t>
            </a:r>
            <a:endParaRPr kumimoji="0" lang="es-VE" altLang="es-VE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VE" altLang="es-VE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VE" altLang="es-VE" b="0" i="0" u="none" strike="noStrike" cap="none" normalizeH="0" baseline="0" dirty="0">
                <a:ln>
                  <a:noFill/>
                </a:ln>
                <a:solidFill>
                  <a:srgbClr val="3B353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Cliente-Servidor</a:t>
            </a:r>
            <a:r>
              <a:rPr kumimoji="0" lang="es-VE" altLang="es-V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 </a:t>
            </a:r>
            <a:br>
              <a:rPr kumimoji="0" lang="es-VE" altLang="es-V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es-VE" altLang="es-VE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VE" altLang="es-VE" b="0" i="0" u="none" strike="noStrike" cap="none" normalizeH="0" baseline="0" dirty="0">
                <a:ln>
                  <a:noFill/>
                </a:ln>
                <a:solidFill>
                  <a:srgbClr val="3B353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Arquitecturas que buscan equilibrio entre gestión centralizada y acceso distribuido.</a:t>
            </a:r>
            <a:endParaRPr kumimoji="0" lang="es-VE" altLang="es-VE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VE" altLang="es-VE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s-VE" altLang="es-VE" b="0" i="0" u="none" strike="noStrike" cap="none" normalizeH="0" baseline="0" dirty="0">
                <a:ln>
                  <a:noFill/>
                </a:ln>
                <a:solidFill>
                  <a:srgbClr val="3B353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Nube</a:t>
            </a:r>
            <a:endParaRPr kumimoji="0" lang="es-VE" altLang="es-VE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VE" altLang="es-V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   </a:t>
            </a: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VE" altLang="es-VE" b="0" i="0" u="none" strike="noStrike" cap="none" normalizeH="0" baseline="0" dirty="0">
                <a:ln>
                  <a:noFill/>
                </a:ln>
                <a:solidFill>
                  <a:srgbClr val="3B353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Diversificación de modelos con enfoque en agilidad y adaptabilidad.</a:t>
            </a:r>
            <a:endParaRPr kumimoji="0" lang="es-VE" altLang="es-VE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VE" altLang="es-V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s-VE" altLang="es-V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VE" altLang="es-VE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2B1F4406-B498-06CF-5C89-CF2E2542C1C0}"/>
              </a:ext>
            </a:extLst>
          </p:cNvPr>
          <p:cNvSpPr txBox="1"/>
          <p:nvPr/>
        </p:nvSpPr>
        <p:spPr>
          <a:xfrm>
            <a:off x="350196" y="300721"/>
            <a:ext cx="6673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Arial Black" panose="020B0A04020102020204" pitchFamily="34" charset="0"/>
              </a:rPr>
              <a:t>Evolución de los Modelos de información</a:t>
            </a:r>
            <a:endParaRPr lang="es-VE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7165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671F92C4-4A22-DE96-0F50-A6E6DA4C1905}"/>
              </a:ext>
            </a:extLst>
          </p:cNvPr>
          <p:cNvSpPr txBox="1"/>
          <p:nvPr/>
        </p:nvSpPr>
        <p:spPr>
          <a:xfrm>
            <a:off x="427320" y="815729"/>
            <a:ext cx="54912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VE" b="0" i="0" u="none" strike="noStrike" dirty="0">
                <a:solidFill>
                  <a:srgbClr val="1F1E1E"/>
                </a:solidFill>
                <a:effectLst/>
                <a:latin typeface="Arial Black" panose="020B0A04020102020204" pitchFamily="34" charset="0"/>
              </a:rPr>
              <a:t>Funciones Gerenciales en Informática</a:t>
            </a:r>
            <a:endParaRPr lang="es-VE" dirty="0">
              <a:latin typeface="Arial Black" panose="020B0A04020102020204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5DC64F9-2EB4-81C9-CAFA-1EE14976DACD}"/>
              </a:ext>
            </a:extLst>
          </p:cNvPr>
          <p:cNvSpPr txBox="1"/>
          <p:nvPr/>
        </p:nvSpPr>
        <p:spPr>
          <a:xfrm>
            <a:off x="427320" y="1425102"/>
            <a:ext cx="5491264" cy="4940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sz="1600" b="1" i="0" u="none" strike="noStrike" dirty="0">
                <a:solidFill>
                  <a:srgbClr val="3B353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Organización</a:t>
            </a:r>
          </a:p>
          <a:p>
            <a:pPr indent="457200">
              <a:lnSpc>
                <a:spcPct val="200000"/>
              </a:lnSpc>
            </a:pPr>
            <a:r>
              <a:rPr lang="es-ES" sz="1600" b="0" i="0" u="none" strike="noStrike" dirty="0">
                <a:solidFill>
                  <a:srgbClr val="3B353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Estructuración de departamentos y equipos DevOps</a:t>
            </a:r>
          </a:p>
          <a:p>
            <a:pPr marL="285750" indent="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sz="1600" b="1" i="0" u="none" strike="noStrike" dirty="0">
                <a:solidFill>
                  <a:srgbClr val="3B353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Dirección</a:t>
            </a:r>
          </a:p>
          <a:p>
            <a:pPr indent="457200">
              <a:lnSpc>
                <a:spcPct val="200000"/>
              </a:lnSpc>
            </a:pPr>
            <a:r>
              <a:rPr lang="es-ES" sz="1600" dirty="0">
                <a:solidFill>
                  <a:srgbClr val="3B35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Liderar equipos y gestionar proyectos informáticos.</a:t>
            </a:r>
          </a:p>
          <a:p>
            <a:pPr marL="285750" indent="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sz="1600" b="1" dirty="0">
                <a:solidFill>
                  <a:srgbClr val="3B35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</a:t>
            </a:r>
          </a:p>
          <a:p>
            <a:pPr indent="457200">
              <a:lnSpc>
                <a:spcPct val="200000"/>
              </a:lnSpc>
            </a:pPr>
            <a:r>
              <a:rPr lang="es-ES" sz="1600" dirty="0">
                <a:solidFill>
                  <a:srgbClr val="3B35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Supervisar el desempeño y asegurar la calidad y seguridad de los servicios</a:t>
            </a:r>
          </a:p>
          <a:p>
            <a:pPr marL="285750" indent="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sz="1600" b="1" dirty="0">
                <a:solidFill>
                  <a:srgbClr val="3B35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Planificación</a:t>
            </a:r>
          </a:p>
          <a:p>
            <a:pPr indent="457200">
              <a:lnSpc>
                <a:spcPct val="200000"/>
              </a:lnSpc>
            </a:pPr>
            <a:r>
              <a:rPr lang="es-ES" sz="1600" b="0" i="0" u="none" strike="noStrike" dirty="0">
                <a:solidFill>
                  <a:srgbClr val="3B353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Definir estrategias para el desarrollo y mantenimiento de sistemas informáticos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55F870A-7E4A-FA5C-C482-E259D9195B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157" y="0"/>
            <a:ext cx="59468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576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75FC68BE-E782-47FD-4916-34E6DF745019}"/>
              </a:ext>
            </a:extLst>
          </p:cNvPr>
          <p:cNvSpPr txBox="1"/>
          <p:nvPr/>
        </p:nvSpPr>
        <p:spPr>
          <a:xfrm>
            <a:off x="6096000" y="51895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VE" b="0" i="0" u="none" strike="noStrike" dirty="0">
                <a:solidFill>
                  <a:srgbClr val="1F1E1E"/>
                </a:solidFill>
                <a:effectLst/>
                <a:latin typeface="Arial Black" panose="020B0A04020102020204" pitchFamily="34" charset="0"/>
              </a:rPr>
              <a:t>Tendencias Actuales y Futuras</a:t>
            </a:r>
            <a:endParaRPr lang="es-VE" dirty="0">
              <a:latin typeface="Arial Black" panose="020B0A04020102020204" pitchFamily="34" charset="0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F23FAE8E-B782-C9FE-4C1B-6F703ACA8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57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2E04374B-F771-81D9-E6A9-97DBE131B412}"/>
              </a:ext>
            </a:extLst>
          </p:cNvPr>
          <p:cNvSpPr txBox="1"/>
          <p:nvPr/>
        </p:nvSpPr>
        <p:spPr>
          <a:xfrm>
            <a:off x="5116749" y="1254753"/>
            <a:ext cx="5797685" cy="1493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200000"/>
              </a:lnSpc>
            </a:pPr>
            <a:r>
              <a:rPr lang="es-VE" sz="1600" b="1" i="0" u="none" strike="noStrike" dirty="0">
                <a:solidFill>
                  <a:srgbClr val="1F1E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Computación en la nube</a:t>
            </a:r>
          </a:p>
          <a:p>
            <a:pPr indent="457200">
              <a:lnSpc>
                <a:spcPct val="200000"/>
              </a:lnSpc>
            </a:pPr>
            <a:r>
              <a:rPr lang="es-ES" sz="1600" dirty="0">
                <a:solidFill>
                  <a:srgbClr val="1F1E1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Alquilar recursos de informática, como almacenamiento y procesamiento, a través de internet, en lugar de comprarlos</a:t>
            </a:r>
            <a:endParaRPr lang="es-VE" sz="1600" dirty="0">
              <a:solidFill>
                <a:srgbClr val="1F1E1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CA06EA2-DCC3-A2C9-9CF0-61C3070E13E7}"/>
              </a:ext>
            </a:extLst>
          </p:cNvPr>
          <p:cNvSpPr txBox="1"/>
          <p:nvPr/>
        </p:nvSpPr>
        <p:spPr>
          <a:xfrm>
            <a:off x="5116749" y="2935463"/>
            <a:ext cx="5214026" cy="1493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20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Ciberseguridad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457200">
              <a:lnSpc>
                <a:spcPct val="200000"/>
              </a:lnSpc>
            </a:pPr>
            <a:r>
              <a:rPr lang="es-ES" sz="1600" b="0" i="0" u="none" strike="noStrike" dirty="0">
                <a:solidFill>
                  <a:srgbClr val="3B353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Prioridad creciente ante amenazas sofisticadas y regulaciones estrictas.</a:t>
            </a:r>
            <a:endParaRPr lang="es-V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9E1667C-64E8-A2D2-DE50-8BD1BB7C7CF0}"/>
              </a:ext>
            </a:extLst>
          </p:cNvPr>
          <p:cNvSpPr txBox="1"/>
          <p:nvPr/>
        </p:nvSpPr>
        <p:spPr>
          <a:xfrm>
            <a:off x="5116749" y="4616174"/>
            <a:ext cx="4883285" cy="1493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200000"/>
              </a:lnSpc>
            </a:pPr>
            <a:r>
              <a:rPr lang="es-ES" sz="1600" b="1" i="0" kern="1200" dirty="0">
                <a:solidFill>
                  <a:srgbClr val="1F1E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es-VE" sz="1600" b="1" i="0" kern="1200" dirty="0">
                <a:solidFill>
                  <a:srgbClr val="1F1E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s-ES" sz="1600" b="1" i="0" kern="1200" dirty="0">
                <a:solidFill>
                  <a:srgbClr val="1F1E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eligencia ar</a:t>
            </a:r>
            <a:r>
              <a:rPr lang="es-VE" sz="1600" b="1" i="0" kern="1200" dirty="0">
                <a:solidFill>
                  <a:srgbClr val="1F1E1E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tificial</a:t>
            </a:r>
          </a:p>
          <a:p>
            <a:pPr indent="457200">
              <a:lnSpc>
                <a:spcPct val="200000"/>
              </a:lnSpc>
            </a:pPr>
            <a:r>
              <a:rPr lang="es-ES" sz="1600" b="0" i="0" u="none" strike="noStrike" dirty="0">
                <a:solidFill>
                  <a:srgbClr val="3B353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Transforma la toma de decisiones y automatización de procesos.</a:t>
            </a:r>
            <a:endParaRPr lang="es-V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5130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2B38AD19-EFE4-A41D-56EC-BF77CE3805C0}"/>
              </a:ext>
            </a:extLst>
          </p:cNvPr>
          <p:cNvSpPr txBox="1"/>
          <p:nvPr/>
        </p:nvSpPr>
        <p:spPr>
          <a:xfrm>
            <a:off x="1284051" y="505838"/>
            <a:ext cx="5667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Arial Black" panose="020B0A04020102020204" pitchFamily="34" charset="0"/>
              </a:rPr>
              <a:t>BIBLIOGRAFIA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273B00B-044B-FB5A-848C-A60956B48A3F}"/>
              </a:ext>
            </a:extLst>
          </p:cNvPr>
          <p:cNvSpPr txBox="1"/>
          <p:nvPr/>
        </p:nvSpPr>
        <p:spPr>
          <a:xfrm>
            <a:off x="1284051" y="1152940"/>
            <a:ext cx="9623898" cy="5484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200000"/>
              </a:lnSpc>
              <a:buFontTx/>
              <a:buChar char="-"/>
            </a:pP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Alonso, G. (2005). Gestión de servicios de tecnologías de información. Pearson Educación.</a:t>
            </a:r>
          </a:p>
          <a:p>
            <a:pPr indent="457200">
              <a:lnSpc>
                <a:spcPct val="200000"/>
              </a:lnSpc>
              <a:buFontTx/>
              <a:buChar char="-"/>
            </a:pPr>
            <a:r>
              <a:rPr lang="es-MX" sz="1600" dirty="0" err="1">
                <a:latin typeface="Arial" panose="020B0604020202020204" pitchFamily="34" charset="0"/>
                <a:cs typeface="Arial" panose="020B0604020202020204" pitchFamily="34" charset="0"/>
              </a:rPr>
              <a:t>Etkin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, J. (2005). Gestión de la complejidad en las organizaciones. Ediciones Granica.</a:t>
            </a:r>
          </a:p>
          <a:p>
            <a:pPr indent="457200">
              <a:lnSpc>
                <a:spcPct val="200000"/>
              </a:lnSpc>
              <a:buFontTx/>
              <a:buChar char="-"/>
            </a:pP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Fayol, H. (1983). Administración industrial y general. Ediciones Orbis. (Obra original publicada en 1916).</a:t>
            </a:r>
          </a:p>
          <a:p>
            <a:pPr indent="457200">
              <a:lnSpc>
                <a:spcPct val="200000"/>
              </a:lnSpc>
              <a:buFontTx/>
              <a:buChar char="-"/>
            </a:pPr>
            <a:r>
              <a:rPr lang="es-MX" sz="1600" dirty="0" err="1">
                <a:latin typeface="Arial" panose="020B0604020202020204" pitchFamily="34" charset="0"/>
                <a:cs typeface="Arial" panose="020B0604020202020204" pitchFamily="34" charset="0"/>
              </a:rPr>
              <a:t>Horovitz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, J. (1990). La calidad del servicio: En busca de la excelencia. McGraw-Hill.</a:t>
            </a:r>
          </a:p>
          <a:p>
            <a:pPr indent="457200">
              <a:lnSpc>
                <a:spcPct val="200000"/>
              </a:lnSpc>
              <a:buFontTx/>
              <a:buChar char="-"/>
            </a:pP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Juran, J. M. (1990). Juran y el liderazgo para la calidad: Un manual para directivos. Díaz de Santos.</a:t>
            </a:r>
          </a:p>
          <a:p>
            <a:pPr indent="457200">
              <a:lnSpc>
                <a:spcPct val="200000"/>
              </a:lnSpc>
              <a:buFontTx/>
              <a:buChar char="-"/>
            </a:pP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Kendall, K. E. (2005). Análisis y diseño de sistemas (6ta ed.). Pearson Educación.</a:t>
            </a:r>
          </a:p>
          <a:p>
            <a:pPr indent="457200">
              <a:lnSpc>
                <a:spcPct val="200000"/>
              </a:lnSpc>
              <a:buFontTx/>
              <a:buChar char="-"/>
            </a:pP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Laudon, K. C. (2004). Sistemas de información gerencial: Administración de la empresa digital. Pearson Educación.</a:t>
            </a:r>
          </a:p>
          <a:p>
            <a:pPr indent="457200">
              <a:lnSpc>
                <a:spcPct val="200000"/>
              </a:lnSpc>
              <a:buFontTx/>
              <a:buChar char="-"/>
            </a:pP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Lewin, K., &amp; Kelly, H. H. (1990). Resolución de conflictos intergrupales. Paidós</a:t>
            </a:r>
            <a:endParaRPr lang="es-V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2712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462</Words>
  <Application>Microsoft Office PowerPoint</Application>
  <PresentationFormat>Widescreen</PresentationFormat>
  <Paragraphs>54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 Black</vt:lpstr>
      <vt:lpstr>Calibri</vt:lpstr>
      <vt:lpstr>Calibri Light</vt:lpstr>
      <vt:lpstr>Tema de Office</vt:lpstr>
      <vt:lpstr>Republica Bolivariana de Venezuela Ministerio del Popular Para la Defensa Universidad Nacional Experimental Politécnica De la Fuerza Armada U.N.E.F.A Sección:2610-N1 Gerencia de la informática 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Republica Bolivariana de Venezuela Ministerio del Popular Para la Defensa Universidad Nacional Experimental Politécnica De la Fuerza Nacional Bolivariana U.N.E.F.A Sección:2610 Gerencia de la informática</dc:title>
  <dc:creator>kleimar mendez</dc:creator>
  <cp:lastModifiedBy>Convertio</cp:lastModifiedBy>
  <cp:revision>16</cp:revision>
  <dcterms:created xsi:type="dcterms:W3CDTF">2025-04-23T22:13:10Z</dcterms:created>
  <dcterms:modified xsi:type="dcterms:W3CDTF">2025-04-24T21:55:14Z</dcterms:modified>
</cp:coreProperties>
</file>