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68" r:id="rId3"/>
    <p:sldId id="261" r:id="rId4"/>
    <p:sldId id="262" r:id="rId5"/>
    <p:sldId id="264" r:id="rId6"/>
    <p:sldId id="265" r:id="rId7"/>
    <p:sldId id="269" r:id="rId8"/>
    <p:sldId id="271" r:id="rId9"/>
    <p:sldId id="273" r:id="rId10"/>
    <p:sldId id="274" r:id="rId11"/>
    <p:sldId id="267" r:id="rId12"/>
    <p:sldId id="266" r:id="rId13"/>
    <p:sldId id="275" r:id="rId14"/>
    <p:sldId id="276" r:id="rId15"/>
    <p:sldId id="277" r:id="rId16"/>
    <p:sldId id="278" r:id="rId17"/>
    <p:sldId id="270" r:id="rId18"/>
    <p:sldId id="279" r:id="rId19"/>
    <p:sldId id="297" r:id="rId20"/>
    <p:sldId id="298" r:id="rId21"/>
    <p:sldId id="299" r:id="rId22"/>
    <p:sldId id="259" r:id="rId23"/>
    <p:sldId id="300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9/5/2018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9/5/2018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https://www.youtube.com/watch?v=lnc0FNvUZ7o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8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8AA7A6F-0BDB-4778-AC86-2CCAA7F5E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1836B5B5-3ABE-4577-AD42-1DB0F58060E0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4CCBCED-7F76-4D95-9E1B-746613D551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617F691-C239-4112-A01E-6B5C92DF8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676ECFC-142B-4FB8-8999-A83284868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9C5D55F-7C54-4C06-BBE0-3ED15A5BB44F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68505CF-99C8-4F8C-861F-F1490C9D72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B593BBA-55AD-4BB9-AE53-F4599C43A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698702D-4FEE-4A58-96FF-5F2F2BCEA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6E88A821-515B-49F9-8F5B-EA91F03AEAB5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65B151D-3CFD-4427-A7D6-C293DE9ADC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FB72973-3A72-4BF0-B443-E9F17A0F2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5088B3AA-9509-4801-9676-A1B8EAD68A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F057DCB2-6A4A-4BCB-BE61-B02814A54EA3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2C737C5-DF9F-49C7-91FE-A5BD7DFD07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FBE9765-0879-4316-B0A8-52AA78251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F876F2B-B3F5-40AA-8887-4ABECBA2B7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A8A7A84F-DA32-40F5-8AFC-88F8EA6B8184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A649A10-8821-4698-971B-B2BFCB3045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8E27232-C30A-4DDF-858B-735D19D5A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621C85AC-594F-45E8-B5D8-C602DF2CAF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7DEC1BF-60D2-4F40-B4AE-0F091C218FE9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15BFE59-BE45-484B-84AD-86A82C91E0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0F7B6D6-6B06-4F9F-8CD3-6723B8400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AC14ED8-7DB0-4B8E-A911-A70875D76A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A0FA63FA-A815-4D83-B01E-10993DF18FAE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0F53692-19A1-47EB-95B3-32024215F3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08E2806-550D-47E1-9E90-2A77FB324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AEC4775-9763-4E5F-8510-97DA25680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F0870F0F-073D-46FB-A736-F8644846E29B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AFF02CA-3476-4E67-9B2A-CB01F0A360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CC52C39-EC1E-4648-8596-102EC61D0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9/5/2018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9/5/2018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7A4AEA-2179-4356-9697-B1A52DC6FF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A7EC9-BA05-4657-8B35-1E96369FFC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4BF50-9B38-435D-9665-56FCD3266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C2A5A-BD56-4EA2-88D0-FE7A3A4007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793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A4003B9-233C-44C0-BF5F-6D84AF359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04B0623-C051-4A40-8EE6-330E5FA382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3B5B7A4-BFE5-479D-8D9D-925F958A6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04622-AFE0-4E5D-9EFA-FCDED5535F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07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9/5/2018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9/5/2018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9/5/2018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9/5/2018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9/5/2018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9/5/2018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2018-midterm-election-forecast/house/?ex_cid=rrpromo" TargetMode="External"/><Relationship Id="rId2" Type="http://schemas.openxmlformats.org/officeDocument/2006/relationships/hyperlink" Target="http://media.hhmi.org/biointeractive/click/sample-distribution/?_ga=1.229734676.983006972.148092153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b.org/Multimedia/Video/2011/acs-benefits-business-government.aspx" TargetMode="External"/><Relationship Id="rId2" Type="http://schemas.openxmlformats.org/officeDocument/2006/relationships/hyperlink" Target="http://www.prb.org/Publications/Articles/2000/TwoCheersforthe2000Census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Populations, Samples, and Stats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J. Martinez, PhD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DF-7F98-419E-9129-872C990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2129-B56D-4F99-9B57-F2514DD9B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9525" y="2190750"/>
            <a:ext cx="9629775" cy="444086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Defined: the most frequent value in a data set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Properties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Works will all types of variables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Uni-, bi- and </a:t>
            </a:r>
            <a:r>
              <a:rPr lang="en-US" altLang="en-US" sz="2600" dirty="0" err="1"/>
              <a:t>trimodality</a:t>
            </a:r>
            <a:endParaRPr lang="en-US" altLang="en-US" sz="2600" dirty="0"/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In a unimodal, symmetric distribution,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600" dirty="0"/>
              <a:t>	Mean = median = mode</a:t>
            </a:r>
          </a:p>
        </p:txBody>
      </p:sp>
    </p:spTree>
    <p:extLst>
      <p:ext uri="{BB962C8B-B14F-4D97-AF65-F5344CB8AC3E}">
        <p14:creationId xmlns:p14="http://schemas.microsoft.com/office/powerpoint/2010/main" val="8013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59" y="466343"/>
            <a:ext cx="9888583" cy="1362113"/>
          </a:xfrm>
        </p:spPr>
        <p:txBody>
          <a:bodyPr>
            <a:noAutofit/>
          </a:bodyPr>
          <a:lstStyle/>
          <a:p>
            <a:r>
              <a:rPr lang="en-US" sz="5400" dirty="0"/>
              <a:t>Why Variation Matters</a:t>
            </a:r>
          </a:p>
        </p:txBody>
      </p:sp>
      <p:pic>
        <p:nvPicPr>
          <p:cNvPr id="9" name="Picture 4" descr="~AUT0003">
            <a:extLst>
              <a:ext uri="{FF2B5EF4-FFF2-40B4-BE49-F238E27FC236}">
                <a16:creationId xmlns:a16="http://schemas.microsoft.com/office/drawing/2014/main" id="{786478E1-15D8-4CAA-9737-C369F1102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" b="2489"/>
          <a:stretch>
            <a:fillRect/>
          </a:stretch>
        </p:blipFill>
        <p:spPr bwMode="auto">
          <a:xfrm>
            <a:off x="1509815" y="1861016"/>
            <a:ext cx="9429270" cy="49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6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59" y="466343"/>
            <a:ext cx="9888583" cy="1362113"/>
          </a:xfrm>
        </p:spPr>
        <p:txBody>
          <a:bodyPr>
            <a:noAutofit/>
          </a:bodyPr>
          <a:lstStyle/>
          <a:p>
            <a:r>
              <a:rPr lang="en-US" sz="5400" dirty="0"/>
              <a:t>Describing Populations &amp; Samples:</a:t>
            </a:r>
            <a:br>
              <a:rPr lang="en-US" sz="5400" dirty="0"/>
            </a:br>
            <a:r>
              <a:rPr lang="en-US" sz="5400" dirty="0"/>
              <a:t>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Range</a:t>
            </a:r>
          </a:p>
          <a:p>
            <a:endParaRPr lang="en-US" sz="3200" dirty="0"/>
          </a:p>
          <a:p>
            <a:r>
              <a:rPr lang="en-US" sz="3200" dirty="0"/>
              <a:t>Variance</a:t>
            </a:r>
          </a:p>
          <a:p>
            <a:endParaRPr lang="en-US" sz="3200" dirty="0"/>
          </a:p>
          <a:p>
            <a:r>
              <a:rPr lang="en-US" sz="3200" dirty="0"/>
              <a:t>Standard Deviation</a:t>
            </a:r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/>
              <p:cNvSpPr txBox="1"/>
              <p:nvPr/>
            </p:nvSpPr>
            <p:spPr>
              <a:xfrm>
                <a:off x="5517805" y="4659660"/>
                <a:ext cx="857249" cy="127304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05" y="4659660"/>
                <a:ext cx="857249" cy="1273041"/>
              </a:xfrm>
              <a:prstGeom prst="rect">
                <a:avLst/>
              </a:prstGeom>
              <a:blipFill>
                <a:blip r:embed="rId2"/>
                <a:stretch>
                  <a:fillRect r="-1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/>
              <p:cNvSpPr txBox="1"/>
              <p:nvPr/>
            </p:nvSpPr>
            <p:spPr>
              <a:xfrm>
                <a:off x="5517805" y="3432835"/>
                <a:ext cx="857249" cy="8645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05" y="3432835"/>
                <a:ext cx="857249" cy="864532"/>
              </a:xfrm>
              <a:prstGeom prst="rect">
                <a:avLst/>
              </a:prstGeom>
              <a:blipFill>
                <a:blip r:embed="rId3"/>
                <a:stretch>
                  <a:fillRect r="-97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78468" y="2288572"/>
                <a:ext cx="46767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𝑈𝑝𝑝𝑒𝑟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𝐿𝑖𝑚𝑖𝑡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𝐿𝑖𝑚𝑖𝑡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468" y="2288572"/>
                <a:ext cx="46767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DF-7F98-419E-9129-872C990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CB2129-B56D-4F99-9B57-F2514DD9B8C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279525" y="2190750"/>
                <a:ext cx="9629775" cy="444086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2800" dirty="0"/>
                  <a:t>The Range – difference between the largest and smallest observations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𝑈𝑝𝑝𝑒𝑟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𝐿𝑖𝑚𝑖𝑡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𝐿𝑖𝑚𝑖𝑡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80000"/>
                  </a:lnSpc>
                </a:pPr>
                <a:endParaRPr lang="en-US" altLang="en-US" sz="2800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2800" dirty="0"/>
                  <a:t>Deviation – difference between any observation and its mean:</a:t>
                </a:r>
              </a:p>
              <a:p>
                <a:pPr>
                  <a:lnSpc>
                    <a:spcPct val="80000"/>
                  </a:lnSpc>
                </a:pPr>
                <a:endParaRPr lang="en-US" altLang="en-US" sz="2800" b="1" dirty="0"/>
              </a:p>
              <a:p>
                <a:pPr>
                  <a:lnSpc>
                    <a:spcPct val="80000"/>
                  </a:lnSpc>
                </a:pPr>
                <a:endParaRPr lang="en-US" altLang="en-US" sz="2800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2800" dirty="0"/>
                  <a:t>Sum of deviations = zero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CB2129-B56D-4F99-9B57-F2514DD9B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9525" y="2190750"/>
                <a:ext cx="9629775" cy="4440869"/>
              </a:xfrm>
              <a:blipFill>
                <a:blip r:embed="rId3"/>
                <a:stretch>
                  <a:fillRect l="-1139" t="-3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C21AA66-0938-4516-957A-9BD3A1E67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974567"/>
              </p:ext>
            </p:extLst>
          </p:nvPr>
        </p:nvGraphicFramePr>
        <p:xfrm>
          <a:off x="5198891" y="4390135"/>
          <a:ext cx="15779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4" imgW="469800" imgH="228600" progId="Equation.3">
                  <p:embed/>
                </p:oleObj>
              </mc:Choice>
              <mc:Fallback>
                <p:oleObj name="Equation" r:id="rId4" imgW="469800" imgH="228600" progId="Equation.3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ED873918-5FD9-4A48-B790-E6CA4A8E5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891" y="4390135"/>
                        <a:ext cx="1577975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8A222B62-596A-4BE0-987A-1C16BA26A2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330427"/>
              </p:ext>
            </p:extLst>
          </p:nvPr>
        </p:nvGraphicFramePr>
        <p:xfrm>
          <a:off x="4898231" y="5721350"/>
          <a:ext cx="23923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6" imgW="901440" imgH="431640" progId="Equation.3">
                  <p:embed/>
                </p:oleObj>
              </mc:Choice>
              <mc:Fallback>
                <p:oleObj name="Equation" r:id="rId6" imgW="901440" imgH="431640" progId="Equation.3">
                  <p:embed/>
                  <p:pic>
                    <p:nvPicPr>
                      <p:cNvPr id="2051" name="Object 8">
                        <a:extLst>
                          <a:ext uri="{FF2B5EF4-FFF2-40B4-BE49-F238E27FC236}">
                            <a16:creationId xmlns:a16="http://schemas.microsoft.com/office/drawing/2014/main" id="{A87279FD-1BB9-41EC-941D-24F58C320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231" y="5721350"/>
                        <a:ext cx="239236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08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DF-7F98-419E-9129-872C990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2129-B56D-4F99-9B57-F2514DD9B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9525" y="1953088"/>
            <a:ext cx="9629775" cy="467853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Sum of squares – These are squared in order to compute a non-zero value. </a:t>
            </a:r>
          </a:p>
          <a:p>
            <a:pPr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Variance – The average of the squared differences from the mean. How far a variable is spread out.</a:t>
            </a:r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DEF7DCB-8893-43DE-9796-79AD8ABDD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613496"/>
              </p:ext>
            </p:extLst>
          </p:nvPr>
        </p:nvGraphicFramePr>
        <p:xfrm>
          <a:off x="4989512" y="2702718"/>
          <a:ext cx="22098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r:id="rId3" imgW="698500" imgH="457200" progId="Equation.3">
                  <p:embed/>
                </p:oleObj>
              </mc:Choice>
              <mc:Fallback>
                <p:oleObj r:id="rId3" imgW="698500" imgH="457200" progId="Equation.3">
                  <p:embed/>
                  <p:pic>
                    <p:nvPicPr>
                      <p:cNvPr id="3075" name="Object 6">
                        <a:extLst>
                          <a:ext uri="{FF2B5EF4-FFF2-40B4-BE49-F238E27FC236}">
                            <a16:creationId xmlns:a16="http://schemas.microsoft.com/office/drawing/2014/main" id="{9E5E6071-8DC2-46BE-B2F8-6739004EB0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2" y="2702718"/>
                        <a:ext cx="2209800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13FF4900-033C-4F44-A5A3-4075B63CE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161084"/>
              </p:ext>
            </p:extLst>
          </p:nvPr>
        </p:nvGraphicFramePr>
        <p:xfrm>
          <a:off x="4303712" y="5087937"/>
          <a:ext cx="289560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r:id="rId5" imgW="1028254" imgH="634725" progId="Equation.3">
                  <p:embed/>
                </p:oleObj>
              </mc:Choice>
              <mc:Fallback>
                <p:oleObj r:id="rId5" imgW="1028254" imgH="634725" progId="Equation.3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D3D842FA-9F79-4219-AEF8-E858E9F07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2" y="5087937"/>
                        <a:ext cx="2895600" cy="177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9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DF-7F98-419E-9129-872C990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2129-B56D-4F99-9B57-F2514DD9B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9525" y="2190750"/>
            <a:ext cx="9629775" cy="191961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Standard Deviation – Standard deviation measures the spread of a data distribution. The more spread out a data distribution is, the greater its standard deviation. Square root of the variance.</a:t>
            </a:r>
          </a:p>
          <a:p>
            <a:pPr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D5E42D4-0F11-46E6-89F5-B8C634B8A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416760"/>
              </p:ext>
            </p:extLst>
          </p:nvPr>
        </p:nvGraphicFramePr>
        <p:xfrm>
          <a:off x="6094412" y="4314547"/>
          <a:ext cx="394970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1587240" imgH="723600" progId="Equation.3">
                  <p:embed/>
                </p:oleObj>
              </mc:Choice>
              <mc:Fallback>
                <p:oleObj name="Equation" r:id="rId3" imgW="1587240" imgH="723600" progId="Equation.3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F12F8692-B6B1-4434-B892-2E9BD37F18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2" y="4314547"/>
                        <a:ext cx="3949700" cy="182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5502FE-A558-47F3-B176-5F3E3329351C}"/>
              </a:ext>
            </a:extLst>
          </p:cNvPr>
          <p:cNvSpPr txBox="1"/>
          <p:nvPr/>
        </p:nvSpPr>
        <p:spPr>
          <a:xfrm>
            <a:off x="1279525" y="4314547"/>
            <a:ext cx="4048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Step 1:</a:t>
            </a:r>
            <a:r>
              <a:rPr lang="en-US" dirty="0"/>
              <a:t> Find the mean.</a:t>
            </a:r>
          </a:p>
          <a:p>
            <a:pPr fontAlgn="base"/>
            <a:r>
              <a:rPr lang="en-US" b="1" dirty="0"/>
              <a:t>Step 2:</a:t>
            </a:r>
            <a:r>
              <a:rPr lang="en-US" dirty="0"/>
              <a:t> For each data point, find the square of its distance to the mean.</a:t>
            </a:r>
          </a:p>
          <a:p>
            <a:pPr fontAlgn="base"/>
            <a:r>
              <a:rPr lang="en-US" b="1" dirty="0"/>
              <a:t>Step 3:</a:t>
            </a:r>
            <a:r>
              <a:rPr lang="en-US" dirty="0"/>
              <a:t> Sum the values from Step 2.</a:t>
            </a:r>
          </a:p>
          <a:p>
            <a:pPr fontAlgn="base"/>
            <a:r>
              <a:rPr lang="en-US" b="1" dirty="0"/>
              <a:t>Step 4:</a:t>
            </a:r>
            <a:r>
              <a:rPr lang="en-US" dirty="0"/>
              <a:t> Divide by the number of data points. (n-1 if sample)</a:t>
            </a:r>
          </a:p>
          <a:p>
            <a:pPr fontAlgn="base"/>
            <a:r>
              <a:rPr lang="en-US" b="1" dirty="0"/>
              <a:t>Step 5:</a:t>
            </a:r>
            <a:r>
              <a:rPr lang="en-US" dirty="0"/>
              <a:t> Take the square root.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3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3FF24CE-DCF0-446D-852B-2B554DADA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0160" y="466343"/>
            <a:ext cx="9506209" cy="13621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5400" dirty="0"/>
              <a:t>Properties of the </a:t>
            </a:r>
            <a:r>
              <a:rPr lang="en-US" altLang="en-US" sz="5400" i="1" dirty="0"/>
              <a:t>Standard Deviation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638BB77-155D-483D-811B-1178B62EA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Always nonzero unless all observations are equal</a:t>
            </a:r>
          </a:p>
          <a:p>
            <a:pPr eaLnBrk="1" hangingPunct="1"/>
            <a:r>
              <a:rPr lang="en-US" altLang="en-US" sz="2800" dirty="0"/>
              <a:t>The greater the variation about the mean, the larger is the value of </a:t>
            </a:r>
            <a:r>
              <a:rPr lang="en-US" altLang="en-US" sz="2800" i="1" dirty="0"/>
              <a:t>s</a:t>
            </a:r>
            <a:r>
              <a:rPr lang="en-US" altLang="en-US" sz="2800" dirty="0"/>
              <a:t>.</a:t>
            </a:r>
          </a:p>
          <a:p>
            <a:pPr marL="0" indent="0" eaLnBrk="1" hangingPunct="1">
              <a:buNone/>
            </a:pPr>
            <a:endParaRPr lang="en-US" altLang="en-US" sz="28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D4C1FFB-4824-404B-9DA5-5FBBEF848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5400" dirty="0"/>
              <a:t>Interpreting </a:t>
            </a:r>
            <a:r>
              <a:rPr lang="en-US" altLang="en-US" sz="5400" i="1" dirty="0"/>
              <a:t>Standard Deviation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40803C5-EF09-427D-A78B-F291F4129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Roughly the average distance of observations about the mean</a:t>
            </a:r>
          </a:p>
          <a:p>
            <a:pPr eaLnBrk="1" hangingPunct="1"/>
            <a:r>
              <a:rPr lang="en-US" altLang="en-US" sz="2800" i="1" dirty="0"/>
              <a:t>Empirical rule</a:t>
            </a:r>
            <a:r>
              <a:rPr lang="en-US" altLang="en-US" sz="2800" dirty="0"/>
              <a:t> for approximately symmetric (bell-shaped) distributions:</a:t>
            </a:r>
          </a:p>
          <a:p>
            <a:pPr lvl="1" eaLnBrk="1" hangingPunct="1"/>
            <a:r>
              <a:rPr lang="en-US" altLang="en-US" sz="2800" dirty="0">
                <a:cs typeface="Times New Roman" panose="02020603050405020304" pitchFamily="18" charset="0"/>
              </a:rPr>
              <a:t>Mean ± 1s = 68% of data</a:t>
            </a:r>
          </a:p>
          <a:p>
            <a:pPr lvl="1" eaLnBrk="1" hangingPunct="1"/>
            <a:r>
              <a:rPr lang="en-US" altLang="en-US" sz="2800" dirty="0">
                <a:cs typeface="Times New Roman" panose="02020603050405020304" pitchFamily="18" charset="0"/>
              </a:rPr>
              <a:t>Mean ± 2s = 95% of data</a:t>
            </a:r>
          </a:p>
          <a:p>
            <a:pPr lvl="1" eaLnBrk="1" hangingPunct="1"/>
            <a:r>
              <a:rPr lang="en-US" altLang="en-US" sz="2800" dirty="0">
                <a:cs typeface="Times New Roman" panose="02020603050405020304" pitchFamily="18" charset="0"/>
              </a:rPr>
              <a:t>Mean ± 3s = 99% of data</a:t>
            </a:r>
            <a:endParaRPr lang="en-US" altLang="en-US" sz="2800" dirty="0"/>
          </a:p>
          <a:p>
            <a:pPr lvl="1" eaLnBrk="1" hangingPunct="1"/>
            <a:endParaRPr lang="en-US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~AUT0004">
            <a:extLst>
              <a:ext uri="{FF2B5EF4-FFF2-40B4-BE49-F238E27FC236}">
                <a16:creationId xmlns:a16="http://schemas.microsoft.com/office/drawing/2014/main" id="{E0DCFDB0-A044-48FA-BDDA-39C92CBD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7" y="754603"/>
            <a:ext cx="11885739" cy="514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0773293-7AFC-472B-B9D2-B9A02F223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400" dirty="0"/>
              <a:t>Measures of Position in a Distribution:  Quartiles and Other Percentiles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3334821-4F6B-4B47-B89F-1FEECC1A7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Percentile defined: the </a:t>
            </a:r>
            <a:r>
              <a:rPr lang="en-US" altLang="en-US" sz="2800" dirty="0" err="1"/>
              <a:t>p</a:t>
            </a:r>
            <a:r>
              <a:rPr lang="en-US" altLang="en-US" sz="2800" baseline="30000" dirty="0" err="1"/>
              <a:t>th</a:t>
            </a:r>
            <a:r>
              <a:rPr lang="en-US" altLang="en-US" sz="2800" dirty="0"/>
              <a:t> percentile is a number such that p% of the scores fall below it and ( 100 -  p% ) fall above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Common percentiles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Median: 50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percentile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Lower quartile:  25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percentile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Upper quartile:  75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percentile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Interquartile range = upper quartile - lower quartiles; middle 50% of a distribution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Title 7">
            <a:extLst>
              <a:ext uri="{FF2B5EF4-FFF2-40B4-BE49-F238E27FC236}">
                <a16:creationId xmlns:a16="http://schemas.microsoft.com/office/drawing/2014/main" id="{7990CDBE-8EC7-47CC-B905-13D155C9338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Vertical Text Placeholder 8">
            <a:extLst>
              <a:ext uri="{FF2B5EF4-FFF2-40B4-BE49-F238E27FC236}">
                <a16:creationId xmlns:a16="http://schemas.microsoft.com/office/drawing/2014/main" id="{C8008612-8F8B-46E3-93FC-C63BE588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7BFAC8-0338-42C4-B6F7-F6CA567C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52" y="82229"/>
            <a:ext cx="6848475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BA870-15B0-4E61-A197-909953AFE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39" y="2516144"/>
            <a:ext cx="4341855" cy="43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~AUT0002">
            <a:extLst>
              <a:ext uri="{FF2B5EF4-FFF2-40B4-BE49-F238E27FC236}">
                <a16:creationId xmlns:a16="http://schemas.microsoft.com/office/drawing/2014/main" id="{6E04AFBA-EA4A-481D-91AB-CB45BA1B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" y="468223"/>
            <a:ext cx="12129856" cy="595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94DC69DC-3CC6-44C6-A210-DB0FD6EE1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5400" dirty="0"/>
              <a:t>Interquartile Range</a:t>
            </a:r>
            <a:br>
              <a:rPr lang="en-US" altLang="en-US" sz="5400" dirty="0"/>
            </a:br>
            <a:r>
              <a:rPr lang="en-US" altLang="en-US" sz="5400" dirty="0"/>
              <a:t>as Measure of Variation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1D0E6DC-7092-4566-BF58-0D28CDF15C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20897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Defined: 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Not sensitive to outliers (a problem with the range and with the standard deviation)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E96D6FC0-68D5-4D85-AEC2-AEDE40D8347F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8180796"/>
              </p:ext>
            </p:extLst>
          </p:nvPr>
        </p:nvGraphicFramePr>
        <p:xfrm>
          <a:off x="3276600" y="2949575"/>
          <a:ext cx="5791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2450880" imgH="203040" progId="Equation.3">
                  <p:embed/>
                </p:oleObj>
              </mc:Choice>
              <mc:Fallback>
                <p:oleObj name="Equation" r:id="rId4" imgW="2450880" imgH="203040" progId="Equation.3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E96D6FC0-68D5-4D85-AEC2-AEDE40D83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49575"/>
                        <a:ext cx="5791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and Normal Distribution</a:t>
            </a:r>
          </a:p>
          <a:p>
            <a:pPr lvl="1"/>
            <a:r>
              <a:rPr lang="en-US" dirty="0">
                <a:hlinkClick r:id="rId2"/>
              </a:rPr>
              <a:t>http://www.hhmi.org/biointeractive/sampling-and-normal-distribution</a:t>
            </a:r>
          </a:p>
          <a:p>
            <a:pPr lvl="1"/>
            <a:r>
              <a:rPr lang="en-US" dirty="0">
                <a:hlinkClick r:id="rId2"/>
              </a:rPr>
              <a:t>http://media.hhmi.org/biointeractive/click/sample-distribution/?_ga=1.229734676.983006972.1480921538</a:t>
            </a:r>
            <a:endParaRPr lang="en-US" dirty="0"/>
          </a:p>
          <a:p>
            <a:r>
              <a:rPr lang="en-US" dirty="0"/>
              <a:t>Variance and Normal Distribution</a:t>
            </a:r>
          </a:p>
          <a:p>
            <a:pPr lvl="1"/>
            <a:r>
              <a:rPr lang="en-US" dirty="0">
                <a:hlinkClick r:id="rId3"/>
              </a:rPr>
              <a:t>https://projects.fivethirtyeight.com/2018-midterm-election-forecast/house/?ex_cid=rrpromo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00EA1E44-0558-4C4B-A8BD-E11230D74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5400" dirty="0"/>
              <a:t>Reminder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397F530-A8AB-44C6-8FE0-F36ED26C46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51011" y="2057400"/>
            <a:ext cx="7620000" cy="4800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anose="02020603050405020304" pitchFamily="18" charset="0"/>
              </a:rPr>
              <a:t>Sample statistics and population parameters</a:t>
            </a:r>
          </a:p>
          <a:p>
            <a:pPr lvl="1" eaLnBrk="1" hangingPunct="1"/>
            <a:r>
              <a:rPr lang="en-US" altLang="en-US" sz="2400" dirty="0">
                <a:cs typeface="Times New Roman" panose="02020603050405020304" pitchFamily="18" charset="0"/>
              </a:rPr>
              <a:t>Statistics: describe a sample;</a:t>
            </a:r>
          </a:p>
          <a:p>
            <a:pPr lvl="2" eaLnBrk="1" hangingPunct="1"/>
            <a:r>
              <a:rPr lang="en-US" altLang="en-US" sz="2000" dirty="0">
                <a:cs typeface="Times New Roman" panose="02020603050405020304" pitchFamily="18" charset="0"/>
              </a:rPr>
              <a:t> e.g., </a:t>
            </a:r>
          </a:p>
          <a:p>
            <a:pPr lvl="1" eaLnBrk="1" hangingPunct="1"/>
            <a:r>
              <a:rPr lang="en-US" altLang="en-US" sz="2400" dirty="0">
                <a:cs typeface="Times New Roman" panose="02020603050405020304" pitchFamily="18" charset="0"/>
              </a:rPr>
              <a:t>Parameters: describe a population;</a:t>
            </a:r>
          </a:p>
          <a:p>
            <a:pPr lvl="2" eaLnBrk="1" hangingPunct="1"/>
            <a:r>
              <a:rPr lang="en-US" altLang="en-US" sz="2000" dirty="0">
                <a:cs typeface="Times New Roman" panose="02020603050405020304" pitchFamily="18" charset="0"/>
              </a:rPr>
              <a:t> e.g.</a:t>
            </a:r>
          </a:p>
          <a:p>
            <a:pPr lvl="2" eaLnBrk="1" hangingPunct="1"/>
            <a:endParaRPr lang="en-US" altLang="en-US" sz="2000" dirty="0"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2902923B-40D4-48A0-A50D-EFC407131D8F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51010482"/>
              </p:ext>
            </p:extLst>
          </p:nvPr>
        </p:nvGraphicFramePr>
        <p:xfrm>
          <a:off x="3829050" y="2886074"/>
          <a:ext cx="685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4" imgW="304560" imgH="241200" progId="Equation.3">
                  <p:embed/>
                </p:oleObj>
              </mc:Choice>
              <mc:Fallback>
                <p:oleObj name="Equation" r:id="rId4" imgW="304560" imgH="24120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2902923B-40D4-48A0-A50D-EFC407131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2886074"/>
                        <a:ext cx="685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>
            <a:extLst>
              <a:ext uri="{FF2B5EF4-FFF2-40B4-BE49-F238E27FC236}">
                <a16:creationId xmlns:a16="http://schemas.microsoft.com/office/drawing/2014/main" id="{1DD556FB-D8BC-4778-8E17-519BF6962E2D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01569683"/>
              </p:ext>
            </p:extLst>
          </p:nvPr>
        </p:nvGraphicFramePr>
        <p:xfrm>
          <a:off x="3829050" y="3783365"/>
          <a:ext cx="952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6" imgW="355320" imgH="164880" progId="Equation.3">
                  <p:embed/>
                </p:oleObj>
              </mc:Choice>
              <mc:Fallback>
                <p:oleObj name="Equation" r:id="rId6" imgW="355320" imgH="164880" progId="Equation.3">
                  <p:embed/>
                  <p:pic>
                    <p:nvPicPr>
                      <p:cNvPr id="6147" name="Object 6">
                        <a:extLst>
                          <a:ext uri="{FF2B5EF4-FFF2-40B4-BE49-F238E27FC236}">
                            <a16:creationId xmlns:a16="http://schemas.microsoft.com/office/drawing/2014/main" id="{1DD556FB-D8BC-4778-8E17-519BF6962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3783365"/>
                        <a:ext cx="952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Further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4262302"/>
          </a:xfrm>
        </p:spPr>
        <p:txBody>
          <a:bodyPr>
            <a:normAutofit/>
          </a:bodyPr>
          <a:lstStyle/>
          <a:p>
            <a:r>
              <a:rPr lang="en-US" dirty="0"/>
              <a:t>“Mr. Willis of Ohio” from </a:t>
            </a:r>
            <a:r>
              <a:rPr lang="en-US" i="1" dirty="0"/>
              <a:t>The West Wing</a:t>
            </a:r>
            <a:endParaRPr lang="en-US" dirty="0"/>
          </a:p>
          <a:p>
            <a:r>
              <a:rPr lang="en-US" dirty="0"/>
              <a:t>“Two Cheers for the 2000 Census”. </a:t>
            </a:r>
            <a:r>
              <a:rPr lang="en-US" dirty="0">
                <a:hlinkClick r:id="rId2"/>
              </a:rPr>
              <a:t>http://www.prb.org/Publications/Articles/2000/TwoCheersforthe2000Census.aspx</a:t>
            </a:r>
            <a:endParaRPr lang="en-US" dirty="0"/>
          </a:p>
          <a:p>
            <a:r>
              <a:rPr lang="en-US" dirty="0"/>
              <a:t>“Better Data, Better Decisions: How the U.S. Census Bureau's American Community Survey Benefits Business and Government”. </a:t>
            </a:r>
            <a:r>
              <a:rPr lang="en-US" dirty="0">
                <a:hlinkClick r:id="rId3"/>
              </a:rPr>
              <a:t>http://www.prb.org/Multimedia/Video/2011/acs-benefits-business-government.aspx</a:t>
            </a:r>
            <a:endParaRPr lang="en-US" dirty="0"/>
          </a:p>
          <a:p>
            <a:r>
              <a:rPr lang="en-US" dirty="0"/>
              <a:t>“Understanding and Using 5-Year Estimates From the ACS”. http://www.prb.org/Multimedia/Video/2010/acs-webinar.aspx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Population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Population</a:t>
            </a:r>
          </a:p>
          <a:p>
            <a:pPr lvl="1"/>
            <a:r>
              <a:rPr lang="en-US" sz="3200" dirty="0"/>
              <a:t>Complete Count</a:t>
            </a:r>
          </a:p>
          <a:p>
            <a:pPr lvl="1"/>
            <a:r>
              <a:rPr lang="en-US" sz="3200" dirty="0"/>
              <a:t>United States Census</a:t>
            </a:r>
          </a:p>
          <a:p>
            <a:r>
              <a:rPr lang="en-US" sz="3200" dirty="0"/>
              <a:t>Samples</a:t>
            </a:r>
          </a:p>
          <a:p>
            <a:pPr lvl="1"/>
            <a:r>
              <a:rPr lang="en-US" sz="3200" dirty="0"/>
              <a:t>Random</a:t>
            </a:r>
          </a:p>
          <a:p>
            <a:pPr lvl="1"/>
            <a:r>
              <a:rPr lang="en-US" sz="3200" dirty="0"/>
              <a:t>Stratified Random</a:t>
            </a:r>
          </a:p>
          <a:p>
            <a:pPr lvl="1"/>
            <a:r>
              <a:rPr lang="en-US" sz="32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36093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Can we ever know the true population?</a:t>
            </a:r>
          </a:p>
          <a:p>
            <a:r>
              <a:rPr lang="en-US" sz="3200" dirty="0"/>
              <a:t>When would a sample be better?</a:t>
            </a:r>
          </a:p>
        </p:txBody>
      </p:sp>
    </p:spTree>
    <p:extLst>
      <p:ext uri="{BB962C8B-B14F-4D97-AF65-F5344CB8AC3E}">
        <p14:creationId xmlns:p14="http://schemas.microsoft.com/office/powerpoint/2010/main" val="5811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520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59" y="466343"/>
            <a:ext cx="9888583" cy="1362113"/>
          </a:xfrm>
        </p:spPr>
        <p:txBody>
          <a:bodyPr>
            <a:noAutofit/>
          </a:bodyPr>
          <a:lstStyle/>
          <a:p>
            <a:r>
              <a:rPr lang="en-US" sz="5400" dirty="0"/>
              <a:t>Describing Populations &amp; Samples: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Mean</a:t>
            </a:r>
          </a:p>
          <a:p>
            <a:endParaRPr lang="en-US" sz="3200" dirty="0"/>
          </a:p>
          <a:p>
            <a:r>
              <a:rPr lang="en-US" sz="3200" dirty="0"/>
              <a:t>Median</a:t>
            </a:r>
          </a:p>
          <a:p>
            <a:endParaRPr lang="en-US" sz="3200" dirty="0"/>
          </a:p>
          <a:p>
            <a:r>
              <a:rPr lang="en-US" sz="3200" dirty="0"/>
              <a:t>Mode</a:t>
            </a:r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"/>
              <p:cNvSpPr txBox="1"/>
              <p:nvPr/>
            </p:nvSpPr>
            <p:spPr>
              <a:xfrm>
                <a:off x="3097327" y="2190749"/>
                <a:ext cx="1187290" cy="83298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327" y="2190749"/>
                <a:ext cx="1187290" cy="832985"/>
              </a:xfrm>
              <a:prstGeom prst="rect">
                <a:avLst/>
              </a:prstGeom>
              <a:blipFill>
                <a:blip r:embed="rId2"/>
                <a:stretch>
                  <a:fillRect r="-1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26134" y="3390401"/>
                <a:ext cx="2804229" cy="8066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134" y="3390401"/>
                <a:ext cx="2804229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2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DF-7F98-419E-9129-872C990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2129-B56D-4F99-9B57-F2514DD9B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9525" y="2190750"/>
            <a:ext cx="9629775" cy="39862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Arithmetic mean (or average):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Properties of the mean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Quantitative data only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Highly susceptible to outliers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77E493-3A4A-4883-9706-0AB5F6B81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83145"/>
              </p:ext>
            </p:extLst>
          </p:nvPr>
        </p:nvGraphicFramePr>
        <p:xfrm>
          <a:off x="5991579" y="2667000"/>
          <a:ext cx="1905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520560" imgH="419040" progId="Equation.3">
                  <p:embed/>
                </p:oleObj>
              </mc:Choice>
              <mc:Fallback>
                <p:oleObj name="Equation" r:id="rId3" imgW="520560" imgH="41904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7B08DE0A-6A44-4CC8-AB56-0DBB32F644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579" y="2667000"/>
                        <a:ext cx="19050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BF63E916-188E-4661-81B2-8064A7F9E067}"/>
                  </a:ext>
                </a:extLst>
              </p:cNvPr>
              <p:cNvSpPr txBox="1"/>
              <p:nvPr/>
            </p:nvSpPr>
            <p:spPr>
              <a:xfrm>
                <a:off x="1982185" y="3114027"/>
                <a:ext cx="1187290" cy="83298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BF63E916-188E-4661-81B2-8064A7F9E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85" y="3114027"/>
                <a:ext cx="1187290" cy="832985"/>
              </a:xfrm>
              <a:prstGeom prst="rect">
                <a:avLst/>
              </a:prstGeom>
              <a:blipFill>
                <a:blip r:embed="rId5"/>
                <a:stretch>
                  <a:fillRect r="-1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DF-7F98-419E-9129-872C990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Median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2129-B56D-4F99-9B57-F2514DD9B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9525" y="2190750"/>
            <a:ext cx="9629775" cy="444086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 Median – the observation that divides an ordered data set in half; 50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percentile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Properties of the median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Quantitative or ordinal data required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In symmetric distributions, median=mean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In skewed distributions, the mean resides between the median and the tail of the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The median is unaffected by outliers or by distances between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4E734-7E80-49B0-A748-449D8C7A03D3}"/>
                  </a:ext>
                </a:extLst>
              </p:cNvPr>
              <p:cNvSpPr txBox="1"/>
              <p:nvPr/>
            </p:nvSpPr>
            <p:spPr>
              <a:xfrm>
                <a:off x="4304519" y="3025684"/>
                <a:ext cx="2804229" cy="8066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4E734-7E80-49B0-A748-449D8C7A0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19" y="3025684"/>
                <a:ext cx="2804229" cy="8066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95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~AUT0001">
            <a:extLst>
              <a:ext uri="{FF2B5EF4-FFF2-40B4-BE49-F238E27FC236}">
                <a16:creationId xmlns:a16="http://schemas.microsoft.com/office/drawing/2014/main" id="{74D32F64-B204-4C77-BF76-3B015637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/>
          <a:stretch>
            <a:fillRect/>
          </a:stretch>
        </p:blipFill>
        <p:spPr bwMode="auto">
          <a:xfrm>
            <a:off x="2017776" y="2375516"/>
            <a:ext cx="8153400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A4669C-480E-4DE1-B65D-A7126188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Mean and Median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150</TotalTime>
  <Words>678</Words>
  <Application>Microsoft Office PowerPoint</Application>
  <PresentationFormat>Widescreen</PresentationFormat>
  <Paragraphs>130</Paragraphs>
  <Slides>24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Cambria Math</vt:lpstr>
      <vt:lpstr>Times New Roman</vt:lpstr>
      <vt:lpstr>Wingdings</vt:lpstr>
      <vt:lpstr>Educational subjects 16x9</vt:lpstr>
      <vt:lpstr>Equation</vt:lpstr>
      <vt:lpstr>Equation.3</vt:lpstr>
      <vt:lpstr>Microsoft Equation 3.0</vt:lpstr>
      <vt:lpstr>Populations, Samples, and Stats</vt:lpstr>
      <vt:lpstr>PowerPoint Presentation</vt:lpstr>
      <vt:lpstr>Population and Samples</vt:lpstr>
      <vt:lpstr>Questions to Consider</vt:lpstr>
      <vt:lpstr>Demonstration</vt:lpstr>
      <vt:lpstr>Describing Populations &amp; Samples: Central Tendency</vt:lpstr>
      <vt:lpstr>Mean</vt:lpstr>
      <vt:lpstr>Median</vt:lpstr>
      <vt:lpstr>Mean and Median</vt:lpstr>
      <vt:lpstr>Mode</vt:lpstr>
      <vt:lpstr>Why Variation Matters</vt:lpstr>
      <vt:lpstr>Describing Populations &amp; Samples: Variation</vt:lpstr>
      <vt:lpstr>Variation</vt:lpstr>
      <vt:lpstr>Variation</vt:lpstr>
      <vt:lpstr>Variation</vt:lpstr>
      <vt:lpstr>Properties of the Standard Deviation</vt:lpstr>
      <vt:lpstr>Interpreting Standard Deviation</vt:lpstr>
      <vt:lpstr>PowerPoint Presentation</vt:lpstr>
      <vt:lpstr>Measures of Position in a Distribution:  Quartiles and Other Percentiles</vt:lpstr>
      <vt:lpstr>PowerPoint Presentation</vt:lpstr>
      <vt:lpstr>Interquartile Range as Measure of Variation</vt:lpstr>
      <vt:lpstr>More Examples</vt:lpstr>
      <vt:lpstr>Reminder</vt:lpstr>
      <vt:lpstr>Further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Matt</dc:creator>
  <cp:lastModifiedBy>Matthew Martinez</cp:lastModifiedBy>
  <cp:revision>36</cp:revision>
  <dcterms:created xsi:type="dcterms:W3CDTF">2016-12-05T07:10:46Z</dcterms:created>
  <dcterms:modified xsi:type="dcterms:W3CDTF">2018-09-06T05:15:04Z</dcterms:modified>
</cp:coreProperties>
</file>