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91" r:id="rId3"/>
    <p:sldId id="293" r:id="rId4"/>
    <p:sldId id="294" r:id="rId5"/>
    <p:sldId id="288" r:id="rId6"/>
    <p:sldId id="298" r:id="rId7"/>
    <p:sldId id="299" r:id="rId8"/>
    <p:sldId id="289" r:id="rId9"/>
    <p:sldId id="297" r:id="rId10"/>
    <p:sldId id="306" r:id="rId11"/>
    <p:sldId id="307" r:id="rId12"/>
    <p:sldId id="305" r:id="rId13"/>
    <p:sldId id="300" r:id="rId14"/>
    <p:sldId id="308" r:id="rId15"/>
    <p:sldId id="301" r:id="rId16"/>
    <p:sldId id="302" r:id="rId17"/>
    <p:sldId id="304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36233-3184-4F68-895B-637455CAB34B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0A2262-099F-46AC-905F-33296252988D}">
      <dgm:prSet/>
      <dgm:spPr/>
      <dgm:t>
        <a:bodyPr/>
        <a:lstStyle/>
        <a:p>
          <a:r>
            <a:rPr lang="en-US" b="0" i="0" dirty="0"/>
            <a:t>Graphical display of data where data are grouped into ranges.</a:t>
          </a:r>
          <a:endParaRPr lang="en-US" dirty="0"/>
        </a:p>
      </dgm:t>
    </dgm:pt>
    <dgm:pt modelId="{2A1C43B8-7C94-48DE-AE3C-C731D3DF517A}" type="parTrans" cxnId="{0D48F280-1A56-45EA-AB08-636A26FA4963}">
      <dgm:prSet/>
      <dgm:spPr/>
      <dgm:t>
        <a:bodyPr/>
        <a:lstStyle/>
        <a:p>
          <a:endParaRPr lang="en-US"/>
        </a:p>
      </dgm:t>
    </dgm:pt>
    <dgm:pt modelId="{49EA38CD-E010-4B91-AF49-518480C75E07}" type="sibTrans" cxnId="{0D48F280-1A56-45EA-AB08-636A26FA4963}">
      <dgm:prSet/>
      <dgm:spPr/>
      <dgm:t>
        <a:bodyPr/>
        <a:lstStyle/>
        <a:p>
          <a:endParaRPr lang="en-US"/>
        </a:p>
      </dgm:t>
    </dgm:pt>
    <dgm:pt modelId="{0CB139EB-86AE-473B-BE93-D8374C5E2E16}">
      <dgm:prSet/>
      <dgm:spPr/>
      <dgm:t>
        <a:bodyPr/>
        <a:lstStyle/>
        <a:p>
          <a:r>
            <a:rPr lang="en-US" b="0" i="0"/>
            <a:t>Commonly used to display the frequency distribution of a variable</a:t>
          </a:r>
          <a:endParaRPr lang="en-US"/>
        </a:p>
      </dgm:t>
    </dgm:pt>
    <dgm:pt modelId="{703EAF01-124C-49CD-B929-54D80A606DA1}" type="parTrans" cxnId="{6F214F2F-3DE6-4117-AAC2-C6E38E80E122}">
      <dgm:prSet/>
      <dgm:spPr/>
      <dgm:t>
        <a:bodyPr/>
        <a:lstStyle/>
        <a:p>
          <a:endParaRPr lang="en-US"/>
        </a:p>
      </dgm:t>
    </dgm:pt>
    <dgm:pt modelId="{F52AED1C-130A-4BC3-926A-E80E298BDCBB}" type="sibTrans" cxnId="{6F214F2F-3DE6-4117-AAC2-C6E38E80E122}">
      <dgm:prSet/>
      <dgm:spPr/>
      <dgm:t>
        <a:bodyPr/>
        <a:lstStyle/>
        <a:p>
          <a:endParaRPr lang="en-US"/>
        </a:p>
      </dgm:t>
    </dgm:pt>
    <dgm:pt modelId="{D76635BF-1416-4282-9271-70BB4AC956AC}" type="pres">
      <dgm:prSet presAssocID="{B2E36233-3184-4F68-895B-637455CAB34B}" presName="vert0" presStyleCnt="0">
        <dgm:presLayoutVars>
          <dgm:dir/>
          <dgm:animOne val="branch"/>
          <dgm:animLvl val="lvl"/>
        </dgm:presLayoutVars>
      </dgm:prSet>
      <dgm:spPr/>
    </dgm:pt>
    <dgm:pt modelId="{4EAAF2CA-2D27-4A36-ACA8-9C259143DAB0}" type="pres">
      <dgm:prSet presAssocID="{3D0A2262-099F-46AC-905F-33296252988D}" presName="thickLine" presStyleLbl="alignNode1" presStyleIdx="0" presStyleCnt="2"/>
      <dgm:spPr/>
    </dgm:pt>
    <dgm:pt modelId="{20DDE974-FB7E-4A58-BE85-5C4CE15F4B71}" type="pres">
      <dgm:prSet presAssocID="{3D0A2262-099F-46AC-905F-33296252988D}" presName="horz1" presStyleCnt="0"/>
      <dgm:spPr/>
    </dgm:pt>
    <dgm:pt modelId="{7C79ABC5-389F-4171-8B17-0BE556ED75E8}" type="pres">
      <dgm:prSet presAssocID="{3D0A2262-099F-46AC-905F-33296252988D}" presName="tx1" presStyleLbl="revTx" presStyleIdx="0" presStyleCnt="2"/>
      <dgm:spPr/>
    </dgm:pt>
    <dgm:pt modelId="{1B28E289-D0C8-4A50-BB00-DAEB37C62819}" type="pres">
      <dgm:prSet presAssocID="{3D0A2262-099F-46AC-905F-33296252988D}" presName="vert1" presStyleCnt="0"/>
      <dgm:spPr/>
    </dgm:pt>
    <dgm:pt modelId="{BD933314-716C-473A-9A59-9B7C72A8F012}" type="pres">
      <dgm:prSet presAssocID="{0CB139EB-86AE-473B-BE93-D8374C5E2E16}" presName="thickLine" presStyleLbl="alignNode1" presStyleIdx="1" presStyleCnt="2"/>
      <dgm:spPr/>
    </dgm:pt>
    <dgm:pt modelId="{714840E1-E88B-49AF-9C79-3CC9C68C87C0}" type="pres">
      <dgm:prSet presAssocID="{0CB139EB-86AE-473B-BE93-D8374C5E2E16}" presName="horz1" presStyleCnt="0"/>
      <dgm:spPr/>
    </dgm:pt>
    <dgm:pt modelId="{728E2A4A-0DE4-4B81-821C-5B493B0D5535}" type="pres">
      <dgm:prSet presAssocID="{0CB139EB-86AE-473B-BE93-D8374C5E2E16}" presName="tx1" presStyleLbl="revTx" presStyleIdx="1" presStyleCnt="2"/>
      <dgm:spPr/>
    </dgm:pt>
    <dgm:pt modelId="{E351EC2B-0385-4589-ADAE-CEE12CDD0B0D}" type="pres">
      <dgm:prSet presAssocID="{0CB139EB-86AE-473B-BE93-D8374C5E2E16}" presName="vert1" presStyleCnt="0"/>
      <dgm:spPr/>
    </dgm:pt>
  </dgm:ptLst>
  <dgm:cxnLst>
    <dgm:cxn modelId="{CB16AE0B-E1D7-4DD0-9151-2ABFB65769CB}" type="presOf" srcId="{B2E36233-3184-4F68-895B-637455CAB34B}" destId="{D76635BF-1416-4282-9271-70BB4AC956AC}" srcOrd="0" destOrd="0" presId="urn:microsoft.com/office/officeart/2008/layout/LinedList"/>
    <dgm:cxn modelId="{6F214F2F-3DE6-4117-AAC2-C6E38E80E122}" srcId="{B2E36233-3184-4F68-895B-637455CAB34B}" destId="{0CB139EB-86AE-473B-BE93-D8374C5E2E16}" srcOrd="1" destOrd="0" parTransId="{703EAF01-124C-49CD-B929-54D80A606DA1}" sibTransId="{F52AED1C-130A-4BC3-926A-E80E298BDCBB}"/>
    <dgm:cxn modelId="{0D48F280-1A56-45EA-AB08-636A26FA4963}" srcId="{B2E36233-3184-4F68-895B-637455CAB34B}" destId="{3D0A2262-099F-46AC-905F-33296252988D}" srcOrd="0" destOrd="0" parTransId="{2A1C43B8-7C94-48DE-AE3C-C731D3DF517A}" sibTransId="{49EA38CD-E010-4B91-AF49-518480C75E07}"/>
    <dgm:cxn modelId="{F70461B6-F019-4B02-907F-08CCBDDF4378}" type="presOf" srcId="{3D0A2262-099F-46AC-905F-33296252988D}" destId="{7C79ABC5-389F-4171-8B17-0BE556ED75E8}" srcOrd="0" destOrd="0" presId="urn:microsoft.com/office/officeart/2008/layout/LinedList"/>
    <dgm:cxn modelId="{5F424AFA-2CE2-4BE5-A0B4-50A8CDA650DC}" type="presOf" srcId="{0CB139EB-86AE-473B-BE93-D8374C5E2E16}" destId="{728E2A4A-0DE4-4B81-821C-5B493B0D5535}" srcOrd="0" destOrd="0" presId="urn:microsoft.com/office/officeart/2008/layout/LinedList"/>
    <dgm:cxn modelId="{D21C1D20-EACA-4203-8ED2-7738E7580465}" type="presParOf" srcId="{D76635BF-1416-4282-9271-70BB4AC956AC}" destId="{4EAAF2CA-2D27-4A36-ACA8-9C259143DAB0}" srcOrd="0" destOrd="0" presId="urn:microsoft.com/office/officeart/2008/layout/LinedList"/>
    <dgm:cxn modelId="{5FE39E17-4A3B-4DE8-9B78-54C6BF42F460}" type="presParOf" srcId="{D76635BF-1416-4282-9271-70BB4AC956AC}" destId="{20DDE974-FB7E-4A58-BE85-5C4CE15F4B71}" srcOrd="1" destOrd="0" presId="urn:microsoft.com/office/officeart/2008/layout/LinedList"/>
    <dgm:cxn modelId="{069150A9-DAA1-4F36-9D55-4F50CD87D493}" type="presParOf" srcId="{20DDE974-FB7E-4A58-BE85-5C4CE15F4B71}" destId="{7C79ABC5-389F-4171-8B17-0BE556ED75E8}" srcOrd="0" destOrd="0" presId="urn:microsoft.com/office/officeart/2008/layout/LinedList"/>
    <dgm:cxn modelId="{1546A52C-A853-433D-AC96-6CBA7E962823}" type="presParOf" srcId="{20DDE974-FB7E-4A58-BE85-5C4CE15F4B71}" destId="{1B28E289-D0C8-4A50-BB00-DAEB37C62819}" srcOrd="1" destOrd="0" presId="urn:microsoft.com/office/officeart/2008/layout/LinedList"/>
    <dgm:cxn modelId="{FD182464-2C70-4328-A521-72ECFF193308}" type="presParOf" srcId="{D76635BF-1416-4282-9271-70BB4AC956AC}" destId="{BD933314-716C-473A-9A59-9B7C72A8F012}" srcOrd="2" destOrd="0" presId="urn:microsoft.com/office/officeart/2008/layout/LinedList"/>
    <dgm:cxn modelId="{E19A51CE-2B22-4CFE-933B-26393A4BC368}" type="presParOf" srcId="{D76635BF-1416-4282-9271-70BB4AC956AC}" destId="{714840E1-E88B-49AF-9C79-3CC9C68C87C0}" srcOrd="3" destOrd="0" presId="urn:microsoft.com/office/officeart/2008/layout/LinedList"/>
    <dgm:cxn modelId="{27AE5101-B7F1-4274-865E-F42FA53420FE}" type="presParOf" srcId="{714840E1-E88B-49AF-9C79-3CC9C68C87C0}" destId="{728E2A4A-0DE4-4B81-821C-5B493B0D5535}" srcOrd="0" destOrd="0" presId="urn:microsoft.com/office/officeart/2008/layout/LinedList"/>
    <dgm:cxn modelId="{5E283180-E39D-4D35-8A89-9D3EAEBE63BB}" type="presParOf" srcId="{714840E1-E88B-49AF-9C79-3CC9C68C87C0}" destId="{E351EC2B-0385-4589-ADAE-CEE12CDD0B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AF2CA-2D27-4A36-ACA8-9C259143DAB0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79ABC5-389F-4171-8B17-0BE556ED75E8}">
      <dsp:nvSpPr>
        <dsp:cNvPr id="0" name=""/>
        <dsp:cNvSpPr/>
      </dsp:nvSpPr>
      <dsp:spPr>
        <a:xfrm>
          <a:off x="0" y="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 dirty="0"/>
            <a:t>Graphical display of data where data are grouped into ranges.</a:t>
          </a:r>
          <a:endParaRPr lang="en-US" sz="4100" kern="1200" dirty="0"/>
        </a:p>
      </dsp:txBody>
      <dsp:txXfrm>
        <a:off x="0" y="0"/>
        <a:ext cx="6496050" cy="2286000"/>
      </dsp:txXfrm>
    </dsp:sp>
    <dsp:sp modelId="{BD933314-716C-473A-9A59-9B7C72A8F012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E2A4A-0DE4-4B81-821C-5B493B0D5535}">
      <dsp:nvSpPr>
        <dsp:cNvPr id="0" name=""/>
        <dsp:cNvSpPr/>
      </dsp:nvSpPr>
      <dsp:spPr>
        <a:xfrm>
          <a:off x="0" y="228600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/>
            <a:t>Commonly used to display the frequency distribution of a variable</a:t>
          </a:r>
          <a:endParaRPr lang="en-US" sz="4100" kern="1200"/>
        </a:p>
      </dsp:txBody>
      <dsp:txXfrm>
        <a:off x="0" y="2286000"/>
        <a:ext cx="6496050" cy="228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4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8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80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3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4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4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16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2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EA780D-F0F2-4F72-9763-F17655E6E20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8EFC-DCC9-4C02-9FC9-9692A7AB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4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b7vbwvb75nocj30/Tables.pdf?dl=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77/0042085918770709" TargetMode="External"/><Relationship Id="rId4" Type="http://schemas.openxmlformats.org/officeDocument/2006/relationships/hyperlink" Target="https://doi.org/10.1086/69465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27E2-D8E9-4277-8D98-C962278CE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Examining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59E27-F1A9-4069-BBDA-5DE2560F6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4466123"/>
            <a:ext cx="7034362" cy="1778158"/>
          </a:xfrm>
        </p:spPr>
        <p:txBody>
          <a:bodyPr>
            <a:normAutofit/>
          </a:bodyPr>
          <a:lstStyle/>
          <a:p>
            <a:r>
              <a:rPr lang="en-US" sz="2800" dirty="0"/>
              <a:t>Univariate Displays</a:t>
            </a:r>
          </a:p>
        </p:txBody>
      </p:sp>
    </p:spTree>
    <p:extLst>
      <p:ext uri="{BB962C8B-B14F-4D97-AF65-F5344CB8AC3E}">
        <p14:creationId xmlns:p14="http://schemas.microsoft.com/office/powerpoint/2010/main" val="303263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77E6-FDF4-4AD3-B63F-901A798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Histograms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https://upload.wikimedia.org/wikipedia/commons/f/f7/Travel_time_histogram_total_n_Stata.png">
            <a:extLst>
              <a:ext uri="{FF2B5EF4-FFF2-40B4-BE49-F238E27FC236}">
                <a16:creationId xmlns:a16="http://schemas.microsoft.com/office/drawing/2014/main" id="{0611B66F-4C7D-4290-9A3A-57188311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37" y="1627900"/>
            <a:ext cx="6534014" cy="421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16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77E6-FDF4-4AD3-B63F-901A798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Histograms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2" descr="http://abacus.bates.edu/~ganderso/biology/resources/writing/Height_freq_plot_gif.gif">
            <a:extLst>
              <a:ext uri="{FF2B5EF4-FFF2-40B4-BE49-F238E27FC236}">
                <a16:creationId xmlns:a16="http://schemas.microsoft.com/office/drawing/2014/main" id="{8638BB0A-9EC7-4EC3-9852-52DCF16DB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36" y="1753229"/>
            <a:ext cx="7811876" cy="3912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89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77E6-FDF4-4AD3-B63F-901A798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Bar Graphs</a:t>
            </a:r>
          </a:p>
        </p:txBody>
      </p: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18CA7-AE19-4F11-A54C-DA5DD5C20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267101"/>
            <a:ext cx="6275584" cy="43289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40515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0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5" name="Picture 10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7" name="Oval 10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9" name="Picture 10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1" name="Picture 11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3" name="Rectangle 11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Rectangle 115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77E6-FDF4-4AD3-B63F-901A798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Bar Graphs</a:t>
            </a:r>
          </a:p>
        </p:txBody>
      </p:sp>
      <p:sp useBgFill="1">
        <p:nvSpPr>
          <p:cNvPr id="136" name="Rectangle 117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9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2B83B-C470-4D7F-8386-3867BB93A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509699"/>
            <a:ext cx="6275584" cy="38437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1914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0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5" name="Picture 10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7" name="Oval 10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9" name="Picture 10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1" name="Picture 11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3" name="Rectangle 11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Rectangle 115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77E6-FDF4-4AD3-B63F-901A798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Bar Graphs</a:t>
            </a:r>
          </a:p>
        </p:txBody>
      </p:sp>
      <p:sp useBgFill="1">
        <p:nvSpPr>
          <p:cNvPr id="136" name="Rectangle 117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9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Among Americans with Hispanic ancestry, share that identifies as Hispanic or Latino falls across immigrant generations">
            <a:extLst>
              <a:ext uri="{FF2B5EF4-FFF2-40B4-BE49-F238E27FC236}">
                <a16:creationId xmlns:a16="http://schemas.microsoft.com/office/drawing/2014/main" id="{9CB9FAF0-0A24-4137-B6A3-B4D5F5F9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325880"/>
            <a:ext cx="40195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34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77E6-FDF4-4AD3-B63F-901A798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Other Plots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55D38A3-2CFC-4A04-A187-18116C17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Scatter Plot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Line Chart</a:t>
            </a:r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9B63E-C223-43A3-96C1-64DB4D39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80" y="1447799"/>
            <a:ext cx="6462189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2474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77E6-FDF4-4AD3-B63F-901A798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Other Plots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55D38A3-2CFC-4A04-A187-18116C17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Scatter Plot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Line Chart</a:t>
            </a: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13997-CDBC-4B51-98AB-77EA7C47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479852"/>
            <a:ext cx="6495847" cy="45078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8953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77E6-FDF4-4AD3-B63F-901A798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Other Plots</a:t>
            </a: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55D38A3-2CFC-4A04-A187-18116C17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Scatter Plot</a:t>
            </a:r>
          </a:p>
          <a:p>
            <a:r>
              <a:rPr lang="en-US" sz="1400">
                <a:solidFill>
                  <a:srgbClr val="FFFFFF"/>
                </a:solidFill>
              </a:rPr>
              <a:t>Line Chart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9B3D3-0565-4198-9FBB-C7E04F24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56" y="1447799"/>
            <a:ext cx="643943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5225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BB8F-E589-4CBF-9031-F339047F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7B62-190F-44CE-90B0-CB8EF96A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“Deracializing Social Statistics” by </a:t>
            </a:r>
            <a:r>
              <a:rPr lang="en-US" dirty="0" err="1"/>
              <a:t>Tukufu</a:t>
            </a:r>
            <a:r>
              <a:rPr lang="en-US" dirty="0"/>
              <a:t> </a:t>
            </a:r>
            <a:r>
              <a:rPr lang="en-US" dirty="0" err="1"/>
              <a:t>Zuberi</a:t>
            </a:r>
            <a:r>
              <a:rPr lang="en-US" dirty="0"/>
              <a:t> from </a:t>
            </a:r>
            <a:r>
              <a:rPr lang="en-US" i="1" dirty="0"/>
              <a:t>White Logic, White Methods: racism and Methodology </a:t>
            </a:r>
            <a:r>
              <a:rPr lang="en-US" dirty="0"/>
              <a:t>	</a:t>
            </a:r>
          </a:p>
          <a:p>
            <a:r>
              <a:rPr lang="en-US" dirty="0"/>
              <a:t>Turn In Assignment #2 By Next Week</a:t>
            </a:r>
          </a:p>
        </p:txBody>
      </p:sp>
    </p:spTree>
    <p:extLst>
      <p:ext uri="{BB962C8B-B14F-4D97-AF65-F5344CB8AC3E}">
        <p14:creationId xmlns:p14="http://schemas.microsoft.com/office/powerpoint/2010/main" val="87185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CD6DD26-7B5F-4AB4-902D-FD3A5C6FE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500" y="174667"/>
            <a:ext cx="11298455" cy="9611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dirty="0"/>
              <a:t>Types of Charts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42C0F56-4B55-4D74-A0C0-B4A28ED943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969" y="1286769"/>
            <a:ext cx="8458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Stem-Leaf Plots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Box Plots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Histograms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Bar Graphs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Confidence-Interval Plots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Others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Scatterplots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Line Charts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792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D0EA-1425-4E4F-B580-F69C297C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/>
              <a:t>Tables</a:t>
            </a: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7DD8-5DBB-434A-BCCA-3913590A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Should be Informative</a:t>
            </a:r>
          </a:p>
          <a:p>
            <a:r>
              <a:rPr lang="en-US">
                <a:solidFill>
                  <a:schemeClr val="bg1"/>
                </a:solidFill>
              </a:rPr>
              <a:t>Elements: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Column Headings including subheadings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Footnotes including source of data</a:t>
            </a:r>
          </a:p>
          <a:p>
            <a:r>
              <a:rPr lang="en-US">
                <a:solidFill>
                  <a:schemeClr val="bg1"/>
                </a:solidFill>
              </a:rPr>
              <a:t>Table Examples:</a:t>
            </a:r>
          </a:p>
          <a:p>
            <a:pPr lvl="1"/>
            <a:r>
              <a:rPr lang="en-US">
                <a:solidFill>
                  <a:schemeClr val="bg1"/>
                </a:solidFill>
                <a:hlinkClick r:id="rId3"/>
              </a:rPr>
              <a:t>https://www.dropbox.com/s/b7vbwvb75nocj30/Tables.pdf?dl=0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  <a:hlinkClick r:id="rId4"/>
              </a:rPr>
              <a:t>https://doi.org/10.1086/694652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  <a:hlinkClick r:id="rId5"/>
              </a:rPr>
              <a:t>https://doi.org/10.1177/0042085918770709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77E6-FDF4-4AD3-B63F-901A798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/>
              <a:t>Stem-Leaf Plots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55D38A3-2CFC-4A04-A187-18116C17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plot where each data value is split into a "leaf" (usually the last digit) and a "stem" (the main digits). </a:t>
            </a:r>
          </a:p>
          <a:p>
            <a:r>
              <a:rPr lang="en-US">
                <a:solidFill>
                  <a:schemeClr val="bg1"/>
                </a:solidFill>
              </a:rPr>
              <a:t>For example "32" is split into "3" (stem) and "2" (leaf).</a:t>
            </a:r>
          </a:p>
          <a:p>
            <a:r>
              <a:rPr lang="en-US">
                <a:solidFill>
                  <a:schemeClr val="bg1"/>
                </a:solidFill>
              </a:rPr>
              <a:t>The "stem" values are listed down, and the "leaf" values are listed next to them.</a:t>
            </a:r>
          </a:p>
        </p:txBody>
      </p:sp>
    </p:spTree>
    <p:extLst>
      <p:ext uri="{BB962C8B-B14F-4D97-AF65-F5344CB8AC3E}">
        <p14:creationId xmlns:p14="http://schemas.microsoft.com/office/powerpoint/2010/main" val="207829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8134E752-0CA4-4881-8025-7FBB93B3F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898" y="148920"/>
            <a:ext cx="10408785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dirty="0"/>
              <a:t>Stem-Leaf Plots</a:t>
            </a:r>
          </a:p>
        </p:txBody>
      </p:sp>
      <p:sp>
        <p:nvSpPr>
          <p:cNvPr id="73738" name="Text Box 10">
            <a:extLst>
              <a:ext uri="{FF2B5EF4-FFF2-40B4-BE49-F238E27FC236}">
                <a16:creationId xmlns:a16="http://schemas.microsoft.com/office/drawing/2014/main" id="{0EF91131-A0DF-4153-98C2-B47D3349C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009" y="2632695"/>
            <a:ext cx="50585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                		 5 0011111				7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				 4 00046666999	      11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                           3 024 					3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				 2 02468				5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				 1 002468 				6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                           0 000002222222222	48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				    222444444444444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				    666666666666666</a:t>
            </a:r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F71AF2DA-A76D-43ED-9D83-8EE99DD35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570" y="2553049"/>
            <a:ext cx="1143000" cy="533400"/>
          </a:xfrm>
          <a:prstGeom prst="leftArrow">
            <a:avLst>
              <a:gd name="adj1" fmla="val 50000"/>
              <a:gd name="adj2" fmla="val 53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Times New Roman" panose="02020603050405020304" pitchFamily="18" charset="0"/>
              </a:rPr>
              <a:t>Count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F53A4703-C9C4-4141-8C57-3EDCA739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302" y="1718295"/>
            <a:ext cx="982463" cy="914399"/>
          </a:xfrm>
          <a:prstGeom prst="down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Times New Roman" panose="02020603050405020304" pitchFamily="18" charset="0"/>
              </a:rPr>
              <a:t>Stem</a:t>
            </a: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C01D8CFB-C779-4B72-9CA1-B4EF020F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69" y="5266886"/>
            <a:ext cx="982463" cy="914399"/>
          </a:xfrm>
          <a:prstGeom prst="up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Times New Roman" panose="02020603050405020304" pitchFamily="18" charset="0"/>
              </a:rPr>
              <a:t>Leaf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8134E752-0CA4-4881-8025-7FBB93B3F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898" y="148920"/>
            <a:ext cx="10408785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dirty="0"/>
              <a:t>Box Plot</a:t>
            </a:r>
          </a:p>
        </p:txBody>
      </p:sp>
      <p:sp>
        <p:nvSpPr>
          <p:cNvPr id="26627" name="Text Box 8">
            <a:extLst>
              <a:ext uri="{FF2B5EF4-FFF2-40B4-BE49-F238E27FC236}">
                <a16:creationId xmlns:a16="http://schemas.microsoft.com/office/drawing/2014/main" id="{F7DAD392-F0AF-4F3F-8F9D-5457D413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133601"/>
            <a:ext cx="784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3739" name="AutoShape 11">
            <a:extLst>
              <a:ext uri="{FF2B5EF4-FFF2-40B4-BE49-F238E27FC236}">
                <a16:creationId xmlns:a16="http://schemas.microsoft.com/office/drawing/2014/main" id="{6B53E6CD-B1B1-4199-A325-1D88A33DF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432" y="4050105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</a:rPr>
              <a:t>25th</a:t>
            </a:r>
          </a:p>
        </p:txBody>
      </p:sp>
      <p:sp>
        <p:nvSpPr>
          <p:cNvPr id="73740" name="AutoShape 12">
            <a:extLst>
              <a:ext uri="{FF2B5EF4-FFF2-40B4-BE49-F238E27FC236}">
                <a16:creationId xmlns:a16="http://schemas.microsoft.com/office/drawing/2014/main" id="{F17C9279-8349-46E8-866E-27CCC1D6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759" y="3669105"/>
            <a:ext cx="982463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Times New Roman" panose="02020603050405020304" pitchFamily="18" charset="0"/>
              </a:rPr>
              <a:t>Median</a:t>
            </a:r>
          </a:p>
        </p:txBody>
      </p:sp>
      <p:sp>
        <p:nvSpPr>
          <p:cNvPr id="73741" name="AutoShape 13">
            <a:extLst>
              <a:ext uri="{FF2B5EF4-FFF2-40B4-BE49-F238E27FC236}">
                <a16:creationId xmlns:a16="http://schemas.microsoft.com/office/drawing/2014/main" id="{800D0DAE-E8D5-4FE9-BA64-7F3E1787E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332" y="3399505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anose="02020603050405020304" pitchFamily="18" charset="0"/>
              </a:rPr>
              <a:t>75th</a:t>
            </a:r>
          </a:p>
        </p:txBody>
      </p:sp>
      <p:sp>
        <p:nvSpPr>
          <p:cNvPr id="73742" name="Oval 14">
            <a:extLst>
              <a:ext uri="{FF2B5EF4-FFF2-40B4-BE49-F238E27FC236}">
                <a16:creationId xmlns:a16="http://schemas.microsoft.com/office/drawing/2014/main" id="{A48C06C9-282B-4963-BA5E-70AEEA4C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742297"/>
            <a:ext cx="1066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</a:rPr>
              <a:t>Mean</a:t>
            </a:r>
          </a:p>
        </p:txBody>
      </p:sp>
      <p:sp>
        <p:nvSpPr>
          <p:cNvPr id="73744" name="Line 16">
            <a:extLst>
              <a:ext uri="{FF2B5EF4-FFF2-40B4-BE49-F238E27FC236}">
                <a16:creationId xmlns:a16="http://schemas.microsoft.com/office/drawing/2014/main" id="{81849878-C5C1-4E27-BE30-F6B3E28473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8875" y="3085196"/>
            <a:ext cx="1613755" cy="70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AutoShape 17">
            <a:extLst>
              <a:ext uri="{FF2B5EF4-FFF2-40B4-BE49-F238E27FC236}">
                <a16:creationId xmlns:a16="http://schemas.microsoft.com/office/drawing/2014/main" id="{EB368335-382F-467E-AA81-5ECDC7F48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736" y="2133601"/>
            <a:ext cx="914400" cy="944016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Times New Roman" panose="02020603050405020304" pitchFamily="18" charset="0"/>
              </a:rPr>
              <a:t>Whiskers</a:t>
            </a:r>
          </a:p>
        </p:txBody>
      </p:sp>
      <p:sp>
        <p:nvSpPr>
          <p:cNvPr id="73746" name="Line 18">
            <a:extLst>
              <a:ext uri="{FF2B5EF4-FFF2-40B4-BE49-F238E27FC236}">
                <a16:creationId xmlns:a16="http://schemas.microsoft.com/office/drawing/2014/main" id="{2657C173-753F-454D-AC38-97FDFA544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122" y="2793534"/>
            <a:ext cx="838200" cy="5324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7" name="Line 19">
            <a:extLst>
              <a:ext uri="{FF2B5EF4-FFF2-40B4-BE49-F238E27FC236}">
                <a16:creationId xmlns:a16="http://schemas.microsoft.com/office/drawing/2014/main" id="{4D8A532E-7ED3-44C8-B0F7-532F74775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569" y="3027014"/>
            <a:ext cx="980753" cy="13753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Line 20">
            <a:extLst>
              <a:ext uri="{FF2B5EF4-FFF2-40B4-BE49-F238E27FC236}">
                <a16:creationId xmlns:a16="http://schemas.microsoft.com/office/drawing/2014/main" id="{7E6C1AB3-C507-4536-A1C0-801B9F07B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9136" y="2592198"/>
            <a:ext cx="903194" cy="434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AutoShape 21">
            <a:extLst>
              <a:ext uri="{FF2B5EF4-FFF2-40B4-BE49-F238E27FC236}">
                <a16:creationId xmlns:a16="http://schemas.microsoft.com/office/drawing/2014/main" id="{909F8C00-B051-4156-96A6-8480F3C1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26905"/>
            <a:ext cx="1143000" cy="533400"/>
          </a:xfrm>
          <a:prstGeom prst="leftArrow">
            <a:avLst>
              <a:gd name="adj1" fmla="val 50000"/>
              <a:gd name="adj2" fmla="val 53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Times New Roman" panose="02020603050405020304" pitchFamily="18" charset="0"/>
              </a:rPr>
              <a:t>Outlier!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B2EA2B-647D-4FED-9AA8-1608E8451C7D}"/>
              </a:ext>
            </a:extLst>
          </p:cNvPr>
          <p:cNvSpPr/>
          <p:nvPr/>
        </p:nvSpPr>
        <p:spPr>
          <a:xfrm>
            <a:off x="5925424" y="2453936"/>
            <a:ext cx="114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   *</a:t>
            </a:r>
          </a:p>
          <a:p>
            <a:r>
              <a:rPr lang="en-US" sz="2000" dirty="0"/>
              <a:t>    |</a:t>
            </a:r>
          </a:p>
          <a:p>
            <a:r>
              <a:rPr lang="en-US" sz="2000" dirty="0"/>
              <a:t>    |</a:t>
            </a:r>
          </a:p>
          <a:p>
            <a:r>
              <a:rPr lang="en-US" sz="2000" dirty="0"/>
              <a:t>+-----+</a:t>
            </a:r>
          </a:p>
          <a:p>
            <a:r>
              <a:rPr lang="en-US" sz="2000" dirty="0"/>
              <a:t>*--+--*</a:t>
            </a:r>
          </a:p>
          <a:p>
            <a:r>
              <a:rPr lang="en-US" sz="2000" dirty="0"/>
              <a:t>+-----+</a:t>
            </a:r>
          </a:p>
          <a:p>
            <a:r>
              <a:rPr lang="en-US" sz="2000" dirty="0"/>
              <a:t>    |</a:t>
            </a:r>
          </a:p>
        </p:txBody>
      </p:sp>
    </p:spTree>
    <p:extLst>
      <p:ext uri="{BB962C8B-B14F-4D97-AF65-F5344CB8AC3E}">
        <p14:creationId xmlns:p14="http://schemas.microsoft.com/office/powerpoint/2010/main" val="41084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9" grpId="0" animBg="1"/>
      <p:bldP spid="73740" grpId="0" animBg="1"/>
      <p:bldP spid="73741" grpId="0" animBg="1"/>
      <p:bldP spid="73742" grpId="0" animBg="1"/>
      <p:bldP spid="73744" grpId="0" animBg="1"/>
      <p:bldP spid="73745" grpId="0" animBg="1"/>
      <p:bldP spid="73746" grpId="0" animBg="1"/>
      <p:bldP spid="73747" grpId="0" animBg="1"/>
      <p:bldP spid="73748" grpId="0" animBg="1"/>
      <p:bldP spid="737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8134E752-0CA4-4881-8025-7FBB93B3F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898" y="148920"/>
            <a:ext cx="10408785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Stem-Leaf and Box Plot Relationship</a:t>
            </a:r>
          </a:p>
        </p:txBody>
      </p:sp>
      <p:sp>
        <p:nvSpPr>
          <p:cNvPr id="26627" name="Text Box 8">
            <a:extLst>
              <a:ext uri="{FF2B5EF4-FFF2-40B4-BE49-F238E27FC236}">
                <a16:creationId xmlns:a16="http://schemas.microsoft.com/office/drawing/2014/main" id="{F7DAD392-F0AF-4F3F-8F9D-5457D413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133601"/>
            <a:ext cx="784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B2EA2B-647D-4FED-9AA8-1608E8451C7D}"/>
              </a:ext>
            </a:extLst>
          </p:cNvPr>
          <p:cNvSpPr/>
          <p:nvPr/>
        </p:nvSpPr>
        <p:spPr>
          <a:xfrm>
            <a:off x="6096000" y="2453936"/>
            <a:ext cx="114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   *</a:t>
            </a:r>
          </a:p>
          <a:p>
            <a:r>
              <a:rPr lang="en-US" sz="2000" dirty="0"/>
              <a:t>    |</a:t>
            </a:r>
          </a:p>
          <a:p>
            <a:r>
              <a:rPr lang="en-US" sz="2000" dirty="0"/>
              <a:t>    |</a:t>
            </a:r>
          </a:p>
          <a:p>
            <a:r>
              <a:rPr lang="en-US" sz="2000" dirty="0"/>
              <a:t>+-----+</a:t>
            </a:r>
          </a:p>
          <a:p>
            <a:r>
              <a:rPr lang="en-US" sz="2000" dirty="0"/>
              <a:t>*--+--*</a:t>
            </a:r>
          </a:p>
          <a:p>
            <a:r>
              <a:rPr lang="en-US" sz="2000" dirty="0"/>
              <a:t>+-----+</a:t>
            </a:r>
          </a:p>
          <a:p>
            <a:r>
              <a:rPr lang="en-US" sz="2000" dirty="0"/>
              <a:t>    |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49695572-3196-4F6F-980B-65E35047B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3" y="2453936"/>
            <a:ext cx="50585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                		 5 0011111				7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				 4 00046666999	      11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                           3 024 					3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				 2 02468				5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				 1 002468 				6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                           0 000002222222222	48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				    222444444444444</a:t>
            </a:r>
          </a:p>
          <a:p>
            <a:pPr eaLnBrk="1" hangingPunct="1"/>
            <a:r>
              <a:rPr lang="en-US" altLang="en-US" sz="2000" b="0" dirty="0">
                <a:latin typeface="+mj-lt"/>
                <a:cs typeface="Calibri" panose="020F0502020204030204" pitchFamily="34" charset="0"/>
              </a:rPr>
              <a:t>				    666666666666666</a:t>
            </a:r>
          </a:p>
        </p:txBody>
      </p:sp>
    </p:spTree>
    <p:extLst>
      <p:ext uri="{BB962C8B-B14F-4D97-AF65-F5344CB8AC3E}">
        <p14:creationId xmlns:p14="http://schemas.microsoft.com/office/powerpoint/2010/main" val="39794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CD6DD26-7B5F-4AB4-902D-FD3A5C6FE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500" y="174667"/>
            <a:ext cx="11298455" cy="49524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/>
              <a:t>Components of Box Plot</a:t>
            </a:r>
            <a:endParaRPr lang="en-US" altLang="en-US" sz="5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42C0F56-4B55-4D74-A0C0-B4A28ED943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968" y="1286769"/>
            <a:ext cx="9538099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25</a:t>
            </a:r>
            <a:r>
              <a:rPr lang="en-US" altLang="en-US" baseline="30000" dirty="0"/>
              <a:t>th</a:t>
            </a:r>
            <a:r>
              <a:rPr lang="en-US" altLang="en-US" dirty="0"/>
              <a:t> percentile or lower quartile =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75</a:t>
            </a:r>
            <a:r>
              <a:rPr lang="en-US" altLang="en-US" baseline="30000" dirty="0"/>
              <a:t>th</a:t>
            </a:r>
            <a:r>
              <a:rPr lang="en-US" altLang="en-US" dirty="0"/>
              <a:t> percentile upper quartile = 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Interquartile Range =4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Positive outlier: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1.5 x IQR above 75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percentile = 7 + 1.5 x 4 = 7 + 6 = 13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Negative outlier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1.5 x IQR below 25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percentile = 3 - 1.5 x 4 = 3 - 6 = - 3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Median (50</a:t>
            </a:r>
            <a:r>
              <a:rPr lang="en-US" altLang="en-US" baseline="30000" dirty="0"/>
              <a:t>th</a:t>
            </a:r>
            <a:r>
              <a:rPr lang="en-US" altLang="en-US" dirty="0"/>
              <a:t>) =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Mean = 5.3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Outlier of 34 is 34-7 = 27 or 27/4= +6.75 x IQR !!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77E6-FDF4-4AD3-B63F-901A798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Histograms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11B0833-1986-4A47-97B4-8B69E25F5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52539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224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346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Times New Roman</vt:lpstr>
      <vt:lpstr>Wingdings 3</vt:lpstr>
      <vt:lpstr>Ion</vt:lpstr>
      <vt:lpstr>Examining Data</vt:lpstr>
      <vt:lpstr>Types of Charts</vt:lpstr>
      <vt:lpstr>Tables</vt:lpstr>
      <vt:lpstr>Stem-Leaf Plots</vt:lpstr>
      <vt:lpstr>Stem-Leaf Plots</vt:lpstr>
      <vt:lpstr>Box Plot</vt:lpstr>
      <vt:lpstr>Stem-Leaf and Box Plot Relationship</vt:lpstr>
      <vt:lpstr>Components of Box Plot</vt:lpstr>
      <vt:lpstr>Histograms</vt:lpstr>
      <vt:lpstr>Histograms</vt:lpstr>
      <vt:lpstr>Histograms</vt:lpstr>
      <vt:lpstr>Bar Graphs</vt:lpstr>
      <vt:lpstr>Bar Graphs</vt:lpstr>
      <vt:lpstr>Bar Graphs</vt:lpstr>
      <vt:lpstr>Other Plots</vt:lpstr>
      <vt:lpstr>Other Plots</vt:lpstr>
      <vt:lpstr>Other Plots</vt:lpstr>
      <vt:lpstr>Next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Data</dc:title>
  <dc:creator>Matthew Martinez</dc:creator>
  <cp:lastModifiedBy>Matthew Martinez</cp:lastModifiedBy>
  <cp:revision>2</cp:revision>
  <dcterms:created xsi:type="dcterms:W3CDTF">2018-09-13T05:01:15Z</dcterms:created>
  <dcterms:modified xsi:type="dcterms:W3CDTF">2018-09-13T05:08:27Z</dcterms:modified>
</cp:coreProperties>
</file>