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s://auto.economictimes.indiatimes.com/news/industry/tata-motors-volkswagen-sign-an-mou-to-explore-partnership-or-joint-venture/57548810" TargetMode="External"/><Relationship Id="rId4" Type="http://schemas.openxmlformats.org/officeDocument/2006/relationships/hyperlink" Target="https://www.prnewswire.com/news-releases/concentrix-expands-digital-services-with-acquisition-of-tigerspike-300491524.html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69999" y="1638299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Analyzing Facebook Dataset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651546"/>
          </a:xfrm>
          <a:prstGeom prst="rect">
            <a:avLst/>
          </a:prstGeom>
        </p:spPr>
        <p:txBody>
          <a:bodyPr/>
          <a:lstStyle/>
          <a:p>
            <a:pPr lvl="0" defTabSz="356362">
              <a:defRPr sz="1800">
                <a:solidFill>
                  <a:srgbClr val="000000"/>
                </a:solidFill>
              </a:defRPr>
            </a:pPr>
            <a:r>
              <a:rPr sz="4880">
                <a:solidFill>
                  <a:srgbClr val="FFFFFF"/>
                </a:solidFill>
              </a:rPr>
              <a:t>Mahsa Sharifi</a:t>
            </a:r>
            <a:endParaRPr sz="4880">
              <a:solidFill>
                <a:srgbClr val="FFFFFF"/>
              </a:solidFill>
            </a:endParaRPr>
          </a:p>
          <a:p>
            <a:pPr lvl="0" defTabSz="356362">
              <a:defRPr sz="1800">
                <a:solidFill>
                  <a:srgbClr val="000000"/>
                </a:solidFill>
              </a:defRPr>
            </a:pPr>
            <a:r>
              <a:rPr sz="1220">
                <a:solidFill>
                  <a:srgbClr val="FFFFFF"/>
                </a:solidFill>
              </a:rPr>
              <a:t>Master of Computer Science </a:t>
            </a:r>
            <a:endParaRPr sz="1220">
              <a:solidFill>
                <a:srgbClr val="FFFFFF"/>
              </a:solidFill>
            </a:endParaRPr>
          </a:p>
          <a:p>
            <a:pPr lvl="0" defTabSz="356362">
              <a:defRPr sz="1800">
                <a:solidFill>
                  <a:srgbClr val="000000"/>
                </a:solidFill>
              </a:defRPr>
            </a:pPr>
            <a:r>
              <a:rPr sz="1220">
                <a:solidFill>
                  <a:srgbClr val="FFFFFF"/>
                </a:solidFill>
              </a:rPr>
              <a:t>Old Dominion University</a:t>
            </a:r>
            <a:endParaRPr sz="1220">
              <a:solidFill>
                <a:srgbClr val="FFFFFF"/>
              </a:solidFill>
            </a:endParaRPr>
          </a:p>
          <a:p>
            <a:pPr lvl="0" defTabSz="356362">
              <a:defRPr sz="1800">
                <a:solidFill>
                  <a:srgbClr val="000000"/>
                </a:solidFill>
              </a:defRPr>
            </a:pPr>
            <a:r>
              <a:rPr sz="1708">
                <a:solidFill>
                  <a:srgbClr val="FFFFFF"/>
                </a:solidFill>
              </a:rPr>
              <a:t>Data Incubator Fellowship</a:t>
            </a:r>
            <a:endParaRPr sz="1708">
              <a:solidFill>
                <a:srgbClr val="FFFFFF"/>
              </a:solidFill>
            </a:endParaRPr>
          </a:p>
          <a:p>
            <a:pPr lvl="0" defTabSz="356362">
              <a:defRPr sz="1800">
                <a:solidFill>
                  <a:srgbClr val="000000"/>
                </a:solidFill>
              </a:defRPr>
            </a:pPr>
            <a:r>
              <a:rPr sz="1220">
                <a:solidFill>
                  <a:srgbClr val="FFFFFF"/>
                </a:solidFill>
              </a:rPr>
              <a:t>Summer 2021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1066800" y="1086944"/>
            <a:ext cx="11099800" cy="3866836"/>
          </a:xfrm>
          <a:prstGeom prst="rect">
            <a:avLst/>
          </a:prstGeom>
        </p:spPr>
        <p:txBody>
          <a:bodyPr/>
          <a:lstStyle/>
          <a:p>
            <a:pPr lvl="0" marL="338327" indent="-338327" defTabSz="43230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b="1" sz="2812">
                <a:solidFill>
                  <a:srgbClr val="FFFFFF"/>
                </a:solidFill>
              </a:rPr>
              <a:t>Why Facebook?</a:t>
            </a:r>
            <a:endParaRPr b="1" sz="2812">
              <a:solidFill>
                <a:srgbClr val="FFFFFF"/>
              </a:solidFill>
            </a:endParaRPr>
          </a:p>
          <a:p>
            <a:pPr lvl="1" marL="845819" indent="-338327" defTabSz="43230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Marketing Strategies</a:t>
            </a:r>
            <a:endParaRPr sz="2812">
              <a:solidFill>
                <a:srgbClr val="FFFFFF"/>
              </a:solidFill>
            </a:endParaRPr>
          </a:p>
          <a:p>
            <a:pPr lvl="1" marL="845819" indent="-338327" defTabSz="43230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A worldwide popular social networking site</a:t>
            </a:r>
            <a:endParaRPr sz="2812">
              <a:solidFill>
                <a:srgbClr val="FFFFFF"/>
              </a:solidFill>
            </a:endParaRPr>
          </a:p>
          <a:p>
            <a:pPr lvl="0" marL="338327" indent="-338327" defTabSz="43230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b="1" sz="2812">
                <a:solidFill>
                  <a:srgbClr val="FFFFFF"/>
                </a:solidFill>
              </a:rPr>
              <a:t>This project might be interesting and useful for</a:t>
            </a:r>
            <a:endParaRPr b="1" sz="2812">
              <a:solidFill>
                <a:srgbClr val="FFFFFF"/>
              </a:solidFill>
            </a:endParaRPr>
          </a:p>
          <a:p>
            <a:pPr lvl="1" marL="676655" indent="-338327" defTabSz="432308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Companies who use Facebook as their social media marketing</a:t>
            </a:r>
          </a:p>
        </p:txBody>
      </p:sp>
      <p:pic>
        <p:nvPicPr>
          <p:cNvPr id="36" name="Screen Shot 2021-05-06 at 9.36.15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5487" y="4891940"/>
            <a:ext cx="7313826" cy="4900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xfrm>
            <a:off x="11303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33756" indent="-333756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b="1" sz="2774">
                <a:solidFill>
                  <a:srgbClr val="FFFFFF"/>
                </a:solidFill>
              </a:rPr>
              <a:t>DataSet Size</a:t>
            </a:r>
            <a:endParaRPr b="1" sz="2774">
              <a:solidFill>
                <a:srgbClr val="FFFFFF"/>
              </a:solidFill>
            </a:endParaRPr>
          </a:p>
          <a:p>
            <a:pPr lvl="1" marL="0" indent="333756" defTabSz="426466">
              <a:spcBef>
                <a:spcPts val="3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3621391 x 9</a:t>
            </a:r>
            <a:endParaRPr sz="2774">
              <a:solidFill>
                <a:srgbClr val="FFFFFF"/>
              </a:solidFill>
            </a:endParaRPr>
          </a:p>
          <a:p>
            <a:pPr lvl="0" marL="333756" indent="-333756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b="1" sz="2774">
                <a:solidFill>
                  <a:srgbClr val="FFFFFF"/>
                </a:solidFill>
              </a:rPr>
              <a:t>Important features</a:t>
            </a:r>
            <a:endParaRPr b="1" sz="2774">
              <a:solidFill>
                <a:srgbClr val="FFFFFF"/>
              </a:solidFill>
            </a:endParaRPr>
          </a:p>
          <a:p>
            <a:pPr lvl="1" marL="667512" indent="-333756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dataset_id/username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time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checkins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likes</a:t>
            </a:r>
            <a:endParaRPr sz="2774">
              <a:solidFill>
                <a:srgbClr val="FFFFFF"/>
              </a:solidFill>
            </a:endParaRPr>
          </a:p>
          <a:p>
            <a:pPr lvl="1" marL="667512" indent="-333756" defTabSz="426466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774">
                <a:solidFill>
                  <a:srgbClr val="FFFFFF"/>
                </a:solidFill>
              </a:rPr>
              <a:t>talking_about_count</a:t>
            </a: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DataSet Information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952500" y="675818"/>
            <a:ext cx="11099801" cy="2120901"/>
          </a:xfrm>
          <a:prstGeom prst="rect">
            <a:avLst/>
          </a:prstGeom>
        </p:spPr>
        <p:txBody>
          <a:bodyPr/>
          <a:lstStyle>
            <a:lvl1pPr>
              <a:defRPr b="1" sz="5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FFFFFF"/>
                </a:solidFill>
              </a:rPr>
              <a:t>Winners in social media traction/engagement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844732" y="2719980"/>
            <a:ext cx="11099801" cy="3210601"/>
          </a:xfrm>
          <a:prstGeom prst="rect">
            <a:avLst/>
          </a:prstGeom>
        </p:spPr>
        <p:txBody>
          <a:bodyPr/>
          <a:lstStyle/>
          <a:p>
            <a:pPr lvl="0" marL="347472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268">
                <a:solidFill>
                  <a:srgbClr val="FFFFFF"/>
                </a:solidFill>
              </a:rPr>
              <a:t>“likes” as a feature to measure this</a:t>
            </a:r>
            <a:endParaRPr sz="3268">
              <a:solidFill>
                <a:srgbClr val="FFFFFF"/>
              </a:solidFill>
            </a:endParaRPr>
          </a:p>
          <a:p>
            <a:pPr lvl="1" marL="694944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The average for each year</a:t>
            </a:r>
            <a:endParaRPr sz="2888">
              <a:solidFill>
                <a:srgbClr val="FFFFFF"/>
              </a:solidFill>
            </a:endParaRPr>
          </a:p>
          <a:p>
            <a:pPr lvl="1" marL="694944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The percentage change for each company</a:t>
            </a:r>
            <a:endParaRPr sz="2888">
              <a:solidFill>
                <a:srgbClr val="FFFFFF"/>
              </a:solidFill>
            </a:endParaRPr>
          </a:p>
          <a:p>
            <a:pPr lvl="1" marL="694944" indent="-347472" defTabSz="443991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88">
                <a:solidFill>
                  <a:srgbClr val="FFFFFF"/>
                </a:solidFill>
              </a:rPr>
              <a:t>Highest percentage change</a:t>
            </a:r>
          </a:p>
        </p:txBody>
      </p:sp>
      <p:pic>
        <p:nvPicPr>
          <p:cNvPr id="43" name="Screen Shot 2021-05-05 at 8.45.5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658" y="5951818"/>
            <a:ext cx="6021532" cy="3753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Screen Shot 2021-05-05 at 8.50.4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8429" y="5945764"/>
            <a:ext cx="5983419" cy="3765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creen Shot 2021-05-05 at 8.45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0517" y="5830579"/>
            <a:ext cx="5683766" cy="375368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body" idx="1"/>
          </p:nvPr>
        </p:nvSpPr>
        <p:spPr>
          <a:xfrm>
            <a:off x="952500" y="1306465"/>
            <a:ext cx="11099801" cy="4297801"/>
          </a:xfrm>
          <a:prstGeom prst="rect">
            <a:avLst/>
          </a:prstGeom>
        </p:spPr>
        <p:txBody>
          <a:bodyPr/>
          <a:lstStyle/>
          <a:p>
            <a:pPr lvl="0" marL="224027" indent="-224027" defTabSz="286258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62">
                <a:solidFill>
                  <a:srgbClr val="FFFFFF"/>
                </a:solidFill>
              </a:rPr>
              <a:t>Big jump in TataMotorsGroup - March 2017</a:t>
            </a:r>
            <a:endParaRPr sz="1862">
              <a:solidFill>
                <a:srgbClr val="FFFFFF"/>
              </a:solidFill>
            </a:endParaRPr>
          </a:p>
          <a:p>
            <a:pPr lvl="1" marL="448055" indent="-224027" defTabSz="286258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62">
                <a:solidFill>
                  <a:srgbClr val="FFFFFF"/>
                </a:solidFill>
              </a:rPr>
              <a:t>Started partnership with Volkswagen.</a:t>
            </a:r>
            <a:endParaRPr sz="1862">
              <a:solidFill>
                <a:srgbClr val="FFFFFF"/>
              </a:solidFill>
            </a:endParaRPr>
          </a:p>
          <a:p>
            <a:pPr lvl="1" marL="448055" indent="-224027" defTabSz="286258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62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https://auto.economictimes.indiatimes.com/news/industry/tata-motors-volkswagen-sign-an-mou-to-explore-partnership-or-joint-venture/57548810</a:t>
            </a:r>
            <a:endParaRPr sz="1862">
              <a:solidFill>
                <a:srgbClr val="FFFFFF"/>
              </a:solidFill>
            </a:endParaRPr>
          </a:p>
          <a:p>
            <a:pPr lvl="0" marL="224027" indent="-224027" defTabSz="286258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62">
                <a:solidFill>
                  <a:srgbClr val="FFFFFF"/>
                </a:solidFill>
              </a:rPr>
              <a:t>ConcentrixJapan - July 2017</a:t>
            </a:r>
            <a:endParaRPr sz="1862">
              <a:solidFill>
                <a:srgbClr val="FFFFFF"/>
              </a:solidFill>
            </a:endParaRPr>
          </a:p>
          <a:p>
            <a:pPr lvl="1" marL="448055" indent="-224027" defTabSz="286258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62">
                <a:solidFill>
                  <a:srgbClr val="FFFFFF"/>
                </a:solidFill>
              </a:rPr>
              <a:t>Expanded digital services.</a:t>
            </a:r>
            <a:endParaRPr sz="1862">
              <a:solidFill>
                <a:srgbClr val="FFFFFF"/>
              </a:solidFill>
            </a:endParaRPr>
          </a:p>
          <a:p>
            <a:pPr lvl="1" marL="448055" indent="-224027" defTabSz="286258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62">
                <a:solidFill>
                  <a:srgbClr val="FFFFFF"/>
                </a:solidFill>
              </a:rPr>
              <a:t>ConcentrixJapan had acquired Tigerspike company.</a:t>
            </a:r>
            <a:endParaRPr sz="1862">
              <a:solidFill>
                <a:srgbClr val="FFFFFF"/>
              </a:solidFill>
            </a:endParaRPr>
          </a:p>
          <a:p>
            <a:pPr lvl="1" marL="448055" indent="-224027" defTabSz="286258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62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https://www.prnewswire.com/news-releases/concentrix-expands-digital-services-with-acquisition-of-tigerspike-300491524.html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52500" y="675818"/>
            <a:ext cx="11099801" cy="2120901"/>
          </a:xfrm>
          <a:prstGeom prst="rect">
            <a:avLst/>
          </a:prstGeom>
        </p:spPr>
        <p:txBody>
          <a:bodyPr/>
          <a:lstStyle>
            <a:lvl1pPr>
              <a:defRPr b="1" sz="5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499" y="2503537"/>
            <a:ext cx="11099801" cy="62719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 build a model to predict each company’s “checkin” for the next days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checkins = likes*B1 + talking_about_count*B2 + delay</a:t>
            </a:r>
            <a:endParaRPr sz="3200">
              <a:solidFill>
                <a:srgbClr val="FFFFFF"/>
              </a:solidFill>
            </a:endParaRPr>
          </a:p>
          <a:p>
            <a:pPr lvl="0" marL="409073" indent="-40907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 combine the Stock Market Data set and Facebook Data set</a:t>
            </a:r>
            <a:endParaRPr sz="3800">
              <a:solidFill>
                <a:srgbClr val="FFFFFF"/>
              </a:solidFill>
            </a:endParaRPr>
          </a:p>
          <a:p>
            <a:pPr lvl="1" marL="866273" indent="-40907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To predict the future companies’ stock price based on people engagement on social media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952499" y="1733549"/>
            <a:ext cx="11099801" cy="6286501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FFFFFF"/>
                </a:solidFill>
              </a:rPr>
              <a:t>Thank you!</a:t>
            </a:r>
            <a:endParaRPr b="1" sz="50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