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77" r:id="rId3"/>
    <p:sldId id="276" r:id="rId4"/>
    <p:sldId id="285" r:id="rId5"/>
    <p:sldId id="278" r:id="rId6"/>
    <p:sldId id="284" r:id="rId7"/>
    <p:sldId id="286" r:id="rId8"/>
    <p:sldId id="287" r:id="rId9"/>
    <p:sldId id="288" r:id="rId10"/>
    <p:sldId id="290" r:id="rId11"/>
    <p:sldId id="291" r:id="rId12"/>
    <p:sldId id="294" r:id="rId13"/>
    <p:sldId id="293" r:id="rId14"/>
    <p:sldId id="295" r:id="rId15"/>
    <p:sldId id="296" r:id="rId16"/>
    <p:sldId id="297" r:id="rId17"/>
    <p:sldId id="302" r:id="rId18"/>
    <p:sldId id="303" r:id="rId19"/>
    <p:sldId id="304" r:id="rId20"/>
    <p:sldId id="305" r:id="rId21"/>
    <p:sldId id="298" r:id="rId22"/>
    <p:sldId id="300" r:id="rId23"/>
    <p:sldId id="30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90" d="100"/>
          <a:sy n="90"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hsa7915?tab=repositories" TargetMode="External"/><Relationship Id="rId2" Type="http://schemas.openxmlformats.org/officeDocument/2006/relationships/hyperlink" Target="https://github.com/Mahsa7915/Mahsa/projects/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F5AF-0372-4D14-8714-19FC06C12F30}"/>
              </a:ext>
            </a:extLst>
          </p:cNvPr>
          <p:cNvSpPr>
            <a:spLocks noGrp="1"/>
          </p:cNvSpPr>
          <p:nvPr>
            <p:ph type="ctrTitle"/>
          </p:nvPr>
        </p:nvSpPr>
        <p:spPr>
          <a:xfrm>
            <a:off x="2200940" y="723014"/>
            <a:ext cx="8910081" cy="5114260"/>
          </a:xfrm>
        </p:spPr>
        <p:txBody>
          <a:bodyPr>
            <a:noAutofit/>
          </a:bodyPr>
          <a:lstStyle/>
          <a:p>
            <a:pPr marL="0" marR="0" indent="0" algn="ctr">
              <a:lnSpc>
                <a:spcPct val="200000"/>
              </a:lnSpc>
              <a:spcBef>
                <a:spcPts val="0"/>
              </a:spcBef>
              <a:spcAft>
                <a:spcPts val="0"/>
              </a:spcAft>
            </a:pPr>
            <a:br>
              <a:rPr lang="en-US" sz="2800" dirty="0">
                <a:latin typeface="Times New Roman" panose="02020603050405020304" pitchFamily="18" charset="0"/>
                <a:ea typeface="Calibri" panose="020F0502020204030204" pitchFamily="34" charset="0"/>
              </a:rPr>
            </a:br>
            <a:br>
              <a:rPr lang="en-US" sz="2800" dirty="0">
                <a:latin typeface="Times New Roman" panose="02020603050405020304" pitchFamily="18" charset="0"/>
                <a:ea typeface="Calibri" panose="020F0502020204030204" pitchFamily="34" charset="0"/>
              </a:rPr>
            </a:br>
            <a:br>
              <a:rPr lang="en-US" sz="2800" dirty="0">
                <a:latin typeface="Times New Roman" panose="02020603050405020304" pitchFamily="18" charset="0"/>
                <a:ea typeface="Calibri" panose="020F0502020204030204" pitchFamily="34" charset="0"/>
              </a:rPr>
            </a:br>
            <a:br>
              <a:rPr lang="en-US" sz="2800" dirty="0">
                <a:latin typeface="Times New Roman" panose="02020603050405020304" pitchFamily="18" charset="0"/>
                <a:ea typeface="Calibri" panose="020F0502020204030204" pitchFamily="34" charset="0"/>
              </a:rPr>
            </a:br>
            <a:br>
              <a:rPr lang="en-US" sz="2800" dirty="0">
                <a:latin typeface="Times New Roman" panose="02020603050405020304" pitchFamily="18" charset="0"/>
                <a:ea typeface="Calibri" panose="020F0502020204030204" pitchFamily="34" charset="0"/>
              </a:rPr>
            </a:br>
            <a:br>
              <a:rPr lang="en-US" sz="2800" dirty="0">
                <a:latin typeface="Times New Roman" panose="02020603050405020304" pitchFamily="18" charset="0"/>
                <a:ea typeface="Calibri" panose="020F0502020204030204" pitchFamily="34" charset="0"/>
              </a:rPr>
            </a:br>
            <a:br>
              <a:rPr lang="en-US" sz="2800" dirty="0">
                <a:latin typeface="Times New Roman" panose="02020603050405020304" pitchFamily="18" charset="0"/>
                <a:ea typeface="Calibri" panose="020F0502020204030204" pitchFamily="34" charset="0"/>
              </a:rPr>
            </a:br>
            <a:br>
              <a:rPr lang="en-US" sz="2800" dirty="0">
                <a:latin typeface="Times New Roman" panose="02020603050405020304" pitchFamily="18" charset="0"/>
                <a:ea typeface="Calibri" panose="020F0502020204030204" pitchFamily="34" charset="0"/>
              </a:rPr>
            </a:br>
            <a:br>
              <a:rPr lang="en-US" sz="2800" dirty="0">
                <a:latin typeface="Times New Roman" panose="02020603050405020304" pitchFamily="18" charset="0"/>
                <a:ea typeface="Calibri" panose="020F0502020204030204" pitchFamily="34" charset="0"/>
              </a:rPr>
            </a:br>
            <a:br>
              <a:rPr lang="en-US" sz="2800" dirty="0">
                <a:latin typeface="Times New Roman" panose="02020603050405020304" pitchFamily="18" charset="0"/>
                <a:ea typeface="Calibri" panose="020F0502020204030204" pitchFamily="34" charset="0"/>
              </a:rPr>
            </a:br>
            <a:br>
              <a:rPr lang="en-US" sz="2800" dirty="0">
                <a:latin typeface="Times New Roman" panose="02020603050405020304" pitchFamily="18" charset="0"/>
                <a:ea typeface="Calibri" panose="020F0502020204030204" pitchFamily="34" charset="0"/>
              </a:rPr>
            </a:br>
            <a:r>
              <a:rPr lang="en-US" sz="1800" dirty="0">
                <a:latin typeface="Times New Roman" panose="02020603050405020304" pitchFamily="18" charset="0"/>
                <a:ea typeface="Calibri" panose="020F0502020204030204" pitchFamily="34" charset="0"/>
              </a:rPr>
              <a:t>Big Data Science</a:t>
            </a:r>
            <a:br>
              <a:rPr lang="en-US" sz="1800" dirty="0">
                <a:latin typeface="Times New Roman" panose="02020603050405020304" pitchFamily="18" charset="0"/>
                <a:ea typeface="Calibri" panose="020F0502020204030204" pitchFamily="34" charset="0"/>
              </a:rPr>
            </a:br>
            <a:r>
              <a:rPr lang="en-US" sz="1800" dirty="0">
                <a:latin typeface="Times New Roman" panose="02020603050405020304" pitchFamily="18" charset="0"/>
                <a:ea typeface="Calibri" panose="020F0502020204030204" pitchFamily="34" charset="0"/>
              </a:rPr>
              <a:t>Mahsa </a:t>
            </a:r>
            <a:r>
              <a:rPr lang="en-US" sz="1800" dirty="0" err="1">
                <a:latin typeface="Times New Roman" panose="02020603050405020304" pitchFamily="18" charset="0"/>
                <a:ea typeface="Calibri" panose="020F0502020204030204" pitchFamily="34" charset="0"/>
              </a:rPr>
              <a:t>Rahimian</a:t>
            </a:r>
            <a:br>
              <a:rPr lang="en-US" sz="1800" dirty="0">
                <a:latin typeface="Times New Roman" panose="02020603050405020304" pitchFamily="18" charset="0"/>
                <a:ea typeface="Calibri" panose="020F0502020204030204" pitchFamily="34" charset="0"/>
              </a:rPr>
            </a:br>
            <a:r>
              <a:rPr lang="en-US" sz="1800" dirty="0">
                <a:latin typeface="Times New Roman" panose="02020603050405020304" pitchFamily="18" charset="0"/>
                <a:ea typeface="Calibri" panose="020F0502020204030204" pitchFamily="34" charset="0"/>
              </a:rPr>
              <a:t>University of Colorado</a:t>
            </a:r>
            <a:br>
              <a:rPr lang="en-US" sz="1800" dirty="0">
                <a:latin typeface="Times New Roman" panose="02020603050405020304" pitchFamily="18" charset="0"/>
                <a:ea typeface="Calibri" panose="020F0502020204030204" pitchFamily="34" charset="0"/>
              </a:rPr>
            </a:br>
            <a:r>
              <a:rPr lang="en-US" sz="1800" dirty="0">
                <a:latin typeface="Times New Roman" panose="02020603050405020304" pitchFamily="18" charset="0"/>
                <a:ea typeface="Calibri" panose="020F0502020204030204" pitchFamily="34" charset="0"/>
              </a:rPr>
              <a:t>Dr. </a:t>
            </a:r>
            <a:r>
              <a:rPr lang="en-US" sz="1800" dirty="0" err="1">
                <a:latin typeface="Times New Roman" panose="02020603050405020304" pitchFamily="18" charset="0"/>
                <a:ea typeface="Calibri" panose="020F0502020204030204" pitchFamily="34" charset="0"/>
              </a:rPr>
              <a:t>Farnoush</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kashani</a:t>
            </a:r>
            <a:br>
              <a:rPr lang="en-US" sz="1800" dirty="0">
                <a:latin typeface="Times New Roman" panose="02020603050405020304" pitchFamily="18" charset="0"/>
                <a:ea typeface="Calibri" panose="020F0502020204030204" pitchFamily="34" charset="0"/>
              </a:rPr>
            </a:br>
            <a:r>
              <a:rPr lang="en-US" sz="1800" dirty="0">
                <a:latin typeface="Times New Roman" panose="02020603050405020304" pitchFamily="18" charset="0"/>
                <a:ea typeface="Calibri" panose="020F0502020204030204" pitchFamily="34" charset="0"/>
              </a:rPr>
              <a:t>Subject of Project:</a:t>
            </a:r>
            <a:br>
              <a:rPr lang="en-US" sz="1800" dirty="0">
                <a:latin typeface="Times New Roman" panose="02020603050405020304" pitchFamily="18" charset="0"/>
                <a:ea typeface="Calibri" panose="020F0502020204030204" pitchFamily="34" charset="0"/>
              </a:rPr>
            </a:br>
            <a:r>
              <a:rPr lang="en-US" sz="1800" dirty="0">
                <a:latin typeface="Times New Roman" panose="02020603050405020304" pitchFamily="18" charset="0"/>
                <a:ea typeface="Calibri" panose="020F0502020204030204" pitchFamily="34" charset="0"/>
              </a:rPr>
              <a:t>Mall Customers Segmentation — Using Machine Learning</a:t>
            </a:r>
            <a:br>
              <a:rPr lang="en-US" sz="1800" dirty="0">
                <a:latin typeface="Times New Roman" panose="02020603050405020304" pitchFamily="18" charset="0"/>
                <a:ea typeface="Calibri" panose="020F0502020204030204" pitchFamily="34" charset="0"/>
              </a:rPr>
            </a:br>
            <a:r>
              <a:rPr lang="en-US" sz="1800" dirty="0" err="1">
                <a:latin typeface="Times New Roman" panose="02020603050405020304" pitchFamily="18" charset="0"/>
                <a:ea typeface="Calibri" panose="020F0502020204030204" pitchFamily="34" charset="0"/>
              </a:rPr>
              <a:t>Github</a:t>
            </a:r>
            <a:r>
              <a:rPr lang="en-US" sz="1800">
                <a:latin typeface="Times New Roman" panose="02020603050405020304" pitchFamily="18" charset="0"/>
                <a:ea typeface="Calibri" panose="020F0502020204030204" pitchFamily="34" charset="0"/>
              </a:rPr>
              <a:t> Links</a:t>
            </a:r>
            <a:r>
              <a:rPr lang="en-US" sz="1800" dirty="0">
                <a:latin typeface="Times New Roman" panose="02020603050405020304" pitchFamily="18" charset="0"/>
                <a:ea typeface="Calibri" panose="020F0502020204030204" pitchFamily="34" charset="0"/>
              </a:rPr>
              <a:t>:</a:t>
            </a:r>
            <a:r>
              <a:rPr lang="en-US" sz="1800" u="sng" dirty="0">
                <a:solidFill>
                  <a:srgbClr val="0000FF"/>
                </a:solidFill>
                <a:effectLst/>
                <a:latin typeface="Times New Roman" panose="02020603050405020304" pitchFamily="18" charset="0"/>
                <a:ea typeface="Calibri" panose="020F0502020204030204" pitchFamily="34" charset="0"/>
                <a:hlinkClick r:id="rId2"/>
              </a:rPr>
              <a:t> https://github.com/Mahsa7915/Mahsa/projects/1</a:t>
            </a:r>
            <a:br>
              <a:rPr lang="en-US" sz="1800" dirty="0">
                <a:effectLst/>
                <a:latin typeface="Times New Roman" panose="02020603050405020304" pitchFamily="18" charset="0"/>
                <a:ea typeface="Calibri" panose="020F0502020204030204" pitchFamily="34" charset="0"/>
              </a:rPr>
            </a:br>
            <a:r>
              <a:rPr lang="en-US" sz="1800" u="sng" dirty="0">
                <a:solidFill>
                  <a:srgbClr val="0000FF"/>
                </a:solidFill>
                <a:effectLst/>
                <a:latin typeface="Times New Roman" panose="02020603050405020304" pitchFamily="18" charset="0"/>
                <a:ea typeface="Calibri" panose="020F0502020204030204" pitchFamily="34" charset="0"/>
                <a:hlinkClick r:id="rId3"/>
              </a:rPr>
              <a:t>https://github.com/Mahsa7915?tab=repositories</a:t>
            </a:r>
            <a:br>
              <a:rPr lang="en-US" sz="1800" dirty="0">
                <a:effectLst/>
                <a:latin typeface="Times New Roman" panose="02020603050405020304" pitchFamily="18" charset="0"/>
                <a:ea typeface="Calibri" panose="020F0502020204030204" pitchFamily="34" charset="0"/>
              </a:rPr>
            </a:br>
            <a:endParaRPr lang="en-US" sz="1800" dirty="0"/>
          </a:p>
        </p:txBody>
      </p:sp>
    </p:spTree>
    <p:extLst>
      <p:ext uri="{BB962C8B-B14F-4D97-AF65-F5344CB8AC3E}">
        <p14:creationId xmlns:p14="http://schemas.microsoft.com/office/powerpoint/2010/main" val="2655497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A8CF-EB8F-4F56-A7F0-E010BDCB6E37}"/>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47252F12-A1A0-42DA-8184-B78E17F15CA0}"/>
              </a:ext>
            </a:extLst>
          </p:cNvPr>
          <p:cNvSpPr>
            <a:spLocks noGrp="1"/>
          </p:cNvSpPr>
          <p:nvPr>
            <p:ph sz="half" idx="1"/>
          </p:nvPr>
        </p:nvSpPr>
        <p:spPr/>
        <p:txBody>
          <a:bodyPr/>
          <a:lstStyle/>
          <a:p>
            <a:r>
              <a:rPr lang="en-US" dirty="0"/>
              <a:t>From this </a:t>
            </a:r>
            <a:r>
              <a:rPr lang="en-US" dirty="0" err="1"/>
              <a:t>barplot</a:t>
            </a:r>
            <a:r>
              <a:rPr lang="en-US" dirty="0"/>
              <a:t>, we observe that the number of females is higher than the males. Now, let us visualize a pie chart to observe the ratio of male and female distribution.</a:t>
            </a:r>
          </a:p>
        </p:txBody>
      </p:sp>
      <p:pic>
        <p:nvPicPr>
          <p:cNvPr id="5" name="Content Placeholder 4">
            <a:extLst>
              <a:ext uri="{FF2B5EF4-FFF2-40B4-BE49-F238E27FC236}">
                <a16:creationId xmlns:a16="http://schemas.microsoft.com/office/drawing/2014/main" id="{94DB4523-831E-40F5-AE6A-F653265D0E39}"/>
              </a:ext>
            </a:extLst>
          </p:cNvPr>
          <p:cNvPicPr>
            <a:picLocks noGrp="1" noChangeAspect="1"/>
          </p:cNvPicPr>
          <p:nvPr>
            <p:ph sz="half" idx="2"/>
          </p:nvPr>
        </p:nvPicPr>
        <p:blipFill>
          <a:blip r:embed="rId2"/>
          <a:stretch>
            <a:fillRect/>
          </a:stretch>
        </p:blipFill>
        <p:spPr>
          <a:xfrm>
            <a:off x="6172200" y="2466753"/>
            <a:ext cx="4875213" cy="2817627"/>
          </a:xfrm>
          <a:prstGeom prst="rect">
            <a:avLst/>
          </a:prstGeom>
        </p:spPr>
      </p:pic>
    </p:spTree>
    <p:extLst>
      <p:ext uri="{BB962C8B-B14F-4D97-AF65-F5344CB8AC3E}">
        <p14:creationId xmlns:p14="http://schemas.microsoft.com/office/powerpoint/2010/main" val="51585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8653-28CA-4531-827A-1FF71723ED7A}"/>
              </a:ext>
            </a:extLst>
          </p:cNvPr>
          <p:cNvSpPr>
            <a:spLocks noGrp="1"/>
          </p:cNvSpPr>
          <p:nvPr>
            <p:ph type="title"/>
          </p:nvPr>
        </p:nvSpPr>
        <p:spPr/>
        <p:txBody>
          <a:bodyPr>
            <a:normAutofit fontScale="90000"/>
          </a:bodyPr>
          <a:lstStyle/>
          <a:p>
            <a:r>
              <a:rPr lang="en-US" dirty="0"/>
              <a:t>Methods</a:t>
            </a:r>
            <a:br>
              <a:rPr lang="en-US" dirty="0"/>
            </a:br>
            <a:r>
              <a:rPr lang="en-US" dirty="0"/>
              <a:t>Visualization of Age Distribution</a:t>
            </a:r>
            <a:br>
              <a:rPr lang="en-US" dirty="0"/>
            </a:br>
            <a:endParaRPr lang="en-US" dirty="0"/>
          </a:p>
        </p:txBody>
      </p:sp>
      <p:sp>
        <p:nvSpPr>
          <p:cNvPr id="3" name="Content Placeholder 2">
            <a:extLst>
              <a:ext uri="{FF2B5EF4-FFF2-40B4-BE49-F238E27FC236}">
                <a16:creationId xmlns:a16="http://schemas.microsoft.com/office/drawing/2014/main" id="{4FE1A066-B05B-417C-8C1F-3ACE72FB3CE5}"/>
              </a:ext>
            </a:extLst>
          </p:cNvPr>
          <p:cNvSpPr>
            <a:spLocks noGrp="1"/>
          </p:cNvSpPr>
          <p:nvPr>
            <p:ph sz="half" idx="1"/>
          </p:nvPr>
        </p:nvSpPr>
        <p:spPr/>
        <p:txBody>
          <a:bodyPr/>
          <a:lstStyle/>
          <a:p>
            <a:r>
              <a:rPr lang="en-US" dirty="0"/>
              <a:t>Now lets plot a histogram to view the distribution to plot the frequency of customer ages. We will first proceed by taking summary of the Age variable.</a:t>
            </a:r>
          </a:p>
        </p:txBody>
      </p:sp>
      <p:pic>
        <p:nvPicPr>
          <p:cNvPr id="8" name="Content Placeholder 7">
            <a:extLst>
              <a:ext uri="{FF2B5EF4-FFF2-40B4-BE49-F238E27FC236}">
                <a16:creationId xmlns:a16="http://schemas.microsoft.com/office/drawing/2014/main" id="{9FAB572A-5904-4CDA-BDDB-B3303082A154}"/>
              </a:ext>
            </a:extLst>
          </p:cNvPr>
          <p:cNvPicPr>
            <a:picLocks noGrp="1" noChangeAspect="1"/>
          </p:cNvPicPr>
          <p:nvPr>
            <p:ph sz="half" idx="2"/>
          </p:nvPr>
        </p:nvPicPr>
        <p:blipFill>
          <a:blip r:embed="rId2"/>
          <a:stretch>
            <a:fillRect/>
          </a:stretch>
        </p:blipFill>
        <p:spPr>
          <a:xfrm>
            <a:off x="5931476" y="1786270"/>
            <a:ext cx="5115938" cy="3984469"/>
          </a:xfrm>
        </p:spPr>
      </p:pic>
    </p:spTree>
    <p:extLst>
      <p:ext uri="{BB962C8B-B14F-4D97-AF65-F5344CB8AC3E}">
        <p14:creationId xmlns:p14="http://schemas.microsoft.com/office/powerpoint/2010/main" val="265493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199A-C7A2-408D-9629-E31EDB695537}"/>
              </a:ext>
            </a:extLst>
          </p:cNvPr>
          <p:cNvSpPr>
            <a:spLocks noGrp="1"/>
          </p:cNvSpPr>
          <p:nvPr>
            <p:ph type="title"/>
          </p:nvPr>
        </p:nvSpPr>
        <p:spPr/>
        <p:txBody>
          <a:bodyPr/>
          <a:lstStyle/>
          <a:p>
            <a:r>
              <a:rPr lang="en-US" dirty="0"/>
              <a:t>Methods</a:t>
            </a:r>
          </a:p>
        </p:txBody>
      </p:sp>
      <p:pic>
        <p:nvPicPr>
          <p:cNvPr id="4" name="Content Placeholder 3">
            <a:extLst>
              <a:ext uri="{FF2B5EF4-FFF2-40B4-BE49-F238E27FC236}">
                <a16:creationId xmlns:a16="http://schemas.microsoft.com/office/drawing/2014/main" id="{92572146-C598-4CCE-BEFE-A1A1D25E7342}"/>
              </a:ext>
            </a:extLst>
          </p:cNvPr>
          <p:cNvPicPr>
            <a:picLocks noGrp="1" noChangeAspect="1"/>
          </p:cNvPicPr>
          <p:nvPr>
            <p:ph idx="1"/>
          </p:nvPr>
        </p:nvPicPr>
        <p:blipFill>
          <a:blip r:embed="rId2"/>
          <a:stretch>
            <a:fillRect/>
          </a:stretch>
        </p:blipFill>
        <p:spPr>
          <a:xfrm>
            <a:off x="1988288" y="2249488"/>
            <a:ext cx="8591107" cy="3541712"/>
          </a:xfrm>
          <a:prstGeom prst="rect">
            <a:avLst/>
          </a:prstGeom>
        </p:spPr>
      </p:pic>
    </p:spTree>
    <p:extLst>
      <p:ext uri="{BB962C8B-B14F-4D97-AF65-F5344CB8AC3E}">
        <p14:creationId xmlns:p14="http://schemas.microsoft.com/office/powerpoint/2010/main" val="3554208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7A33-0430-4E34-9948-DB3573BAF9AA}"/>
              </a:ext>
            </a:extLst>
          </p:cNvPr>
          <p:cNvSpPr>
            <a:spLocks noGrp="1"/>
          </p:cNvSpPr>
          <p:nvPr>
            <p:ph type="title"/>
          </p:nvPr>
        </p:nvSpPr>
        <p:spPr/>
        <p:txBody>
          <a:bodyPr>
            <a:normAutofit fontScale="90000"/>
          </a:bodyPr>
          <a:lstStyle/>
          <a:p>
            <a:r>
              <a:rPr lang="en-US" dirty="0"/>
              <a:t>Methods</a:t>
            </a:r>
            <a:br>
              <a:rPr lang="en-US" dirty="0"/>
            </a:br>
            <a:r>
              <a:rPr lang="en-US" dirty="0"/>
              <a:t>Analysis of the Annual Income of the Customers</a:t>
            </a:r>
          </a:p>
        </p:txBody>
      </p:sp>
      <p:sp>
        <p:nvSpPr>
          <p:cNvPr id="3" name="Content Placeholder 2">
            <a:extLst>
              <a:ext uri="{FF2B5EF4-FFF2-40B4-BE49-F238E27FC236}">
                <a16:creationId xmlns:a16="http://schemas.microsoft.com/office/drawing/2014/main" id="{12E8DD05-4A09-4720-B16F-76E410543176}"/>
              </a:ext>
            </a:extLst>
          </p:cNvPr>
          <p:cNvSpPr>
            <a:spLocks noGrp="1"/>
          </p:cNvSpPr>
          <p:nvPr>
            <p:ph sz="half" idx="1"/>
          </p:nvPr>
        </p:nvSpPr>
        <p:spPr/>
        <p:txBody>
          <a:bodyPr/>
          <a:lstStyle/>
          <a:p>
            <a:r>
              <a:rPr lang="en-US" dirty="0"/>
              <a:t>In this section of the project, we will create visualizations to analyze the annual income of the customers. We will plot a histogram and then we will proceed to examine this data using a density plot.</a:t>
            </a:r>
          </a:p>
        </p:txBody>
      </p:sp>
      <p:pic>
        <p:nvPicPr>
          <p:cNvPr id="6" name="Content Placeholder 5">
            <a:extLst>
              <a:ext uri="{FF2B5EF4-FFF2-40B4-BE49-F238E27FC236}">
                <a16:creationId xmlns:a16="http://schemas.microsoft.com/office/drawing/2014/main" id="{C528FF0B-7F64-49D7-B71A-E9340BF872E5}"/>
              </a:ext>
            </a:extLst>
          </p:cNvPr>
          <p:cNvPicPr>
            <a:picLocks noGrp="1" noChangeAspect="1"/>
          </p:cNvPicPr>
          <p:nvPr>
            <p:ph sz="half" idx="2"/>
          </p:nvPr>
        </p:nvPicPr>
        <p:blipFill>
          <a:blip r:embed="rId2"/>
          <a:stretch>
            <a:fillRect/>
          </a:stretch>
        </p:blipFill>
        <p:spPr>
          <a:xfrm>
            <a:off x="6172200" y="2249486"/>
            <a:ext cx="4875213" cy="3541714"/>
          </a:xfrm>
        </p:spPr>
      </p:pic>
    </p:spTree>
    <p:extLst>
      <p:ext uri="{BB962C8B-B14F-4D97-AF65-F5344CB8AC3E}">
        <p14:creationId xmlns:p14="http://schemas.microsoft.com/office/powerpoint/2010/main" val="205289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C46B-208F-49DC-BEC8-788CD2E8F9F9}"/>
              </a:ext>
            </a:extLst>
          </p:cNvPr>
          <p:cNvSpPr>
            <a:spLocks noGrp="1"/>
          </p:cNvSpPr>
          <p:nvPr>
            <p:ph type="title"/>
          </p:nvPr>
        </p:nvSpPr>
        <p:spPr/>
        <p:txBody>
          <a:bodyPr/>
          <a:lstStyle/>
          <a:p>
            <a:r>
              <a:rPr lang="en-US" dirty="0"/>
              <a:t>output</a:t>
            </a:r>
          </a:p>
        </p:txBody>
      </p:sp>
      <p:pic>
        <p:nvPicPr>
          <p:cNvPr id="1026" name="Picture 2">
            <a:extLst>
              <a:ext uri="{FF2B5EF4-FFF2-40B4-BE49-F238E27FC236}">
                <a16:creationId xmlns:a16="http://schemas.microsoft.com/office/drawing/2014/main" id="{B8F684EA-A88D-4451-9B18-94AE5B33E0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3981" y="2097088"/>
            <a:ext cx="9101470" cy="3889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49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734F-C113-4322-A776-0E5FB0A90288}"/>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ECE1DFC8-5BD1-4434-8A9E-B242232BDC27}"/>
              </a:ext>
            </a:extLst>
          </p:cNvPr>
          <p:cNvSpPr>
            <a:spLocks noGrp="1"/>
          </p:cNvSpPr>
          <p:nvPr>
            <p:ph sz="half" idx="1"/>
          </p:nvPr>
        </p:nvSpPr>
        <p:spPr/>
        <p:txBody>
          <a:bodyPr/>
          <a:lstStyle/>
          <a:p>
            <a:r>
              <a:rPr lang="en-US" dirty="0"/>
              <a:t>One of the most popular Machine Learning algorithms is K-means clustering. It is an unsupervised learning algorithm, meaning that it is used for unlabeled datasets. Imagine that you have several points spread over an n-dimensional space.</a:t>
            </a:r>
          </a:p>
        </p:txBody>
      </p:sp>
      <p:pic>
        <p:nvPicPr>
          <p:cNvPr id="5" name="Content Placeholder 4">
            <a:extLst>
              <a:ext uri="{FF2B5EF4-FFF2-40B4-BE49-F238E27FC236}">
                <a16:creationId xmlns:a16="http://schemas.microsoft.com/office/drawing/2014/main" id="{E686E8C4-3716-41E2-803E-0F175876FBE0}"/>
              </a:ext>
            </a:extLst>
          </p:cNvPr>
          <p:cNvPicPr>
            <a:picLocks noGrp="1" noChangeAspect="1"/>
          </p:cNvPicPr>
          <p:nvPr>
            <p:ph sz="half" idx="2"/>
          </p:nvPr>
        </p:nvPicPr>
        <p:blipFill>
          <a:blip r:embed="rId2"/>
          <a:stretch>
            <a:fillRect/>
          </a:stretch>
        </p:blipFill>
        <p:spPr>
          <a:xfrm>
            <a:off x="6172200" y="1541721"/>
            <a:ext cx="4875213" cy="3755175"/>
          </a:xfrm>
          <a:prstGeom prst="rect">
            <a:avLst/>
          </a:prstGeom>
        </p:spPr>
      </p:pic>
    </p:spTree>
    <p:extLst>
      <p:ext uri="{BB962C8B-B14F-4D97-AF65-F5344CB8AC3E}">
        <p14:creationId xmlns:p14="http://schemas.microsoft.com/office/powerpoint/2010/main" val="223488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F439-A600-46B1-8053-551CEE9D3CFE}"/>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B4014914-BEAD-4C12-A83C-AAFEAC9CD4C0}"/>
              </a:ext>
            </a:extLst>
          </p:cNvPr>
          <p:cNvSpPr>
            <a:spLocks noGrp="1"/>
          </p:cNvSpPr>
          <p:nvPr>
            <p:ph sz="half" idx="1"/>
          </p:nvPr>
        </p:nvSpPr>
        <p:spPr/>
        <p:txBody>
          <a:bodyPr>
            <a:normAutofit fontScale="77500" lnSpcReduction="20000"/>
          </a:bodyPr>
          <a:lstStyle/>
          <a:p>
            <a:r>
              <a:rPr lang="en-US" dirty="0"/>
              <a:t>We can use K-means over random data using Python libraries.</a:t>
            </a:r>
          </a:p>
          <a:p>
            <a:r>
              <a:rPr lang="en-US" dirty="0"/>
              <a:t>1. First, we import the essential Python Libraries required for implementing our k-means algorithm</a:t>
            </a:r>
          </a:p>
          <a:p>
            <a:r>
              <a:rPr lang="en-US" dirty="0"/>
              <a:t>2. We then randomly generate 200 values divided in two clusters of 100 data points each.</a:t>
            </a:r>
          </a:p>
          <a:p>
            <a:r>
              <a:rPr lang="en-US" dirty="0"/>
              <a:t>3. We proceed to plot our generated random values and obtain the following graph.</a:t>
            </a:r>
          </a:p>
        </p:txBody>
      </p:sp>
      <p:pic>
        <p:nvPicPr>
          <p:cNvPr id="9" name="Content Placeholder 8">
            <a:extLst>
              <a:ext uri="{FF2B5EF4-FFF2-40B4-BE49-F238E27FC236}">
                <a16:creationId xmlns:a16="http://schemas.microsoft.com/office/drawing/2014/main" id="{3EF01DB6-2EB3-48AB-8AA1-17982659FCD5}"/>
              </a:ext>
            </a:extLst>
          </p:cNvPr>
          <p:cNvPicPr>
            <a:picLocks noGrp="1" noChangeAspect="1"/>
          </p:cNvPicPr>
          <p:nvPr>
            <p:ph sz="half" idx="2"/>
          </p:nvPr>
        </p:nvPicPr>
        <p:blipFill>
          <a:blip r:embed="rId2"/>
          <a:stretch>
            <a:fillRect/>
          </a:stretch>
        </p:blipFill>
        <p:spPr>
          <a:xfrm>
            <a:off x="6577327" y="1913862"/>
            <a:ext cx="4086225" cy="1116418"/>
          </a:xfrm>
        </p:spPr>
      </p:pic>
      <p:pic>
        <p:nvPicPr>
          <p:cNvPr id="11" name="Picture 10">
            <a:extLst>
              <a:ext uri="{FF2B5EF4-FFF2-40B4-BE49-F238E27FC236}">
                <a16:creationId xmlns:a16="http://schemas.microsoft.com/office/drawing/2014/main" id="{1DFBB800-99D8-4E13-B799-BB64F9B37AB0}"/>
              </a:ext>
            </a:extLst>
          </p:cNvPr>
          <p:cNvPicPr>
            <a:picLocks noChangeAspect="1"/>
          </p:cNvPicPr>
          <p:nvPr/>
        </p:nvPicPr>
        <p:blipFill>
          <a:blip r:embed="rId3"/>
          <a:stretch>
            <a:fillRect/>
          </a:stretch>
        </p:blipFill>
        <p:spPr>
          <a:xfrm>
            <a:off x="6577327" y="3030279"/>
            <a:ext cx="4086225" cy="1116417"/>
          </a:xfrm>
          <a:prstGeom prst="rect">
            <a:avLst/>
          </a:prstGeom>
        </p:spPr>
      </p:pic>
      <p:pic>
        <p:nvPicPr>
          <p:cNvPr id="15" name="Picture 14">
            <a:extLst>
              <a:ext uri="{FF2B5EF4-FFF2-40B4-BE49-F238E27FC236}">
                <a16:creationId xmlns:a16="http://schemas.microsoft.com/office/drawing/2014/main" id="{548E1880-643A-4395-AEC7-7C6492004BEB}"/>
              </a:ext>
            </a:extLst>
          </p:cNvPr>
          <p:cNvPicPr>
            <a:picLocks noChangeAspect="1"/>
          </p:cNvPicPr>
          <p:nvPr/>
        </p:nvPicPr>
        <p:blipFill>
          <a:blip r:embed="rId4"/>
          <a:stretch>
            <a:fillRect/>
          </a:stretch>
        </p:blipFill>
        <p:spPr>
          <a:xfrm>
            <a:off x="6577327" y="4146696"/>
            <a:ext cx="4086225" cy="876300"/>
          </a:xfrm>
          <a:prstGeom prst="rect">
            <a:avLst/>
          </a:prstGeom>
        </p:spPr>
      </p:pic>
    </p:spTree>
    <p:extLst>
      <p:ext uri="{BB962C8B-B14F-4D97-AF65-F5344CB8AC3E}">
        <p14:creationId xmlns:p14="http://schemas.microsoft.com/office/powerpoint/2010/main" val="2733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0C5F8-737B-4DB6-AD08-8FB9DABD9CB4}"/>
              </a:ext>
            </a:extLst>
          </p:cNvPr>
          <p:cNvSpPr>
            <a:spLocks noGrp="1"/>
          </p:cNvSpPr>
          <p:nvPr>
            <p:ph type="title"/>
          </p:nvPr>
        </p:nvSpPr>
        <p:spPr/>
        <p:txBody>
          <a:bodyPr/>
          <a:lstStyle/>
          <a:p>
            <a:r>
              <a:rPr lang="en-US" dirty="0"/>
              <a:t>Result</a:t>
            </a:r>
            <a:br>
              <a:rPr lang="en-US" dirty="0"/>
            </a:br>
            <a:r>
              <a:rPr lang="en-US" dirty="0"/>
              <a:t>segments of mall customers</a:t>
            </a:r>
          </a:p>
        </p:txBody>
      </p:sp>
      <p:pic>
        <p:nvPicPr>
          <p:cNvPr id="4" name="Content Placeholder 3">
            <a:extLst>
              <a:ext uri="{FF2B5EF4-FFF2-40B4-BE49-F238E27FC236}">
                <a16:creationId xmlns:a16="http://schemas.microsoft.com/office/drawing/2014/main" id="{C2A058AE-C790-4E74-80B3-44E26D3DC263}"/>
              </a:ext>
            </a:extLst>
          </p:cNvPr>
          <p:cNvPicPr>
            <a:picLocks noGrp="1" noChangeAspect="1"/>
          </p:cNvPicPr>
          <p:nvPr>
            <p:ph idx="1"/>
          </p:nvPr>
        </p:nvPicPr>
        <p:blipFill>
          <a:blip r:embed="rId2"/>
          <a:stretch>
            <a:fillRect/>
          </a:stretch>
        </p:blipFill>
        <p:spPr>
          <a:xfrm>
            <a:off x="1141413" y="2249488"/>
            <a:ext cx="9905998" cy="3989994"/>
          </a:xfrm>
          <a:prstGeom prst="rect">
            <a:avLst/>
          </a:prstGeom>
        </p:spPr>
      </p:pic>
    </p:spTree>
    <p:extLst>
      <p:ext uri="{BB962C8B-B14F-4D97-AF65-F5344CB8AC3E}">
        <p14:creationId xmlns:p14="http://schemas.microsoft.com/office/powerpoint/2010/main" val="2876600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4649-2585-4BC1-A82D-C08F68FD7B2D}"/>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D4EA93AB-56E9-4352-9D85-AE3FFDA4F8E8}"/>
              </a:ext>
            </a:extLst>
          </p:cNvPr>
          <p:cNvSpPr>
            <a:spLocks noGrp="1"/>
          </p:cNvSpPr>
          <p:nvPr>
            <p:ph idx="1"/>
          </p:nvPr>
        </p:nvSpPr>
        <p:spPr/>
        <p:txBody>
          <a:bodyPr>
            <a:normAutofit lnSpcReduction="10000"/>
          </a:bodyPr>
          <a:lstStyle/>
          <a:p>
            <a:r>
              <a:rPr lang="en-US" dirty="0"/>
              <a:t>From the above visualization, we observe that there is a distribution of 6 clusters as follows:</a:t>
            </a:r>
          </a:p>
          <a:p>
            <a:r>
              <a:rPr lang="en-US" dirty="0"/>
              <a:t>Cluster 6 and 4</a:t>
            </a:r>
          </a:p>
          <a:p>
            <a:r>
              <a:rPr lang="en-US" dirty="0"/>
              <a:t>Cluster 1</a:t>
            </a:r>
          </a:p>
          <a:p>
            <a:r>
              <a:rPr lang="en-US" dirty="0"/>
              <a:t>Cluster 3</a:t>
            </a:r>
          </a:p>
          <a:p>
            <a:r>
              <a:rPr lang="en-US" dirty="0"/>
              <a:t>Cluster 2</a:t>
            </a:r>
          </a:p>
          <a:p>
            <a:r>
              <a:rPr lang="en-US" dirty="0"/>
              <a:t>Cluster 5</a:t>
            </a:r>
          </a:p>
        </p:txBody>
      </p:sp>
    </p:spTree>
    <p:extLst>
      <p:ext uri="{BB962C8B-B14F-4D97-AF65-F5344CB8AC3E}">
        <p14:creationId xmlns:p14="http://schemas.microsoft.com/office/powerpoint/2010/main" val="15775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8159-D4F8-4DCC-AC99-E51BF242327D}"/>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EA979581-A2A2-4722-B37D-ECEED4A3B7AC}"/>
              </a:ext>
            </a:extLst>
          </p:cNvPr>
          <p:cNvSpPr>
            <a:spLocks noGrp="1"/>
          </p:cNvSpPr>
          <p:nvPr>
            <p:ph sz="half" idx="1"/>
          </p:nvPr>
        </p:nvSpPr>
        <p:spPr/>
        <p:txBody>
          <a:bodyPr>
            <a:normAutofit/>
          </a:bodyPr>
          <a:lstStyle/>
          <a:p>
            <a:r>
              <a:rPr lang="en-US" dirty="0"/>
              <a:t>Cluster 4 and 1</a:t>
            </a:r>
          </a:p>
          <a:p>
            <a:r>
              <a:rPr lang="en-US" dirty="0"/>
              <a:t>Cluster 6</a:t>
            </a:r>
          </a:p>
          <a:p>
            <a:r>
              <a:rPr lang="en-US" dirty="0"/>
              <a:t>Cluster 5</a:t>
            </a:r>
          </a:p>
          <a:p>
            <a:r>
              <a:rPr lang="en-US" dirty="0"/>
              <a:t>Cluster 3</a:t>
            </a:r>
          </a:p>
          <a:p>
            <a:r>
              <a:rPr lang="en-US" dirty="0"/>
              <a:t>Cluster 2</a:t>
            </a:r>
          </a:p>
        </p:txBody>
      </p:sp>
      <p:pic>
        <p:nvPicPr>
          <p:cNvPr id="5" name="Content Placeholder 4">
            <a:extLst>
              <a:ext uri="{FF2B5EF4-FFF2-40B4-BE49-F238E27FC236}">
                <a16:creationId xmlns:a16="http://schemas.microsoft.com/office/drawing/2014/main" id="{1579ED8B-02FD-4021-AD5F-00AB2C552603}"/>
              </a:ext>
            </a:extLst>
          </p:cNvPr>
          <p:cNvPicPr>
            <a:picLocks noGrp="1" noChangeAspect="1"/>
          </p:cNvPicPr>
          <p:nvPr>
            <p:ph sz="half" idx="2"/>
          </p:nvPr>
        </p:nvPicPr>
        <p:blipFill>
          <a:blip r:embed="rId2"/>
          <a:stretch>
            <a:fillRect/>
          </a:stretch>
        </p:blipFill>
        <p:spPr>
          <a:xfrm>
            <a:off x="6172200" y="2279196"/>
            <a:ext cx="4875213" cy="3482295"/>
          </a:xfrm>
          <a:prstGeom prst="rect">
            <a:avLst/>
          </a:prstGeom>
        </p:spPr>
      </p:pic>
    </p:spTree>
    <p:extLst>
      <p:ext uri="{BB962C8B-B14F-4D97-AF65-F5344CB8AC3E}">
        <p14:creationId xmlns:p14="http://schemas.microsoft.com/office/powerpoint/2010/main" val="3368840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6D2A-893C-45E7-AD92-88A827359CC1}"/>
              </a:ext>
            </a:extLst>
          </p:cNvPr>
          <p:cNvSpPr>
            <a:spLocks noGrp="1"/>
          </p:cNvSpPr>
          <p:nvPr>
            <p:ph type="title"/>
          </p:nvPr>
        </p:nvSpPr>
        <p:spPr/>
        <p:txBody>
          <a:bodyPr/>
          <a:lstStyle/>
          <a:p>
            <a:r>
              <a:rPr lang="en-US" dirty="0"/>
              <a:t>Outline</a:t>
            </a:r>
            <a:br>
              <a:rPr lang="en-US" dirty="0"/>
            </a:br>
            <a:endParaRPr lang="en-US" dirty="0"/>
          </a:p>
        </p:txBody>
      </p:sp>
      <p:sp>
        <p:nvSpPr>
          <p:cNvPr id="3" name="Content Placeholder 2">
            <a:extLst>
              <a:ext uri="{FF2B5EF4-FFF2-40B4-BE49-F238E27FC236}">
                <a16:creationId xmlns:a16="http://schemas.microsoft.com/office/drawing/2014/main" id="{7C1D6D4D-BD71-4E6C-8939-754AA29E24FA}"/>
              </a:ext>
            </a:extLst>
          </p:cNvPr>
          <p:cNvSpPr>
            <a:spLocks noGrp="1"/>
          </p:cNvSpPr>
          <p:nvPr>
            <p:ph idx="1"/>
          </p:nvPr>
        </p:nvSpPr>
        <p:spPr>
          <a:xfrm>
            <a:off x="1141412" y="1743740"/>
            <a:ext cx="9905999" cy="4047461"/>
          </a:xfrm>
        </p:spPr>
        <p:txBody>
          <a:bodyPr>
            <a:normAutofit fontScale="85000" lnSpcReduction="20000"/>
          </a:bodyPr>
          <a:lstStyle/>
          <a:p>
            <a:r>
              <a:rPr lang="en-US" dirty="0"/>
              <a:t>Introduction</a:t>
            </a:r>
          </a:p>
          <a:p>
            <a:r>
              <a:rPr lang="en-US" dirty="0"/>
              <a:t>technologies</a:t>
            </a:r>
          </a:p>
          <a:p>
            <a:r>
              <a:rPr lang="en-US" dirty="0"/>
              <a:t>Problem statement</a:t>
            </a:r>
          </a:p>
          <a:p>
            <a:r>
              <a:rPr lang="en-US" dirty="0"/>
              <a:t>Methods </a:t>
            </a:r>
          </a:p>
          <a:p>
            <a:r>
              <a:rPr lang="en-US" dirty="0"/>
              <a:t>Tools</a:t>
            </a:r>
          </a:p>
          <a:p>
            <a:r>
              <a:rPr lang="en-US" dirty="0"/>
              <a:t>challenges</a:t>
            </a:r>
          </a:p>
          <a:p>
            <a:r>
              <a:rPr lang="en-US" dirty="0"/>
              <a:t>Results</a:t>
            </a:r>
          </a:p>
          <a:p>
            <a:r>
              <a:rPr lang="en-US" dirty="0"/>
              <a:t>Plans to mitigate challenges</a:t>
            </a:r>
          </a:p>
          <a:p>
            <a:r>
              <a:rPr lang="en-US" dirty="0"/>
              <a:t>References</a:t>
            </a:r>
          </a:p>
          <a:p>
            <a:endParaRPr lang="en-US" dirty="0"/>
          </a:p>
        </p:txBody>
      </p:sp>
    </p:spTree>
    <p:extLst>
      <p:ext uri="{BB962C8B-B14F-4D97-AF65-F5344CB8AC3E}">
        <p14:creationId xmlns:p14="http://schemas.microsoft.com/office/powerpoint/2010/main" val="1775948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2FEE-5B9C-4190-8370-C5CA13DC8825}"/>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A53CDD9-9056-4F20-A5EE-562C0573DDA7}"/>
              </a:ext>
            </a:extLst>
          </p:cNvPr>
          <p:cNvSpPr>
            <a:spLocks noGrp="1"/>
          </p:cNvSpPr>
          <p:nvPr>
            <p:ph idx="1"/>
          </p:nvPr>
        </p:nvSpPr>
        <p:spPr/>
        <p:txBody>
          <a:bodyPr/>
          <a:lstStyle/>
          <a:p>
            <a:r>
              <a:rPr lang="en-US" dirty="0"/>
              <a:t>In this data science project, as you know we went through customer segmentation model. We used a class of machine learning called unsupervised learning. As I mentioned in this report, we used a clustering algorithm called k-means clustering. In this project we learned how effective is this K-means clustering in this project. We analyzed and visualized the data and then proceeded to implement our algorithm. </a:t>
            </a:r>
          </a:p>
          <a:p>
            <a:endParaRPr lang="en-US" dirty="0"/>
          </a:p>
        </p:txBody>
      </p:sp>
    </p:spTree>
    <p:extLst>
      <p:ext uri="{BB962C8B-B14F-4D97-AF65-F5344CB8AC3E}">
        <p14:creationId xmlns:p14="http://schemas.microsoft.com/office/powerpoint/2010/main" val="4096955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BBDD-F097-423E-9250-81F152E8B4EF}"/>
              </a:ext>
            </a:extLst>
          </p:cNvPr>
          <p:cNvSpPr>
            <a:spLocks noGrp="1"/>
          </p:cNvSpPr>
          <p:nvPr>
            <p:ph type="title"/>
          </p:nvPr>
        </p:nvSpPr>
        <p:spPr/>
        <p:txBody>
          <a:bodyPr/>
          <a:lstStyle/>
          <a:p>
            <a:r>
              <a:rPr lang="en-US" dirty="0"/>
              <a:t>Plans to mitigate challenges</a:t>
            </a:r>
            <a:br>
              <a:rPr lang="en-US" dirty="0"/>
            </a:br>
            <a:endParaRPr lang="en-US" dirty="0"/>
          </a:p>
        </p:txBody>
      </p:sp>
      <p:sp>
        <p:nvSpPr>
          <p:cNvPr id="3" name="Content Placeholder 2">
            <a:extLst>
              <a:ext uri="{FF2B5EF4-FFF2-40B4-BE49-F238E27FC236}">
                <a16:creationId xmlns:a16="http://schemas.microsoft.com/office/drawing/2014/main" id="{E53F6B89-74AA-4CB6-9EC4-07E86CC55727}"/>
              </a:ext>
            </a:extLst>
          </p:cNvPr>
          <p:cNvSpPr>
            <a:spLocks noGrp="1"/>
          </p:cNvSpPr>
          <p:nvPr>
            <p:ph sz="half" idx="1"/>
          </p:nvPr>
        </p:nvSpPr>
        <p:spPr/>
        <p:txBody>
          <a:bodyPr/>
          <a:lstStyle/>
          <a:p>
            <a:r>
              <a:rPr lang="en-US" dirty="0"/>
              <a:t> the number of clusters (k) that we wish to produce in the final output is a challenge. </a:t>
            </a:r>
          </a:p>
          <a:p>
            <a:r>
              <a:rPr lang="en-US" dirty="0"/>
              <a:t>On the other hand, While working with clusters, you need to specify the number of clusters to use.</a:t>
            </a:r>
          </a:p>
        </p:txBody>
      </p:sp>
      <p:pic>
        <p:nvPicPr>
          <p:cNvPr id="5" name="Content Placeholder 4">
            <a:extLst>
              <a:ext uri="{FF2B5EF4-FFF2-40B4-BE49-F238E27FC236}">
                <a16:creationId xmlns:a16="http://schemas.microsoft.com/office/drawing/2014/main" id="{556E5B20-E20D-4AF0-B830-1E38C02B20CE}"/>
              </a:ext>
            </a:extLst>
          </p:cNvPr>
          <p:cNvPicPr>
            <a:picLocks noGrp="1" noChangeAspect="1"/>
          </p:cNvPicPr>
          <p:nvPr>
            <p:ph sz="half" idx="2"/>
          </p:nvPr>
        </p:nvPicPr>
        <p:blipFill>
          <a:blip r:embed="rId2"/>
          <a:stretch>
            <a:fillRect/>
          </a:stretch>
        </p:blipFill>
        <p:spPr>
          <a:xfrm>
            <a:off x="6172200" y="2249486"/>
            <a:ext cx="4875213" cy="3541714"/>
          </a:xfrm>
          <a:prstGeom prst="rect">
            <a:avLst/>
          </a:prstGeom>
        </p:spPr>
      </p:pic>
    </p:spTree>
    <p:extLst>
      <p:ext uri="{BB962C8B-B14F-4D97-AF65-F5344CB8AC3E}">
        <p14:creationId xmlns:p14="http://schemas.microsoft.com/office/powerpoint/2010/main" val="3341955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13C6B-3451-45A7-96E6-2240BD133913}"/>
              </a:ext>
            </a:extLst>
          </p:cNvPr>
          <p:cNvSpPr>
            <a:spLocks noGrp="1"/>
          </p:cNvSpPr>
          <p:nvPr>
            <p:ph type="title"/>
          </p:nvPr>
        </p:nvSpPr>
        <p:spPr/>
        <p:txBody>
          <a:bodyPr>
            <a:normAutofit fontScale="90000"/>
          </a:bodyPr>
          <a:lstStyle/>
          <a:p>
            <a:r>
              <a:rPr lang="en-US" dirty="0"/>
              <a:t>Plans to mitigate challenges</a:t>
            </a:r>
            <a:br>
              <a:rPr lang="en-US" dirty="0"/>
            </a:br>
            <a:br>
              <a:rPr lang="en-US" dirty="0"/>
            </a:br>
            <a:r>
              <a:rPr lang="en-US" dirty="0"/>
              <a:t>Number of clusters k</a:t>
            </a:r>
          </a:p>
        </p:txBody>
      </p:sp>
      <p:pic>
        <p:nvPicPr>
          <p:cNvPr id="4" name="Content Placeholder 3">
            <a:extLst>
              <a:ext uri="{FF2B5EF4-FFF2-40B4-BE49-F238E27FC236}">
                <a16:creationId xmlns:a16="http://schemas.microsoft.com/office/drawing/2014/main" id="{51EE94DA-4E81-4DD2-A5C0-A5B783BA681B}"/>
              </a:ext>
            </a:extLst>
          </p:cNvPr>
          <p:cNvPicPr>
            <a:picLocks noGrp="1" noChangeAspect="1"/>
          </p:cNvPicPr>
          <p:nvPr>
            <p:ph idx="1"/>
          </p:nvPr>
        </p:nvPicPr>
        <p:blipFill>
          <a:blip r:embed="rId2"/>
          <a:stretch>
            <a:fillRect/>
          </a:stretch>
        </p:blipFill>
        <p:spPr>
          <a:xfrm>
            <a:off x="1041992" y="2006354"/>
            <a:ext cx="9516138" cy="3784846"/>
          </a:xfrm>
          <a:prstGeom prst="rect">
            <a:avLst/>
          </a:prstGeom>
        </p:spPr>
      </p:pic>
    </p:spTree>
    <p:extLst>
      <p:ext uri="{BB962C8B-B14F-4D97-AF65-F5344CB8AC3E}">
        <p14:creationId xmlns:p14="http://schemas.microsoft.com/office/powerpoint/2010/main" val="2371915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B607-895C-4EFB-9F6E-10BFCCA4A576}"/>
              </a:ext>
            </a:extLst>
          </p:cNvPr>
          <p:cNvSpPr>
            <a:spLocks noGrp="1"/>
          </p:cNvSpPr>
          <p:nvPr>
            <p:ph type="title"/>
          </p:nvPr>
        </p:nvSpPr>
        <p:spPr/>
        <p:txBody>
          <a:bodyPr>
            <a:normAutofit fontScale="90000"/>
          </a:bodyPr>
          <a:lstStyle/>
          <a:p>
            <a:r>
              <a:rPr lang="en-US" dirty="0"/>
              <a:t>Plans to mitigate challenges</a:t>
            </a:r>
            <a:br>
              <a:rPr lang="en-US" dirty="0"/>
            </a:br>
            <a:br>
              <a:rPr lang="en-US" dirty="0"/>
            </a:br>
            <a:r>
              <a:rPr lang="en-US" dirty="0"/>
              <a:t>Optimal number of clusters</a:t>
            </a:r>
          </a:p>
        </p:txBody>
      </p:sp>
      <p:sp>
        <p:nvSpPr>
          <p:cNvPr id="3" name="Content Placeholder 2">
            <a:extLst>
              <a:ext uri="{FF2B5EF4-FFF2-40B4-BE49-F238E27FC236}">
                <a16:creationId xmlns:a16="http://schemas.microsoft.com/office/drawing/2014/main" id="{89A52869-44FD-48E9-8AF2-EB73F0B3BA01}"/>
              </a:ext>
            </a:extLst>
          </p:cNvPr>
          <p:cNvSpPr>
            <a:spLocks noGrp="1"/>
          </p:cNvSpPr>
          <p:nvPr>
            <p:ph sz="half" idx="1"/>
          </p:nvPr>
        </p:nvSpPr>
        <p:spPr/>
        <p:txBody>
          <a:bodyPr>
            <a:normAutofit lnSpcReduction="10000"/>
          </a:bodyPr>
          <a:lstStyle/>
          <a:p>
            <a:r>
              <a:rPr lang="en-US" dirty="0"/>
              <a:t>Using the gap statistic, one can compare the total </a:t>
            </a:r>
            <a:r>
              <a:rPr lang="en-US" dirty="0" err="1"/>
              <a:t>intracluster</a:t>
            </a:r>
            <a:r>
              <a:rPr lang="en-US" dirty="0"/>
              <a:t> variation for different values of k along with their expected values under the null reference distribution of data. With the help of Monte Carlo simulations, one can produce the sample dataset.</a:t>
            </a:r>
          </a:p>
        </p:txBody>
      </p:sp>
      <p:pic>
        <p:nvPicPr>
          <p:cNvPr id="5" name="Content Placeholder 4">
            <a:extLst>
              <a:ext uri="{FF2B5EF4-FFF2-40B4-BE49-F238E27FC236}">
                <a16:creationId xmlns:a16="http://schemas.microsoft.com/office/drawing/2014/main" id="{B92D7FC8-B20C-4D94-AA85-92EE7B5FCF37}"/>
              </a:ext>
            </a:extLst>
          </p:cNvPr>
          <p:cNvPicPr>
            <a:picLocks noGrp="1" noChangeAspect="1"/>
          </p:cNvPicPr>
          <p:nvPr>
            <p:ph sz="half" idx="2"/>
          </p:nvPr>
        </p:nvPicPr>
        <p:blipFill>
          <a:blip r:embed="rId2"/>
          <a:stretch>
            <a:fillRect/>
          </a:stretch>
        </p:blipFill>
        <p:spPr>
          <a:xfrm>
            <a:off x="6172200" y="2279196"/>
            <a:ext cx="4875213" cy="3482295"/>
          </a:xfrm>
          <a:prstGeom prst="rect">
            <a:avLst/>
          </a:prstGeom>
        </p:spPr>
      </p:pic>
    </p:spTree>
    <p:extLst>
      <p:ext uri="{BB962C8B-B14F-4D97-AF65-F5344CB8AC3E}">
        <p14:creationId xmlns:p14="http://schemas.microsoft.com/office/powerpoint/2010/main" val="286315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33A5-43D5-4AFB-961E-326DAB54AB6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5E08834-B44B-4C6F-ADA4-11E5BAA42B75}"/>
              </a:ext>
            </a:extLst>
          </p:cNvPr>
          <p:cNvSpPr>
            <a:spLocks noGrp="1"/>
          </p:cNvSpPr>
          <p:nvPr>
            <p:ph idx="1"/>
          </p:nvPr>
        </p:nvSpPr>
        <p:spPr>
          <a:xfrm>
            <a:off x="1141412" y="1839433"/>
            <a:ext cx="9905999" cy="3951768"/>
          </a:xfrm>
        </p:spPr>
        <p:txBody>
          <a:bodyPr>
            <a:normAutofit fontScale="92500"/>
          </a:bodyPr>
          <a:lstStyle/>
          <a:p>
            <a:r>
              <a:rPr lang="en-US" dirty="0"/>
              <a:t>In this Data Science R project, I will execute an interesting application of machine learning called customer segmentation. Customer Segmentation can play crucial role in commercial organization when they are looking for best customer. </a:t>
            </a:r>
          </a:p>
          <a:p>
            <a:r>
              <a:rPr lang="en-US" dirty="0"/>
              <a:t> Customer Segmentation is a crucial application in unsupervised learning. Cluster techniques can allow commercial companies to identify the several segments of their customers which enable the organization to target the potential user base. </a:t>
            </a:r>
          </a:p>
          <a:p>
            <a:r>
              <a:rPr lang="en-US" dirty="0"/>
              <a:t>The technologies that I am going to use is Python libraries to implement k-means algorithm. </a:t>
            </a:r>
          </a:p>
          <a:p>
            <a:endParaRPr lang="en-US" dirty="0"/>
          </a:p>
        </p:txBody>
      </p:sp>
    </p:spTree>
    <p:extLst>
      <p:ext uri="{BB962C8B-B14F-4D97-AF65-F5344CB8AC3E}">
        <p14:creationId xmlns:p14="http://schemas.microsoft.com/office/powerpoint/2010/main" val="337482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DC98-D2FF-47E0-91D8-5CEAB9356FBF}"/>
              </a:ext>
            </a:extLst>
          </p:cNvPr>
          <p:cNvSpPr>
            <a:spLocks noGrp="1"/>
          </p:cNvSpPr>
          <p:nvPr>
            <p:ph type="title"/>
          </p:nvPr>
        </p:nvSpPr>
        <p:spPr/>
        <p:txBody>
          <a:bodyPr/>
          <a:lstStyle/>
          <a:p>
            <a:r>
              <a:rPr lang="en-US" dirty="0"/>
              <a:t>technologies</a:t>
            </a:r>
          </a:p>
        </p:txBody>
      </p:sp>
      <p:sp>
        <p:nvSpPr>
          <p:cNvPr id="3" name="Content Placeholder 2">
            <a:extLst>
              <a:ext uri="{FF2B5EF4-FFF2-40B4-BE49-F238E27FC236}">
                <a16:creationId xmlns:a16="http://schemas.microsoft.com/office/drawing/2014/main" id="{09C93019-48E9-4D0F-9C74-1BD5E9021AAA}"/>
              </a:ext>
            </a:extLst>
          </p:cNvPr>
          <p:cNvSpPr>
            <a:spLocks noGrp="1"/>
          </p:cNvSpPr>
          <p:nvPr>
            <p:ph idx="1"/>
          </p:nvPr>
        </p:nvSpPr>
        <p:spPr>
          <a:xfrm>
            <a:off x="1141412" y="1722474"/>
            <a:ext cx="9905999" cy="4068727"/>
          </a:xfrm>
        </p:spPr>
        <p:txBody>
          <a:bodyPr>
            <a:normAutofit fontScale="92500"/>
          </a:bodyPr>
          <a:lstStyle/>
          <a:p>
            <a:r>
              <a:rPr lang="en-US" dirty="0"/>
              <a:t>I will use TensorFlow as an open source machine learning framework. I decided to use this technology because it is available in Python and C++. </a:t>
            </a:r>
          </a:p>
          <a:p>
            <a:r>
              <a:rPr lang="en-US" dirty="0"/>
              <a:t>TensorFlow is one of the most well-maintained frameworks for machine learning projects. </a:t>
            </a:r>
          </a:p>
          <a:p>
            <a:r>
              <a:rPr lang="en-US" dirty="0"/>
              <a:t>This framework has been created by Google to support research objectives but for a short time it widely used by huge companies such as intel, eBay, Twitter and more. </a:t>
            </a:r>
          </a:p>
          <a:p>
            <a:r>
              <a:rPr lang="en-US" dirty="0"/>
              <a:t>My platform is my local server because I am working on a basic problem and local server can support my project.</a:t>
            </a:r>
          </a:p>
          <a:p>
            <a:endParaRPr lang="en-US" dirty="0"/>
          </a:p>
        </p:txBody>
      </p:sp>
    </p:spTree>
    <p:extLst>
      <p:ext uri="{BB962C8B-B14F-4D97-AF65-F5344CB8AC3E}">
        <p14:creationId xmlns:p14="http://schemas.microsoft.com/office/powerpoint/2010/main" val="19762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ED11-B32D-4FE9-BBD0-95C80097BA3A}"/>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18A3C61-195B-47D0-AA20-A53546DA7EC3}"/>
              </a:ext>
            </a:extLst>
          </p:cNvPr>
          <p:cNvSpPr>
            <a:spLocks noGrp="1"/>
          </p:cNvSpPr>
          <p:nvPr>
            <p:ph sz="half" idx="1"/>
          </p:nvPr>
        </p:nvSpPr>
        <p:spPr>
          <a:xfrm>
            <a:off x="744280" y="2249486"/>
            <a:ext cx="5275520" cy="3541714"/>
          </a:xfrm>
        </p:spPr>
        <p:txBody>
          <a:bodyPr>
            <a:normAutofit fontScale="92500"/>
          </a:bodyPr>
          <a:lstStyle/>
          <a:p>
            <a:r>
              <a:rPr lang="en-US" dirty="0"/>
              <a:t>Customer segmentation can divide customers into several groups which share a similarity in different ways that is based on gender, interests, miscellaneous spending habits, and age. This project can help organization to solve a big problem which is target the potential customer for a particular product. </a:t>
            </a:r>
          </a:p>
        </p:txBody>
      </p:sp>
      <p:pic>
        <p:nvPicPr>
          <p:cNvPr id="5" name="Content Placeholder 4">
            <a:extLst>
              <a:ext uri="{FF2B5EF4-FFF2-40B4-BE49-F238E27FC236}">
                <a16:creationId xmlns:a16="http://schemas.microsoft.com/office/drawing/2014/main" id="{41CA0CA9-D495-4DF6-8CD5-E24B058EC79F}"/>
              </a:ext>
            </a:extLst>
          </p:cNvPr>
          <p:cNvPicPr>
            <a:picLocks noGrp="1" noChangeAspect="1"/>
          </p:cNvPicPr>
          <p:nvPr>
            <p:ph sz="half" idx="2"/>
          </p:nvPr>
        </p:nvPicPr>
        <p:blipFill>
          <a:blip r:embed="rId2"/>
          <a:stretch>
            <a:fillRect/>
          </a:stretch>
        </p:blipFill>
        <p:spPr>
          <a:xfrm>
            <a:off x="6172200" y="2249487"/>
            <a:ext cx="5130209" cy="3541714"/>
          </a:xfrm>
          <a:prstGeom prst="rect">
            <a:avLst/>
          </a:prstGeom>
        </p:spPr>
      </p:pic>
    </p:spTree>
    <p:extLst>
      <p:ext uri="{BB962C8B-B14F-4D97-AF65-F5344CB8AC3E}">
        <p14:creationId xmlns:p14="http://schemas.microsoft.com/office/powerpoint/2010/main" val="321846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2616-99A3-4041-AD7E-5452644F4D2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4CFBC0D-BFBD-40C2-9D1A-E4A6DD760E9A}"/>
              </a:ext>
            </a:extLst>
          </p:cNvPr>
          <p:cNvSpPr>
            <a:spLocks noGrp="1"/>
          </p:cNvSpPr>
          <p:nvPr>
            <p:ph idx="1"/>
          </p:nvPr>
        </p:nvSpPr>
        <p:spPr>
          <a:xfrm>
            <a:off x="1141412" y="1711842"/>
            <a:ext cx="9905999" cy="4079359"/>
          </a:xfrm>
        </p:spPr>
        <p:txBody>
          <a:bodyPr>
            <a:normAutofit/>
          </a:bodyPr>
          <a:lstStyle/>
          <a:p>
            <a:r>
              <a:rPr lang="en-US" dirty="0"/>
              <a:t>Companies that deploy customer segmentation are under the notion that every customer has different requirements and require a specific marketing effort to address them appropriately. Companies aim to gain a deeper approach of the customer they are targeting.</a:t>
            </a:r>
          </a:p>
          <a:p>
            <a:r>
              <a:rPr lang="en-US" dirty="0"/>
              <a:t>Thus, they should target the requirements of each and every customer. Accordingly, commercial organizations can gain deeper knowledge about customer’s preferences which will cause maximum profit to the company. </a:t>
            </a:r>
          </a:p>
          <a:p>
            <a:pPr marL="0" indent="0">
              <a:buNone/>
            </a:pPr>
            <a:endParaRPr lang="en-US" dirty="0"/>
          </a:p>
        </p:txBody>
      </p:sp>
    </p:spTree>
    <p:extLst>
      <p:ext uri="{BB962C8B-B14F-4D97-AF65-F5344CB8AC3E}">
        <p14:creationId xmlns:p14="http://schemas.microsoft.com/office/powerpoint/2010/main" val="332669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FB7CE-BE89-4928-B096-C500623ADD9E}"/>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4AA65B70-DE7D-43DB-A09D-6AA99E3452BB}"/>
              </a:ext>
            </a:extLst>
          </p:cNvPr>
          <p:cNvSpPr>
            <a:spLocks noGrp="1"/>
          </p:cNvSpPr>
          <p:nvPr>
            <p:ph sz="half" idx="1"/>
          </p:nvPr>
        </p:nvSpPr>
        <p:spPr/>
        <p:txBody>
          <a:bodyPr/>
          <a:lstStyle/>
          <a:p>
            <a:r>
              <a:rPr lang="en-US" dirty="0"/>
              <a:t>In the first step of this data science project, we will perform data exploration. We will import the essential packages required for this role and then read our data. Finally, we will go through the input data to gain necessary insights about it.</a:t>
            </a:r>
          </a:p>
        </p:txBody>
      </p:sp>
      <p:pic>
        <p:nvPicPr>
          <p:cNvPr id="8" name="Content Placeholder 7">
            <a:extLst>
              <a:ext uri="{FF2B5EF4-FFF2-40B4-BE49-F238E27FC236}">
                <a16:creationId xmlns:a16="http://schemas.microsoft.com/office/drawing/2014/main" id="{A6195EB8-6EB6-40BB-A5FB-FFACA5E20CEC}"/>
              </a:ext>
            </a:extLst>
          </p:cNvPr>
          <p:cNvPicPr>
            <a:picLocks noGrp="1" noChangeAspect="1"/>
          </p:cNvPicPr>
          <p:nvPr>
            <p:ph sz="half" idx="2"/>
          </p:nvPr>
        </p:nvPicPr>
        <p:blipFill>
          <a:blip r:embed="rId2"/>
          <a:stretch>
            <a:fillRect/>
          </a:stretch>
        </p:blipFill>
        <p:spPr>
          <a:xfrm>
            <a:off x="6172200" y="2375556"/>
            <a:ext cx="5076825" cy="3289575"/>
          </a:xfrm>
        </p:spPr>
      </p:pic>
    </p:spTree>
    <p:extLst>
      <p:ext uri="{BB962C8B-B14F-4D97-AF65-F5344CB8AC3E}">
        <p14:creationId xmlns:p14="http://schemas.microsoft.com/office/powerpoint/2010/main" val="257465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B604-AA0C-4856-A6AB-D2CFAB20146E}"/>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0DC21D8-5309-4EDF-B77C-B4867AAEBEA0}"/>
              </a:ext>
            </a:extLst>
          </p:cNvPr>
          <p:cNvSpPr>
            <a:spLocks noGrp="1"/>
          </p:cNvSpPr>
          <p:nvPr>
            <p:ph sz="half" idx="1"/>
          </p:nvPr>
        </p:nvSpPr>
        <p:spPr/>
        <p:txBody>
          <a:bodyPr/>
          <a:lstStyle/>
          <a:p>
            <a:r>
              <a:rPr lang="en-US" dirty="0"/>
              <a:t>Now, we display the first six rows of our dataset using the head() function and use the summary() function to output summary of it.</a:t>
            </a:r>
          </a:p>
        </p:txBody>
      </p:sp>
      <p:pic>
        <p:nvPicPr>
          <p:cNvPr id="6" name="Content Placeholder 5">
            <a:extLst>
              <a:ext uri="{FF2B5EF4-FFF2-40B4-BE49-F238E27FC236}">
                <a16:creationId xmlns:a16="http://schemas.microsoft.com/office/drawing/2014/main" id="{B5DBFC98-DE4B-46A9-9E29-27E4A627BD37}"/>
              </a:ext>
            </a:extLst>
          </p:cNvPr>
          <p:cNvPicPr>
            <a:picLocks noGrp="1" noChangeAspect="1"/>
          </p:cNvPicPr>
          <p:nvPr>
            <p:ph sz="half" idx="2"/>
          </p:nvPr>
        </p:nvPicPr>
        <p:blipFill>
          <a:blip r:embed="rId2"/>
          <a:stretch>
            <a:fillRect/>
          </a:stretch>
        </p:blipFill>
        <p:spPr>
          <a:xfrm>
            <a:off x="6172200" y="1924493"/>
            <a:ext cx="4875213" cy="3450616"/>
          </a:xfrm>
        </p:spPr>
      </p:pic>
    </p:spTree>
    <p:extLst>
      <p:ext uri="{BB962C8B-B14F-4D97-AF65-F5344CB8AC3E}">
        <p14:creationId xmlns:p14="http://schemas.microsoft.com/office/powerpoint/2010/main" val="145792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D42F-D3C7-40E7-B18D-42307D9CBC6C}"/>
              </a:ext>
            </a:extLst>
          </p:cNvPr>
          <p:cNvSpPr>
            <a:spLocks noGrp="1"/>
          </p:cNvSpPr>
          <p:nvPr>
            <p:ph type="title"/>
          </p:nvPr>
        </p:nvSpPr>
        <p:spPr/>
        <p:txBody>
          <a:bodyPr/>
          <a:lstStyle/>
          <a:p>
            <a:r>
              <a:rPr kumimoji="0" lang="en-US" sz="3600" b="0" i="0" u="none" strike="noStrike" kern="1200" cap="all" spc="0" normalizeH="0" baseline="0" noProof="0" dirty="0">
                <a:ln>
                  <a:noFill/>
                </a:ln>
                <a:solidFill>
                  <a:prstClr val="white"/>
                </a:solidFill>
                <a:effectLst/>
                <a:uLnTx/>
                <a:uFillTx/>
                <a:latin typeface="Tw Cen MT" panose="020B0602020104020603"/>
                <a:ea typeface="+mj-ea"/>
                <a:cs typeface="+mj-cs"/>
              </a:rPr>
              <a:t>Methods</a:t>
            </a:r>
            <a:br>
              <a:rPr lang="en-US" dirty="0"/>
            </a:br>
            <a:r>
              <a:rPr lang="en-US" dirty="0"/>
              <a:t>Customer Gender Visualization</a:t>
            </a:r>
          </a:p>
        </p:txBody>
      </p:sp>
      <p:sp>
        <p:nvSpPr>
          <p:cNvPr id="3" name="Content Placeholder 2">
            <a:extLst>
              <a:ext uri="{FF2B5EF4-FFF2-40B4-BE49-F238E27FC236}">
                <a16:creationId xmlns:a16="http://schemas.microsoft.com/office/drawing/2014/main" id="{7DB3FDFE-6CB7-478B-9249-93A19091B7DF}"/>
              </a:ext>
            </a:extLst>
          </p:cNvPr>
          <p:cNvSpPr>
            <a:spLocks noGrp="1"/>
          </p:cNvSpPr>
          <p:nvPr>
            <p:ph sz="half" idx="1"/>
          </p:nvPr>
        </p:nvSpPr>
        <p:spPr/>
        <p:txBody>
          <a:bodyPr/>
          <a:lstStyle/>
          <a:p>
            <a:r>
              <a:rPr lang="en-US" dirty="0"/>
              <a:t>In this, we will create a </a:t>
            </a:r>
            <a:r>
              <a:rPr lang="en-US" dirty="0" err="1"/>
              <a:t>barplot</a:t>
            </a:r>
            <a:r>
              <a:rPr lang="en-US" dirty="0"/>
              <a:t> and a </a:t>
            </a:r>
            <a:r>
              <a:rPr lang="en-US" dirty="0" err="1"/>
              <a:t>piechart</a:t>
            </a:r>
            <a:r>
              <a:rPr lang="en-US" dirty="0"/>
              <a:t> to show the gender distribution across our customer data dataset.</a:t>
            </a:r>
          </a:p>
        </p:txBody>
      </p:sp>
      <p:pic>
        <p:nvPicPr>
          <p:cNvPr id="8" name="Content Placeholder 7">
            <a:extLst>
              <a:ext uri="{FF2B5EF4-FFF2-40B4-BE49-F238E27FC236}">
                <a16:creationId xmlns:a16="http://schemas.microsoft.com/office/drawing/2014/main" id="{14C9EE77-A5E7-4757-927C-DED699397977}"/>
              </a:ext>
            </a:extLst>
          </p:cNvPr>
          <p:cNvPicPr>
            <a:picLocks noGrp="1" noChangeAspect="1"/>
          </p:cNvPicPr>
          <p:nvPr>
            <p:ph sz="half" idx="2"/>
          </p:nvPr>
        </p:nvPicPr>
        <p:blipFill>
          <a:blip r:embed="rId2"/>
          <a:stretch>
            <a:fillRect/>
          </a:stretch>
        </p:blipFill>
        <p:spPr>
          <a:xfrm>
            <a:off x="6172200" y="2097087"/>
            <a:ext cx="4875213" cy="3219191"/>
          </a:xfrm>
        </p:spPr>
      </p:pic>
    </p:spTree>
    <p:extLst>
      <p:ext uri="{BB962C8B-B14F-4D97-AF65-F5344CB8AC3E}">
        <p14:creationId xmlns:p14="http://schemas.microsoft.com/office/powerpoint/2010/main" val="22590881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1545</TotalTime>
  <Words>963</Words>
  <Application>Microsoft Office PowerPoint</Application>
  <PresentationFormat>Widescreen</PresentationFormat>
  <Paragraphs>68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Times New Roman</vt:lpstr>
      <vt:lpstr>Tw Cen MT</vt:lpstr>
      <vt:lpstr>Circuit</vt:lpstr>
      <vt:lpstr>           Big Data Science Mahsa Rahimian University of Colorado Dr. Farnoush kashani Subject of Project: Mall Customers Segmentation — Using Machine Learning Github Links: https://github.com/Mahsa7915/Mahsa/projects/1 https://github.com/Mahsa7915?tab=repositories </vt:lpstr>
      <vt:lpstr>Outline </vt:lpstr>
      <vt:lpstr>introduction</vt:lpstr>
      <vt:lpstr>technologies</vt:lpstr>
      <vt:lpstr>Problem statement</vt:lpstr>
      <vt:lpstr>Problem statement</vt:lpstr>
      <vt:lpstr>Methods</vt:lpstr>
      <vt:lpstr>Methods</vt:lpstr>
      <vt:lpstr>Methods Customer Gender Visualization</vt:lpstr>
      <vt:lpstr>Methods</vt:lpstr>
      <vt:lpstr>Methods Visualization of Age Distribution </vt:lpstr>
      <vt:lpstr>Methods</vt:lpstr>
      <vt:lpstr>Methods Analysis of the Annual Income of the Customers</vt:lpstr>
      <vt:lpstr>output</vt:lpstr>
      <vt:lpstr>tools</vt:lpstr>
      <vt:lpstr>tools</vt:lpstr>
      <vt:lpstr>Result segments of mall customers</vt:lpstr>
      <vt:lpstr>Result</vt:lpstr>
      <vt:lpstr>Result</vt:lpstr>
      <vt:lpstr>results</vt:lpstr>
      <vt:lpstr>Plans to mitigate challenges </vt:lpstr>
      <vt:lpstr>Plans to mitigate challenges  Number of clusters k</vt:lpstr>
      <vt:lpstr>Plans to mitigate challenges  Optimal number of clusters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Quinlan</dc:creator>
  <cp:lastModifiedBy>mahsa</cp:lastModifiedBy>
  <cp:revision>71</cp:revision>
  <dcterms:created xsi:type="dcterms:W3CDTF">2018-12-04T01:24:10Z</dcterms:created>
  <dcterms:modified xsi:type="dcterms:W3CDTF">2021-04-26T12:07:30Z</dcterms:modified>
</cp:coreProperties>
</file>