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E0F86-4489-4AA2-9A81-D2B8BFDE9820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E0EE24-2977-434F-8C3C-59E28B8998E9}">
      <dgm:prSet/>
      <dgm:spPr/>
      <dgm:t>
        <a:bodyPr/>
        <a:lstStyle/>
        <a:p>
          <a:r>
            <a:rPr lang="en-US"/>
            <a:t>Real-time pricing integration</a:t>
          </a:r>
        </a:p>
      </dgm:t>
    </dgm:pt>
    <dgm:pt modelId="{987E5E4E-E4CB-48A4-8724-5F905F1A6172}" type="parTrans" cxnId="{E09B9E21-DA16-4E0B-A99A-1E703AB7DBED}">
      <dgm:prSet/>
      <dgm:spPr/>
      <dgm:t>
        <a:bodyPr/>
        <a:lstStyle/>
        <a:p>
          <a:endParaRPr lang="en-US"/>
        </a:p>
      </dgm:t>
    </dgm:pt>
    <dgm:pt modelId="{7CCA33EC-2C5D-4ABB-81BC-F614B9D9A5E3}" type="sibTrans" cxnId="{E09B9E21-DA16-4E0B-A99A-1E703AB7DBED}">
      <dgm:prSet/>
      <dgm:spPr/>
      <dgm:t>
        <a:bodyPr/>
        <a:lstStyle/>
        <a:p>
          <a:endParaRPr lang="en-US"/>
        </a:p>
      </dgm:t>
    </dgm:pt>
    <dgm:pt modelId="{D59D6D68-ED47-4756-8284-EB6D944CECD3}">
      <dgm:prSet/>
      <dgm:spPr/>
      <dgm:t>
        <a:bodyPr/>
        <a:lstStyle/>
        <a:p>
          <a:r>
            <a:rPr lang="en-US"/>
            <a:t>Add more features: market trends, dealer markup</a:t>
          </a:r>
        </a:p>
      </dgm:t>
    </dgm:pt>
    <dgm:pt modelId="{97E7EDD8-187D-49A7-84BA-C8D15D5389F7}" type="parTrans" cxnId="{8FBADDE4-7007-460E-BB0F-7C959C9E26A2}">
      <dgm:prSet/>
      <dgm:spPr/>
      <dgm:t>
        <a:bodyPr/>
        <a:lstStyle/>
        <a:p>
          <a:endParaRPr lang="en-US"/>
        </a:p>
      </dgm:t>
    </dgm:pt>
    <dgm:pt modelId="{A92791F8-0852-4F53-AB05-6BE48CED6661}" type="sibTrans" cxnId="{8FBADDE4-7007-460E-BB0F-7C959C9E26A2}">
      <dgm:prSet/>
      <dgm:spPr/>
      <dgm:t>
        <a:bodyPr/>
        <a:lstStyle/>
        <a:p>
          <a:endParaRPr lang="en-US"/>
        </a:p>
      </dgm:t>
    </dgm:pt>
    <dgm:pt modelId="{D267254C-D989-4062-95DE-D3C100F1C284}">
      <dgm:prSet/>
      <dgm:spPr/>
      <dgm:t>
        <a:bodyPr/>
        <a:lstStyle/>
        <a:p>
          <a:r>
            <a:rPr lang="en-US"/>
            <a:t>Build API link with inventory management systems</a:t>
          </a:r>
        </a:p>
      </dgm:t>
    </dgm:pt>
    <dgm:pt modelId="{3B2C5A09-B0F6-4457-AA4E-D23A3E185C9D}" type="parTrans" cxnId="{0E855C24-C7EC-4747-832F-6811FF2EAAF1}">
      <dgm:prSet/>
      <dgm:spPr/>
      <dgm:t>
        <a:bodyPr/>
        <a:lstStyle/>
        <a:p>
          <a:endParaRPr lang="en-US"/>
        </a:p>
      </dgm:t>
    </dgm:pt>
    <dgm:pt modelId="{19B74848-9FF0-4C74-A326-C56FB687AD58}" type="sibTrans" cxnId="{0E855C24-C7EC-4747-832F-6811FF2EAAF1}">
      <dgm:prSet/>
      <dgm:spPr/>
      <dgm:t>
        <a:bodyPr/>
        <a:lstStyle/>
        <a:p>
          <a:endParaRPr lang="en-US"/>
        </a:p>
      </dgm:t>
    </dgm:pt>
    <dgm:pt modelId="{0714023C-C02A-4BB6-AA96-F3559193AC6F}" type="pres">
      <dgm:prSet presAssocID="{591E0F86-4489-4AA2-9A81-D2B8BFDE98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CC6964-6371-4108-99A8-0D1DD62FD6E6}" type="pres">
      <dgm:prSet presAssocID="{71E0EE24-2977-434F-8C3C-59E28B8998E9}" presName="hierRoot1" presStyleCnt="0"/>
      <dgm:spPr/>
    </dgm:pt>
    <dgm:pt modelId="{3ED4D44C-E20A-40B8-81DF-295161604718}" type="pres">
      <dgm:prSet presAssocID="{71E0EE24-2977-434F-8C3C-59E28B8998E9}" presName="composite" presStyleCnt="0"/>
      <dgm:spPr/>
    </dgm:pt>
    <dgm:pt modelId="{EE6200AA-84F6-4EEB-96CF-E0DD2EC813E1}" type="pres">
      <dgm:prSet presAssocID="{71E0EE24-2977-434F-8C3C-59E28B8998E9}" presName="background" presStyleLbl="node0" presStyleIdx="0" presStyleCnt="3"/>
      <dgm:spPr/>
    </dgm:pt>
    <dgm:pt modelId="{476BB0E5-C368-4622-9115-970634CC3EDA}" type="pres">
      <dgm:prSet presAssocID="{71E0EE24-2977-434F-8C3C-59E28B8998E9}" presName="text" presStyleLbl="fgAcc0" presStyleIdx="0" presStyleCnt="3">
        <dgm:presLayoutVars>
          <dgm:chPref val="3"/>
        </dgm:presLayoutVars>
      </dgm:prSet>
      <dgm:spPr/>
    </dgm:pt>
    <dgm:pt modelId="{38D995DC-C0D8-4419-90B4-669DC745475A}" type="pres">
      <dgm:prSet presAssocID="{71E0EE24-2977-434F-8C3C-59E28B8998E9}" presName="hierChild2" presStyleCnt="0"/>
      <dgm:spPr/>
    </dgm:pt>
    <dgm:pt modelId="{93F822E8-C33C-4C4D-8588-4E2868673CC3}" type="pres">
      <dgm:prSet presAssocID="{D59D6D68-ED47-4756-8284-EB6D944CECD3}" presName="hierRoot1" presStyleCnt="0"/>
      <dgm:spPr/>
    </dgm:pt>
    <dgm:pt modelId="{BEE607C1-E40E-47D8-A5CB-F6E2FFDACB8F}" type="pres">
      <dgm:prSet presAssocID="{D59D6D68-ED47-4756-8284-EB6D944CECD3}" presName="composite" presStyleCnt="0"/>
      <dgm:spPr/>
    </dgm:pt>
    <dgm:pt modelId="{2EA9EFEF-D257-412E-98A8-61A1438EAFD2}" type="pres">
      <dgm:prSet presAssocID="{D59D6D68-ED47-4756-8284-EB6D944CECD3}" presName="background" presStyleLbl="node0" presStyleIdx="1" presStyleCnt="3"/>
      <dgm:spPr/>
    </dgm:pt>
    <dgm:pt modelId="{87E41002-07FC-452C-8513-EA964AF4FDEF}" type="pres">
      <dgm:prSet presAssocID="{D59D6D68-ED47-4756-8284-EB6D944CECD3}" presName="text" presStyleLbl="fgAcc0" presStyleIdx="1" presStyleCnt="3">
        <dgm:presLayoutVars>
          <dgm:chPref val="3"/>
        </dgm:presLayoutVars>
      </dgm:prSet>
      <dgm:spPr/>
    </dgm:pt>
    <dgm:pt modelId="{7E2F2D0D-6F7A-40D9-ABA3-00780A039DB3}" type="pres">
      <dgm:prSet presAssocID="{D59D6D68-ED47-4756-8284-EB6D944CECD3}" presName="hierChild2" presStyleCnt="0"/>
      <dgm:spPr/>
    </dgm:pt>
    <dgm:pt modelId="{3A6CC319-783B-4C28-91B7-17446894D020}" type="pres">
      <dgm:prSet presAssocID="{D267254C-D989-4062-95DE-D3C100F1C284}" presName="hierRoot1" presStyleCnt="0"/>
      <dgm:spPr/>
    </dgm:pt>
    <dgm:pt modelId="{DDFDC10B-08B1-4C49-BD86-58C8B3D92D25}" type="pres">
      <dgm:prSet presAssocID="{D267254C-D989-4062-95DE-D3C100F1C284}" presName="composite" presStyleCnt="0"/>
      <dgm:spPr/>
    </dgm:pt>
    <dgm:pt modelId="{D1725790-24B2-4B83-B5C4-01E0F0938B2A}" type="pres">
      <dgm:prSet presAssocID="{D267254C-D989-4062-95DE-D3C100F1C284}" presName="background" presStyleLbl="node0" presStyleIdx="2" presStyleCnt="3"/>
      <dgm:spPr/>
    </dgm:pt>
    <dgm:pt modelId="{D26CB680-9693-4293-AAA7-56B99105C22F}" type="pres">
      <dgm:prSet presAssocID="{D267254C-D989-4062-95DE-D3C100F1C284}" presName="text" presStyleLbl="fgAcc0" presStyleIdx="2" presStyleCnt="3">
        <dgm:presLayoutVars>
          <dgm:chPref val="3"/>
        </dgm:presLayoutVars>
      </dgm:prSet>
      <dgm:spPr/>
    </dgm:pt>
    <dgm:pt modelId="{708A10A0-58B3-4305-B70A-6EDEBE49CCE0}" type="pres">
      <dgm:prSet presAssocID="{D267254C-D989-4062-95DE-D3C100F1C284}" presName="hierChild2" presStyleCnt="0"/>
      <dgm:spPr/>
    </dgm:pt>
  </dgm:ptLst>
  <dgm:cxnLst>
    <dgm:cxn modelId="{E09B9E21-DA16-4E0B-A99A-1E703AB7DBED}" srcId="{591E0F86-4489-4AA2-9A81-D2B8BFDE9820}" destId="{71E0EE24-2977-434F-8C3C-59E28B8998E9}" srcOrd="0" destOrd="0" parTransId="{987E5E4E-E4CB-48A4-8724-5F905F1A6172}" sibTransId="{7CCA33EC-2C5D-4ABB-81BC-F614B9D9A5E3}"/>
    <dgm:cxn modelId="{0E855C24-C7EC-4747-832F-6811FF2EAAF1}" srcId="{591E0F86-4489-4AA2-9A81-D2B8BFDE9820}" destId="{D267254C-D989-4062-95DE-D3C100F1C284}" srcOrd="2" destOrd="0" parTransId="{3B2C5A09-B0F6-4457-AA4E-D23A3E185C9D}" sibTransId="{19B74848-9FF0-4C74-A326-C56FB687AD58}"/>
    <dgm:cxn modelId="{A894A75F-10F7-4922-8D3F-E678D264EBA2}" type="presOf" srcId="{D267254C-D989-4062-95DE-D3C100F1C284}" destId="{D26CB680-9693-4293-AAA7-56B99105C22F}" srcOrd="0" destOrd="0" presId="urn:microsoft.com/office/officeart/2005/8/layout/hierarchy1"/>
    <dgm:cxn modelId="{6325B780-4A8B-4F41-99F1-C91AEB9CCD4C}" type="presOf" srcId="{591E0F86-4489-4AA2-9A81-D2B8BFDE9820}" destId="{0714023C-C02A-4BB6-AA96-F3559193AC6F}" srcOrd="0" destOrd="0" presId="urn:microsoft.com/office/officeart/2005/8/layout/hierarchy1"/>
    <dgm:cxn modelId="{F78F98D2-9800-4857-A429-79178F6020FB}" type="presOf" srcId="{D59D6D68-ED47-4756-8284-EB6D944CECD3}" destId="{87E41002-07FC-452C-8513-EA964AF4FDEF}" srcOrd="0" destOrd="0" presId="urn:microsoft.com/office/officeart/2005/8/layout/hierarchy1"/>
    <dgm:cxn modelId="{8FBADDE4-7007-460E-BB0F-7C959C9E26A2}" srcId="{591E0F86-4489-4AA2-9A81-D2B8BFDE9820}" destId="{D59D6D68-ED47-4756-8284-EB6D944CECD3}" srcOrd="1" destOrd="0" parTransId="{97E7EDD8-187D-49A7-84BA-C8D15D5389F7}" sibTransId="{A92791F8-0852-4F53-AB05-6BE48CED6661}"/>
    <dgm:cxn modelId="{9C6AACEE-AC2C-4702-BC17-F54D4AE0CB77}" type="presOf" srcId="{71E0EE24-2977-434F-8C3C-59E28B8998E9}" destId="{476BB0E5-C368-4622-9115-970634CC3EDA}" srcOrd="0" destOrd="0" presId="urn:microsoft.com/office/officeart/2005/8/layout/hierarchy1"/>
    <dgm:cxn modelId="{EE9ED1F3-0368-46CD-B137-25E4F438BA78}" type="presParOf" srcId="{0714023C-C02A-4BB6-AA96-F3559193AC6F}" destId="{0DCC6964-6371-4108-99A8-0D1DD62FD6E6}" srcOrd="0" destOrd="0" presId="urn:microsoft.com/office/officeart/2005/8/layout/hierarchy1"/>
    <dgm:cxn modelId="{E925C109-4D1F-45F3-8D77-A41A29E11DDF}" type="presParOf" srcId="{0DCC6964-6371-4108-99A8-0D1DD62FD6E6}" destId="{3ED4D44C-E20A-40B8-81DF-295161604718}" srcOrd="0" destOrd="0" presId="urn:microsoft.com/office/officeart/2005/8/layout/hierarchy1"/>
    <dgm:cxn modelId="{F172CEB9-72EF-4F90-B6C9-BF74437F2547}" type="presParOf" srcId="{3ED4D44C-E20A-40B8-81DF-295161604718}" destId="{EE6200AA-84F6-4EEB-96CF-E0DD2EC813E1}" srcOrd="0" destOrd="0" presId="urn:microsoft.com/office/officeart/2005/8/layout/hierarchy1"/>
    <dgm:cxn modelId="{EC3203AD-F0F2-4C32-B2DE-9CB1114F1734}" type="presParOf" srcId="{3ED4D44C-E20A-40B8-81DF-295161604718}" destId="{476BB0E5-C368-4622-9115-970634CC3EDA}" srcOrd="1" destOrd="0" presId="urn:microsoft.com/office/officeart/2005/8/layout/hierarchy1"/>
    <dgm:cxn modelId="{46C2073C-0602-4CF6-B481-F346AB7D6A8C}" type="presParOf" srcId="{0DCC6964-6371-4108-99A8-0D1DD62FD6E6}" destId="{38D995DC-C0D8-4419-90B4-669DC745475A}" srcOrd="1" destOrd="0" presId="urn:microsoft.com/office/officeart/2005/8/layout/hierarchy1"/>
    <dgm:cxn modelId="{A92AE9BF-C679-4208-8687-438CFE94EB10}" type="presParOf" srcId="{0714023C-C02A-4BB6-AA96-F3559193AC6F}" destId="{93F822E8-C33C-4C4D-8588-4E2868673CC3}" srcOrd="1" destOrd="0" presId="urn:microsoft.com/office/officeart/2005/8/layout/hierarchy1"/>
    <dgm:cxn modelId="{AC108A3F-2FDE-4019-A011-C0BE0872BEE5}" type="presParOf" srcId="{93F822E8-C33C-4C4D-8588-4E2868673CC3}" destId="{BEE607C1-E40E-47D8-A5CB-F6E2FFDACB8F}" srcOrd="0" destOrd="0" presId="urn:microsoft.com/office/officeart/2005/8/layout/hierarchy1"/>
    <dgm:cxn modelId="{6EE53A6E-567C-498D-B9F9-4B12F5887503}" type="presParOf" srcId="{BEE607C1-E40E-47D8-A5CB-F6E2FFDACB8F}" destId="{2EA9EFEF-D257-412E-98A8-61A1438EAFD2}" srcOrd="0" destOrd="0" presId="urn:microsoft.com/office/officeart/2005/8/layout/hierarchy1"/>
    <dgm:cxn modelId="{F18E6B58-F242-4289-A127-608D9404B6D3}" type="presParOf" srcId="{BEE607C1-E40E-47D8-A5CB-F6E2FFDACB8F}" destId="{87E41002-07FC-452C-8513-EA964AF4FDEF}" srcOrd="1" destOrd="0" presId="urn:microsoft.com/office/officeart/2005/8/layout/hierarchy1"/>
    <dgm:cxn modelId="{5FD0F23D-5FBD-4C3A-9E49-D955A121B810}" type="presParOf" srcId="{93F822E8-C33C-4C4D-8588-4E2868673CC3}" destId="{7E2F2D0D-6F7A-40D9-ABA3-00780A039DB3}" srcOrd="1" destOrd="0" presId="urn:microsoft.com/office/officeart/2005/8/layout/hierarchy1"/>
    <dgm:cxn modelId="{5304110F-05C8-4A04-A220-C37533113A45}" type="presParOf" srcId="{0714023C-C02A-4BB6-AA96-F3559193AC6F}" destId="{3A6CC319-783B-4C28-91B7-17446894D020}" srcOrd="2" destOrd="0" presId="urn:microsoft.com/office/officeart/2005/8/layout/hierarchy1"/>
    <dgm:cxn modelId="{E57B8A2C-338E-4B0B-BEF5-148C475EB6DC}" type="presParOf" srcId="{3A6CC319-783B-4C28-91B7-17446894D020}" destId="{DDFDC10B-08B1-4C49-BD86-58C8B3D92D25}" srcOrd="0" destOrd="0" presId="urn:microsoft.com/office/officeart/2005/8/layout/hierarchy1"/>
    <dgm:cxn modelId="{3D6F6FC6-A81C-4A8C-9116-1082382C7CCB}" type="presParOf" srcId="{DDFDC10B-08B1-4C49-BD86-58C8B3D92D25}" destId="{D1725790-24B2-4B83-B5C4-01E0F0938B2A}" srcOrd="0" destOrd="0" presId="urn:microsoft.com/office/officeart/2005/8/layout/hierarchy1"/>
    <dgm:cxn modelId="{29F503E8-AAA0-4954-8076-7F092F1F7377}" type="presParOf" srcId="{DDFDC10B-08B1-4C49-BD86-58C8B3D92D25}" destId="{D26CB680-9693-4293-AAA7-56B99105C22F}" srcOrd="1" destOrd="0" presId="urn:microsoft.com/office/officeart/2005/8/layout/hierarchy1"/>
    <dgm:cxn modelId="{21FDD150-8A12-4B04-85D8-6EF27F60073C}" type="presParOf" srcId="{3A6CC319-783B-4C28-91B7-17446894D020}" destId="{708A10A0-58B3-4305-B70A-6EDEBE49CCE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200AA-84F6-4EEB-96CF-E0DD2EC813E1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BB0E5-C368-4622-9115-970634CC3EDA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Real-time pricing integration</a:t>
          </a:r>
        </a:p>
      </dsp:txBody>
      <dsp:txXfrm>
        <a:off x="283960" y="1066136"/>
        <a:ext cx="2107770" cy="1308711"/>
      </dsp:txXfrm>
    </dsp:sp>
    <dsp:sp modelId="{2EA9EFEF-D257-412E-98A8-61A1438EAFD2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41002-07FC-452C-8513-EA964AF4FDEF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 more features: market trends, dealer markup</a:t>
          </a:r>
        </a:p>
      </dsp:txBody>
      <dsp:txXfrm>
        <a:off x="2959652" y="1066136"/>
        <a:ext cx="2107770" cy="1308711"/>
      </dsp:txXfrm>
    </dsp:sp>
    <dsp:sp modelId="{D1725790-24B2-4B83-B5C4-01E0F0938B2A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CB680-9693-4293-AAA7-56B99105C22F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Build API link with inventory management systems</a:t>
          </a:r>
        </a:p>
      </dsp:txBody>
      <dsp:txXfrm>
        <a:off x="5635343" y="1066136"/>
        <a:ext cx="2107770" cy="1308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0CEED20-A22C-4FC3-BC0E-F4FE53FDE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620" y="2825248"/>
            <a:ext cx="3570545" cy="23876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Predicting and Optimizing Used Car Prices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5356" y="817569"/>
            <a:ext cx="3027250" cy="1709849"/>
          </a:xfrm>
        </p:spPr>
        <p:txBody>
          <a:bodyPr anchor="b">
            <a:normAutofit/>
          </a:bodyPr>
          <a:lstStyle/>
          <a:p>
            <a:r>
              <a:rPr lang="en-US" sz="1700" dirty="0"/>
              <a:t>Data Science Project on Competitive Vehicle Pricing</a:t>
            </a:r>
          </a:p>
          <a:p>
            <a:r>
              <a:rPr lang="en-US" sz="1700" dirty="0"/>
              <a:t>Mahsa Mihandoust | May 2025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849524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679732"/>
            <a:ext cx="4507025" cy="54238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arge car parking lot from above">
            <a:extLst>
              <a:ext uri="{FF2B5EF4-FFF2-40B4-BE49-F238E27FC236}">
                <a16:creationId xmlns:a16="http://schemas.microsoft.com/office/drawing/2014/main" id="{0D644E15-F07C-4F32-E1DE-420BAF8EF1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61" r="43905"/>
          <a:stretch>
            <a:fillRect/>
          </a:stretch>
        </p:blipFill>
        <p:spPr>
          <a:xfrm>
            <a:off x="4875531" y="928201"/>
            <a:ext cx="3284676" cy="492694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5676" y="6355073"/>
            <a:ext cx="4505706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Reprice overpriced listings for quicker turnover</a:t>
            </a:r>
          </a:p>
          <a:p>
            <a:r>
              <a:rPr lang="en-US" sz="1700"/>
              <a:t>Apply markdowns to aged inventory</a:t>
            </a:r>
          </a:p>
          <a:p>
            <a:r>
              <a:rPr lang="en-US" sz="1700"/>
              <a:t>Focus marketing on mid-range segments</a:t>
            </a:r>
          </a:p>
          <a:p>
            <a:r>
              <a:rPr lang="en-US" sz="1700"/>
              <a:t>Use monthly model-driven pricing updates</a:t>
            </a:r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0B827E24-C531-FEA6-46FB-99631991CA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28" r="49294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Future Enhancements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CB5496-AED7-37C9-C7FA-9DD5EBFA2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058456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2849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656150"/>
            <a:ext cx="4254500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73940"/>
            <a:ext cx="3789277" cy="1035781"/>
          </a:xfrm>
        </p:spPr>
        <p:txBody>
          <a:bodyPr anchor="ctr">
            <a:normAutofit/>
          </a:bodyPr>
          <a:lstStyle/>
          <a:p>
            <a:r>
              <a:rPr lang="en-US" sz="3100"/>
              <a:t>Business Challenge</a:t>
            </a:r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83771" y="2524721"/>
            <a:ext cx="3743722" cy="3677123"/>
          </a:xfrm>
        </p:spPr>
        <p:txBody>
          <a:bodyPr anchor="ctr">
            <a:normAutofit/>
          </a:bodyPr>
          <a:lstStyle/>
          <a:p>
            <a:r>
              <a:rPr lang="en-US" sz="1600"/>
              <a:t>Used vehicle pricing often relies on guesswork.</a:t>
            </a:r>
          </a:p>
          <a:p>
            <a:r>
              <a:rPr lang="en-US" sz="1600"/>
              <a:t>Overpriced cars stay unsold; underpriced cars lose profit.</a:t>
            </a:r>
          </a:p>
          <a:p>
            <a:r>
              <a:rPr lang="en-US" sz="1600"/>
              <a:t>Goal: Build a data-driven pricing model and dashboard to guide decisions.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37224" y="608401"/>
            <a:ext cx="3478126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 descr="Cars parked in a line">
            <a:extLst>
              <a:ext uri="{FF2B5EF4-FFF2-40B4-BE49-F238E27FC236}">
                <a16:creationId xmlns:a16="http://schemas.microsoft.com/office/drawing/2014/main" id="{FD00321E-C829-95A5-47B0-EEA8DE20E9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419" r="11581"/>
          <a:stretch>
            <a:fillRect/>
          </a:stretch>
        </p:blipFill>
        <p:spPr>
          <a:xfrm>
            <a:off x="5197869" y="1083563"/>
            <a:ext cx="3167439" cy="4751158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92240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18713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068891"/>
            <a:ext cx="3194798" cy="1985085"/>
          </a:xfrm>
        </p:spPr>
        <p:txBody>
          <a:bodyPr anchor="b">
            <a:normAutofit/>
          </a:bodyPr>
          <a:lstStyle/>
          <a:p>
            <a:r>
              <a:t>Dataset &amp; Tools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998" y="3440576"/>
            <a:ext cx="30861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4733C3F8-E262-3A31-3CAF-CC7D0B9E5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212" y="4330927"/>
            <a:ext cx="2877671" cy="899966"/>
          </a:xfrm>
          <a:prstGeom prst="rect">
            <a:avLst/>
          </a:prstGeo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5641" y="5840345"/>
            <a:ext cx="1280813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811" y="723153"/>
            <a:ext cx="3416836" cy="5392482"/>
          </a:xfrm>
        </p:spPr>
        <p:txBody>
          <a:bodyPr anchor="ctr">
            <a:normAutofit/>
          </a:bodyPr>
          <a:lstStyle/>
          <a:p>
            <a:r>
              <a:rPr lang="en-US" sz="1700"/>
              <a:t>426,000+ listings from Craigslist</a:t>
            </a:r>
          </a:p>
          <a:p>
            <a:r>
              <a:rPr lang="en-US" sz="1700"/>
              <a:t>42 manufacturers | Year range: 1900–2022</a:t>
            </a:r>
          </a:p>
          <a:p>
            <a:r>
              <a:rPr lang="en-US" sz="1700"/>
              <a:t>Tools: Python, SQL, SQLite, Scikit-learn, XGBoost, Power BI, Google Colab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Data Insights</a:t>
            </a:r>
          </a:p>
        </p:txBody>
      </p:sp>
      <p:pic>
        <p:nvPicPr>
          <p:cNvPr id="5" name="Picture 4" descr="A graph showing a distribution of vehicles&#10;&#10;AI-generated content may be incorrect.">
            <a:extLst>
              <a:ext uri="{FF2B5EF4-FFF2-40B4-BE49-F238E27FC236}">
                <a16:creationId xmlns:a16="http://schemas.microsoft.com/office/drawing/2014/main" id="{D288BB46-96B5-193A-0E37-1EEFD9282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87" y="1604735"/>
            <a:ext cx="3315916" cy="21415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C0568D-34C1-D629-6168-28778F000102}"/>
              </a:ext>
            </a:extLst>
          </p:cNvPr>
          <p:cNvSpPr txBox="1"/>
          <p:nvPr/>
        </p:nvSpPr>
        <p:spPr>
          <a:xfrm>
            <a:off x="127676" y="1232971"/>
            <a:ext cx="3608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Most listings priced under $30,000</a:t>
            </a:r>
          </a:p>
          <a:p>
            <a:endParaRPr lang="en-US" dirty="0"/>
          </a:p>
        </p:txBody>
      </p:sp>
      <p:pic>
        <p:nvPicPr>
          <p:cNvPr id="8" name="Picture 7" descr="A graph showing a distribution of vehicles mileage&#10;&#10;AI-generated content may be incorrect.">
            <a:extLst>
              <a:ext uri="{FF2B5EF4-FFF2-40B4-BE49-F238E27FC236}">
                <a16:creationId xmlns:a16="http://schemas.microsoft.com/office/drawing/2014/main" id="{113A3ED7-52C1-76C4-6586-778603D45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653" y="1604735"/>
            <a:ext cx="3315916" cy="21415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6DA08-C0BB-6EEA-8B11-45E97BE0099B}"/>
              </a:ext>
            </a:extLst>
          </p:cNvPr>
          <p:cNvSpPr txBox="1"/>
          <p:nvPr/>
        </p:nvSpPr>
        <p:spPr>
          <a:xfrm>
            <a:off x="5282119" y="1232970"/>
            <a:ext cx="3469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Odometer peaks at ~50k and 100k</a:t>
            </a:r>
          </a:p>
          <a:p>
            <a:endParaRPr lang="en-US" dirty="0"/>
          </a:p>
        </p:txBody>
      </p:sp>
      <p:pic>
        <p:nvPicPr>
          <p:cNvPr id="11" name="Picture 10" descr="A table with numbers and a number of numbers&#10;&#10;AI-generated content may be incorrect.">
            <a:extLst>
              <a:ext uri="{FF2B5EF4-FFF2-40B4-BE49-F238E27FC236}">
                <a16:creationId xmlns:a16="http://schemas.microsoft.com/office/drawing/2014/main" id="{611BE9F3-65F0-0AF8-7325-FF19136D2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09" y="4533089"/>
            <a:ext cx="3229583" cy="2050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B34335-96FA-DE42-78EB-C6548F94EE06}"/>
              </a:ext>
            </a:extLst>
          </p:cNvPr>
          <p:cNvSpPr txBox="1"/>
          <p:nvPr/>
        </p:nvSpPr>
        <p:spPr>
          <a:xfrm>
            <a:off x="127676" y="3790622"/>
            <a:ext cx="4580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Strongest correlations: </a:t>
            </a:r>
          </a:p>
          <a:p>
            <a:r>
              <a:rPr lang="en-US" sz="1800" dirty="0"/>
              <a:t>Price ↔ Odometer &amp; Age</a:t>
            </a:r>
          </a:p>
          <a:p>
            <a:endParaRPr lang="en-US" dirty="0"/>
          </a:p>
        </p:txBody>
      </p:sp>
      <p:pic>
        <p:nvPicPr>
          <p:cNvPr id="14" name="Picture 13" descr="A graph showing the difference between vehicle age and vehicle age&#10;&#10;AI-generated content may be incorrect.">
            <a:extLst>
              <a:ext uri="{FF2B5EF4-FFF2-40B4-BE49-F238E27FC236}">
                <a16:creationId xmlns:a16="http://schemas.microsoft.com/office/drawing/2014/main" id="{065B9734-D0AB-2BC3-28E9-6777D9B79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653" y="4533089"/>
            <a:ext cx="3315917" cy="20502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6AC092-1FAF-3201-694A-CFFAF7C93D03}"/>
              </a:ext>
            </a:extLst>
          </p:cNvPr>
          <p:cNvSpPr txBox="1"/>
          <p:nvPr/>
        </p:nvSpPr>
        <p:spPr>
          <a:xfrm>
            <a:off x="4912468" y="3933376"/>
            <a:ext cx="401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Older vehicles consistently priced lower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260961" cy="2137273"/>
          </a:xfrm>
        </p:spPr>
        <p:txBody>
          <a:bodyPr anchor="b">
            <a:normAutofit/>
          </a:bodyPr>
          <a:lstStyle/>
          <a:p>
            <a:r>
              <a:t>Model Training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81785"/>
            <a:ext cx="3260961" cy="3495178"/>
          </a:xfrm>
        </p:spPr>
        <p:txBody>
          <a:bodyPr>
            <a:normAutofit/>
          </a:bodyPr>
          <a:lstStyle/>
          <a:p>
            <a:r>
              <a:rPr lang="en-US" sz="1700"/>
              <a:t>Models tested: Linear, Ridge, Random Forest, XGBoost, Gradient Boosting</a:t>
            </a:r>
          </a:p>
          <a:p>
            <a:r>
              <a:rPr lang="en-US" sz="1700"/>
              <a:t>Best: Random Forest (RMSE ~$6,128, R² = 0.81)</a:t>
            </a:r>
          </a:p>
          <a:p>
            <a:r>
              <a:rPr lang="en-US" sz="1700"/>
              <a:t>Strong feature importance: Vehicle Age, Odometer</a:t>
            </a: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D191C796-1A17-0674-D7CE-D90B3961F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981" y="1026870"/>
            <a:ext cx="3598016" cy="22757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 descr="A graph with a bar&#10;&#10;AI-generated content may be incorrect.">
            <a:extLst>
              <a:ext uri="{FF2B5EF4-FFF2-40B4-BE49-F238E27FC236}">
                <a16:creationId xmlns:a16="http://schemas.microsoft.com/office/drawing/2014/main" id="{63B19756-8D47-5E61-9129-E4F388D30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611" y="4329485"/>
            <a:ext cx="2871112" cy="2431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 descr="A graph showing a graph of a price&#10;&#10;AI-generated content may be incorrect.">
            <a:extLst>
              <a:ext uri="{FF2B5EF4-FFF2-40B4-BE49-F238E27FC236}">
                <a16:creationId xmlns:a16="http://schemas.microsoft.com/office/drawing/2014/main" id="{3C6347B2-A58D-849D-4AF3-8D8B5FAF1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549" y="4329485"/>
            <a:ext cx="2110902" cy="24312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5604285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118" y="643467"/>
            <a:ext cx="3579731" cy="1800526"/>
          </a:xfrm>
        </p:spPr>
        <p:txBody>
          <a:bodyPr>
            <a:normAutofit/>
          </a:bodyPr>
          <a:lstStyle/>
          <a:p>
            <a:r>
              <a:t>Intelligent Pricing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18" y="2623381"/>
            <a:ext cx="3579730" cy="3553581"/>
          </a:xfrm>
        </p:spPr>
        <p:txBody>
          <a:bodyPr>
            <a:normAutofit/>
          </a:bodyPr>
          <a:lstStyle/>
          <a:p>
            <a:r>
              <a:rPr lang="en-US" sz="1700"/>
              <a:t>Fair = within ±10% of predicted price</a:t>
            </a:r>
          </a:p>
          <a:p>
            <a:r>
              <a:rPr lang="en-US" sz="1700"/>
              <a:t>Overpriced = 10%+ above prediction</a:t>
            </a:r>
          </a:p>
          <a:p>
            <a:r>
              <a:rPr lang="en-US" sz="1700"/>
              <a:t>Underpriced = 10%+ below prediction</a:t>
            </a:r>
          </a:p>
          <a:p>
            <a:r>
              <a:rPr lang="en-US" sz="1700"/>
              <a:t>Aged vehicles (10+ yrs): Recommend 5% discount</a:t>
            </a: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C2CB6233-01DE-927C-E049-46D8D62DE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58" y="988766"/>
            <a:ext cx="2886241" cy="1854409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2351114A-6AA6-04D3-AB34-5494D9517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58" y="3705664"/>
            <a:ext cx="2886241" cy="2489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EBBB4A-2931-9D2F-0F2D-611992A82C69}"/>
              </a:ext>
            </a:extLst>
          </p:cNvPr>
          <p:cNvSpPr txBox="1"/>
          <p:nvPr/>
        </p:nvSpPr>
        <p:spPr>
          <a:xfrm>
            <a:off x="5214404" y="643467"/>
            <a:ext cx="4007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Sample Table of Actual vs. Predicted Prices and Pricing Flag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FA7B8E-7EE7-41A0-0534-CDB41248A7DD}"/>
              </a:ext>
            </a:extLst>
          </p:cNvPr>
          <p:cNvSpPr txBox="1"/>
          <p:nvPr/>
        </p:nvSpPr>
        <p:spPr>
          <a:xfrm>
            <a:off x="5881356" y="3307404"/>
            <a:ext cx="2673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Discount Logic for Aged Vehicles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Bands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sz="2000" dirty="0"/>
              <a:t>Budget: &lt; $10K</a:t>
            </a:r>
          </a:p>
          <a:p>
            <a:r>
              <a:rPr sz="2000" dirty="0"/>
              <a:t>Mid-Range: $10K–$30K</a:t>
            </a:r>
          </a:p>
          <a:p>
            <a:r>
              <a:rPr sz="2000" dirty="0"/>
              <a:t>Premium: &gt; $30K</a:t>
            </a:r>
          </a:p>
        </p:txBody>
      </p:sp>
      <p:pic>
        <p:nvPicPr>
          <p:cNvPr id="5" name="Picture 4" descr="A graph showing a comparison of a band distribution&#10;&#10;AI-generated content may be incorrect.">
            <a:extLst>
              <a:ext uri="{FF2B5EF4-FFF2-40B4-BE49-F238E27FC236}">
                <a16:creationId xmlns:a16="http://schemas.microsoft.com/office/drawing/2014/main" id="{10C8A447-04B4-6757-675E-9111D4F3C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34" y="3102637"/>
            <a:ext cx="5059680" cy="333756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Brands – Price &amp;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3000"/>
          </a:xfrm>
        </p:spPr>
        <p:txBody>
          <a:bodyPr>
            <a:normAutofit/>
          </a:bodyPr>
          <a:lstStyle/>
          <a:p>
            <a:r>
              <a:rPr sz="2000" dirty="0"/>
              <a:t>Analysis of predicted vs. listed prices</a:t>
            </a:r>
          </a:p>
          <a:p>
            <a:r>
              <a:rPr sz="2000" dirty="0"/>
              <a:t>Some brands like Ford are frequently overpriced</a:t>
            </a:r>
          </a:p>
          <a:p>
            <a:r>
              <a:rPr sz="2000" dirty="0"/>
              <a:t>Useful for inventory markdown strategy</a:t>
            </a:r>
          </a:p>
        </p:txBody>
      </p:sp>
      <p:pic>
        <p:nvPicPr>
          <p:cNvPr id="5" name="Picture 4" descr="A graph of a number of different colored bars&#10;&#10;AI-generated content may be incorrect.">
            <a:extLst>
              <a:ext uri="{FF2B5EF4-FFF2-40B4-BE49-F238E27FC236}">
                <a16:creationId xmlns:a16="http://schemas.microsoft.com/office/drawing/2014/main" id="{57AB5895-2443-65B9-F309-DDDF8AB6F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0" y="3171218"/>
            <a:ext cx="5369668" cy="3565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18593918-22E6-0105-6666-AD9CC4E49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900" y="3171218"/>
            <a:ext cx="3215640" cy="3565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AF4161-D301-FD69-6E51-6D733751D456}"/>
              </a:ext>
            </a:extLst>
          </p:cNvPr>
          <p:cNvSpPr txBox="1"/>
          <p:nvPr/>
        </p:nvSpPr>
        <p:spPr>
          <a:xfrm>
            <a:off x="5801900" y="2850204"/>
            <a:ext cx="321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Average Price by Top 10 Manufacturers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62" y="643467"/>
            <a:ext cx="2916395" cy="1800526"/>
          </a:xfrm>
        </p:spPr>
        <p:txBody>
          <a:bodyPr>
            <a:normAutofit/>
          </a:bodyPr>
          <a:lstStyle/>
          <a:p>
            <a:r>
              <a:rPr dirty="0"/>
              <a:t>Executive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361" y="2623381"/>
            <a:ext cx="2916396" cy="3553581"/>
          </a:xfrm>
        </p:spPr>
        <p:txBody>
          <a:bodyPr>
            <a:normAutofit/>
          </a:bodyPr>
          <a:lstStyle/>
          <a:p>
            <a:r>
              <a:rPr lang="en-US" sz="1700" dirty="0"/>
              <a:t>Interactive visuals built in Power BI</a:t>
            </a:r>
          </a:p>
          <a:p>
            <a:r>
              <a:rPr lang="en-US" sz="1700" dirty="0"/>
              <a:t>Slice by pricing flag, manufacturer, age band</a:t>
            </a:r>
          </a:p>
          <a:p>
            <a:r>
              <a:rPr lang="en-US" sz="1700" dirty="0"/>
              <a:t>Helps align pricing decisions with strategy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C0545D-39D6-1733-F0CF-59AD6ADBE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119" y="1543730"/>
            <a:ext cx="5596519" cy="3553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318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Predicting and Optimizing Used Car Prices</vt:lpstr>
      <vt:lpstr>Business Challenge</vt:lpstr>
      <vt:lpstr>Dataset &amp; Tools</vt:lpstr>
      <vt:lpstr>Key Data Insights</vt:lpstr>
      <vt:lpstr>Model Training &amp; Evaluation</vt:lpstr>
      <vt:lpstr>Intelligent Pricing Rules</vt:lpstr>
      <vt:lpstr>Pricing Bands</vt:lpstr>
      <vt:lpstr>Top Brands – Price &amp; Accuracy</vt:lpstr>
      <vt:lpstr>Executive Dashboard</vt:lpstr>
      <vt:lpstr>Key Takeaways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ASUS</dc:creator>
  <cp:keywords/>
  <dc:description>generated using python-pptx</dc:description>
  <cp:lastModifiedBy>Mahsa Mihandoust</cp:lastModifiedBy>
  <cp:revision>3</cp:revision>
  <dcterms:created xsi:type="dcterms:W3CDTF">2013-01-27T09:14:16Z</dcterms:created>
  <dcterms:modified xsi:type="dcterms:W3CDTF">2025-05-27T02:43:20Z</dcterms:modified>
  <cp:category/>
</cp:coreProperties>
</file>