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h1yG42d057nLv5VWXycYfd8CWW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8ea2b5771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8ea2b5771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68ea2b5771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8ea2b5771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8ea2b5771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68ea2b5771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8ea2b577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8ea2b5771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68ea2b5771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2"/>
          <p:cNvSpPr txBox="1"/>
          <p:nvPr>
            <p:ph type="ctrTitle"/>
          </p:nvPr>
        </p:nvSpPr>
        <p:spPr>
          <a:xfrm>
            <a:off x="609600" y="3926541"/>
            <a:ext cx="10972800" cy="166304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609600" y="5735636"/>
            <a:ext cx="10972800" cy="4746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3F3F3F"/>
              </a:buClr>
              <a:buSzPts val="2400"/>
              <a:buNone/>
              <a:defRPr sz="2400"/>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p:nvPr>
            <p:ph idx="2" type="pic"/>
          </p:nvPr>
        </p:nvSpPr>
        <p:spPr>
          <a:xfrm>
            <a:off x="0" y="0"/>
            <a:ext cx="12192000" cy="3926541"/>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96" name="Shape 96"/>
        <p:cNvGrpSpPr/>
        <p:nvPr/>
      </p:nvGrpSpPr>
      <p:grpSpPr>
        <a:xfrm>
          <a:off x="0" y="0"/>
          <a:ext cx="0" cy="0"/>
          <a:chOff x="0" y="0"/>
          <a:chExt cx="0" cy="0"/>
        </a:xfrm>
      </p:grpSpPr>
      <p:sp>
        <p:nvSpPr>
          <p:cNvPr id="97" name="Google Shape;97;p21"/>
          <p:cNvSpPr txBox="1"/>
          <p:nvPr>
            <p:ph type="ctrTitle"/>
          </p:nvPr>
        </p:nvSpPr>
        <p:spPr>
          <a:xfrm>
            <a:off x="609600" y="3926541"/>
            <a:ext cx="10972800" cy="166304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1"/>
          <p:cNvSpPr txBox="1"/>
          <p:nvPr>
            <p:ph idx="1" type="subTitle"/>
          </p:nvPr>
        </p:nvSpPr>
        <p:spPr>
          <a:xfrm>
            <a:off x="609600" y="5735636"/>
            <a:ext cx="10972800" cy="4746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3F3F3F"/>
              </a:buClr>
              <a:buSzPts val="2400"/>
              <a:buNone/>
              <a:defRPr sz="2400"/>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p:nvPr>
            <p:ph idx="2" type="pic"/>
          </p:nvPr>
        </p:nvSpPr>
        <p:spPr>
          <a:xfrm>
            <a:off x="0" y="0"/>
            <a:ext cx="12192000" cy="3926541"/>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1">
  <p:cSld name="2_Content 1">
    <p:spTree>
      <p:nvGrpSpPr>
        <p:cNvPr id="21" name="Shape 21"/>
        <p:cNvGrpSpPr/>
        <p:nvPr/>
      </p:nvGrpSpPr>
      <p:grpSpPr>
        <a:xfrm>
          <a:off x="0" y="0"/>
          <a:ext cx="0" cy="0"/>
          <a:chOff x="0" y="0"/>
          <a:chExt cx="0" cy="0"/>
        </a:xfrm>
      </p:grpSpPr>
      <p:sp>
        <p:nvSpPr>
          <p:cNvPr id="22" name="Google Shape;22;p13"/>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960665" y="1610518"/>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 name="Google Shape;24;p13"/>
          <p:cNvSpPr txBox="1"/>
          <p:nvPr>
            <p:ph idx="2" type="body"/>
          </p:nvPr>
        </p:nvSpPr>
        <p:spPr>
          <a:xfrm>
            <a:off x="960665" y="2222065"/>
            <a:ext cx="5157786" cy="702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3"/>
          <p:cNvSpPr txBox="1"/>
          <p:nvPr>
            <p:ph idx="3" type="body"/>
          </p:nvPr>
        </p:nvSpPr>
        <p:spPr>
          <a:xfrm>
            <a:off x="2209800" y="3262768"/>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13"/>
          <p:cNvSpPr txBox="1"/>
          <p:nvPr>
            <p:ph idx="4" type="body"/>
          </p:nvPr>
        </p:nvSpPr>
        <p:spPr>
          <a:xfrm>
            <a:off x="2209800" y="3874315"/>
            <a:ext cx="5157786" cy="702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13"/>
          <p:cNvSpPr txBox="1"/>
          <p:nvPr>
            <p:ph idx="5" type="body"/>
          </p:nvPr>
        </p:nvSpPr>
        <p:spPr>
          <a:xfrm>
            <a:off x="960666" y="4884397"/>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13"/>
          <p:cNvSpPr txBox="1"/>
          <p:nvPr>
            <p:ph idx="6" type="body"/>
          </p:nvPr>
        </p:nvSpPr>
        <p:spPr>
          <a:xfrm>
            <a:off x="960666" y="5495944"/>
            <a:ext cx="5157786" cy="702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 name="Google Shape;29;p13"/>
          <p:cNvSpPr/>
          <p:nvPr>
            <p:ph idx="7" type="pic"/>
          </p:nvPr>
        </p:nvSpPr>
        <p:spPr>
          <a:xfrm>
            <a:off x="7931490" y="2031153"/>
            <a:ext cx="3650910" cy="3650910"/>
          </a:xfrm>
          <a:prstGeom prst="ellipse">
            <a:avLst/>
          </a:prstGeom>
          <a:noFill/>
          <a:ln>
            <a:noFill/>
          </a:ln>
        </p:spPr>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 2">
  <p:cSld name="3_Content 2">
    <p:spTree>
      <p:nvGrpSpPr>
        <p:cNvPr id="32" name="Shape 32"/>
        <p:cNvGrpSpPr/>
        <p:nvPr/>
      </p:nvGrpSpPr>
      <p:grpSpPr>
        <a:xfrm>
          <a:off x="0" y="0"/>
          <a:ext cx="0" cy="0"/>
          <a:chOff x="0" y="0"/>
          <a:chExt cx="0" cy="0"/>
        </a:xfrm>
      </p:grpSpPr>
      <p:sp>
        <p:nvSpPr>
          <p:cNvPr id="33" name="Google Shape;33;p14"/>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p:nvPr>
            <p:ph idx="2" type="pic"/>
          </p:nvPr>
        </p:nvSpPr>
        <p:spPr>
          <a:xfrm>
            <a:off x="4722823" y="2004053"/>
            <a:ext cx="2746354" cy="2746354"/>
          </a:xfrm>
          <a:prstGeom prst="ellipse">
            <a:avLst/>
          </a:prstGeom>
          <a:noFill/>
          <a:ln>
            <a:noFill/>
          </a:ln>
        </p:spPr>
      </p:sp>
      <p:sp>
        <p:nvSpPr>
          <p:cNvPr id="37" name="Google Shape;37;p14"/>
          <p:cNvSpPr txBox="1"/>
          <p:nvPr>
            <p:ph idx="1" type="body"/>
          </p:nvPr>
        </p:nvSpPr>
        <p:spPr>
          <a:xfrm>
            <a:off x="4369902" y="4768114"/>
            <a:ext cx="3452196" cy="593840"/>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14"/>
          <p:cNvSpPr txBox="1"/>
          <p:nvPr>
            <p:ph idx="3" type="body"/>
          </p:nvPr>
        </p:nvSpPr>
        <p:spPr>
          <a:xfrm>
            <a:off x="4369902" y="5379661"/>
            <a:ext cx="3452194" cy="83063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 name="Google Shape;39;p14"/>
          <p:cNvSpPr/>
          <p:nvPr>
            <p:ph idx="4" type="pic"/>
          </p:nvPr>
        </p:nvSpPr>
        <p:spPr>
          <a:xfrm>
            <a:off x="8340666" y="2004053"/>
            <a:ext cx="2746354" cy="2746354"/>
          </a:xfrm>
          <a:prstGeom prst="ellipse">
            <a:avLst/>
          </a:prstGeom>
          <a:noFill/>
          <a:ln>
            <a:noFill/>
          </a:ln>
        </p:spPr>
      </p:sp>
      <p:sp>
        <p:nvSpPr>
          <p:cNvPr id="40" name="Google Shape;40;p14"/>
          <p:cNvSpPr txBox="1"/>
          <p:nvPr>
            <p:ph idx="5" type="body"/>
          </p:nvPr>
        </p:nvSpPr>
        <p:spPr>
          <a:xfrm>
            <a:off x="7987745" y="4768114"/>
            <a:ext cx="3452196" cy="593840"/>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6" type="body"/>
          </p:nvPr>
        </p:nvSpPr>
        <p:spPr>
          <a:xfrm>
            <a:off x="7987745" y="5379661"/>
            <a:ext cx="3452194" cy="83063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2" name="Google Shape;42;p14"/>
          <p:cNvSpPr/>
          <p:nvPr>
            <p:ph idx="7" type="pic"/>
          </p:nvPr>
        </p:nvSpPr>
        <p:spPr>
          <a:xfrm>
            <a:off x="1114918" y="2004052"/>
            <a:ext cx="2746354" cy="2746354"/>
          </a:xfrm>
          <a:prstGeom prst="ellipse">
            <a:avLst/>
          </a:prstGeom>
          <a:noFill/>
          <a:ln>
            <a:noFill/>
          </a:ln>
        </p:spPr>
      </p:sp>
      <p:sp>
        <p:nvSpPr>
          <p:cNvPr id="43" name="Google Shape;43;p14"/>
          <p:cNvSpPr txBox="1"/>
          <p:nvPr>
            <p:ph idx="8" type="body"/>
          </p:nvPr>
        </p:nvSpPr>
        <p:spPr>
          <a:xfrm>
            <a:off x="761997" y="4768113"/>
            <a:ext cx="3452196" cy="593840"/>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4"/>
          <p:cNvSpPr txBox="1"/>
          <p:nvPr>
            <p:ph idx="9" type="body"/>
          </p:nvPr>
        </p:nvSpPr>
        <p:spPr>
          <a:xfrm>
            <a:off x="761997" y="5379660"/>
            <a:ext cx="3452194" cy="83063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 3">
  <p:cSld name="4_Content 3">
    <p:spTree>
      <p:nvGrpSpPr>
        <p:cNvPr id="45" name="Shape 45"/>
        <p:cNvGrpSpPr/>
        <p:nvPr/>
      </p:nvGrpSpPr>
      <p:grpSpPr>
        <a:xfrm>
          <a:off x="0" y="0"/>
          <a:ext cx="0" cy="0"/>
          <a:chOff x="0" y="0"/>
          <a:chExt cx="0" cy="0"/>
        </a:xfrm>
      </p:grpSpPr>
      <p:sp>
        <p:nvSpPr>
          <p:cNvPr id="46" name="Google Shape;46;p15"/>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 type="body"/>
          </p:nvPr>
        </p:nvSpPr>
        <p:spPr>
          <a:xfrm>
            <a:off x="4369902" y="2660252"/>
            <a:ext cx="3452196"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2" type="body"/>
          </p:nvPr>
        </p:nvSpPr>
        <p:spPr>
          <a:xfrm>
            <a:off x="4369902" y="3271799"/>
            <a:ext cx="3452194" cy="8306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15"/>
          <p:cNvSpPr txBox="1"/>
          <p:nvPr>
            <p:ph idx="3" type="body"/>
          </p:nvPr>
        </p:nvSpPr>
        <p:spPr>
          <a:xfrm>
            <a:off x="7987745" y="2660252"/>
            <a:ext cx="3452196"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5"/>
          <p:cNvSpPr txBox="1"/>
          <p:nvPr>
            <p:ph idx="4" type="body"/>
          </p:nvPr>
        </p:nvSpPr>
        <p:spPr>
          <a:xfrm>
            <a:off x="7987745" y="3271799"/>
            <a:ext cx="3452194" cy="8306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 name="Google Shape;53;p15"/>
          <p:cNvSpPr txBox="1"/>
          <p:nvPr>
            <p:ph idx="5" type="body"/>
          </p:nvPr>
        </p:nvSpPr>
        <p:spPr>
          <a:xfrm>
            <a:off x="761997" y="2660251"/>
            <a:ext cx="3452196"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5"/>
          <p:cNvSpPr txBox="1"/>
          <p:nvPr>
            <p:ph idx="6" type="body"/>
          </p:nvPr>
        </p:nvSpPr>
        <p:spPr>
          <a:xfrm>
            <a:off x="761997" y="3271798"/>
            <a:ext cx="3452194" cy="8306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15"/>
          <p:cNvSpPr/>
          <p:nvPr>
            <p:ph idx="7" type="pic"/>
          </p:nvPr>
        </p:nvSpPr>
        <p:spPr>
          <a:xfrm>
            <a:off x="609600" y="5692875"/>
            <a:ext cx="10972800" cy="539496"/>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 4">
  <p:cSld name="5_Content 4">
    <p:spTree>
      <p:nvGrpSpPr>
        <p:cNvPr id="56" name="Shape 56"/>
        <p:cNvGrpSpPr/>
        <p:nvPr/>
      </p:nvGrpSpPr>
      <p:grpSpPr>
        <a:xfrm>
          <a:off x="0" y="0"/>
          <a:ext cx="0" cy="0"/>
          <a:chOff x="0" y="0"/>
          <a:chExt cx="0" cy="0"/>
        </a:xfrm>
      </p:grpSpPr>
      <p:sp>
        <p:nvSpPr>
          <p:cNvPr id="57" name="Google Shape;57;p16"/>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 type="body"/>
          </p:nvPr>
        </p:nvSpPr>
        <p:spPr>
          <a:xfrm>
            <a:off x="960665" y="1610518"/>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6"/>
          <p:cNvSpPr txBox="1"/>
          <p:nvPr>
            <p:ph idx="2" type="body"/>
          </p:nvPr>
        </p:nvSpPr>
        <p:spPr>
          <a:xfrm>
            <a:off x="960665" y="2222065"/>
            <a:ext cx="5157786" cy="8832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p:nvPr>
            <p:ph idx="3" type="pic"/>
          </p:nvPr>
        </p:nvSpPr>
        <p:spPr>
          <a:xfrm>
            <a:off x="7931490" y="2031153"/>
            <a:ext cx="3650910" cy="3650910"/>
          </a:xfrm>
          <a:prstGeom prst="ellipse">
            <a:avLst/>
          </a:prstGeom>
          <a:noFill/>
          <a:ln>
            <a:noFill/>
          </a:ln>
        </p:spPr>
      </p:sp>
      <p:sp>
        <p:nvSpPr>
          <p:cNvPr id="63" name="Google Shape;63;p16"/>
          <p:cNvSpPr txBox="1"/>
          <p:nvPr>
            <p:ph idx="4" type="body"/>
          </p:nvPr>
        </p:nvSpPr>
        <p:spPr>
          <a:xfrm>
            <a:off x="1517256" y="3121266"/>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6"/>
          <p:cNvSpPr txBox="1"/>
          <p:nvPr>
            <p:ph idx="5" type="body"/>
          </p:nvPr>
        </p:nvSpPr>
        <p:spPr>
          <a:xfrm>
            <a:off x="1517256" y="3732813"/>
            <a:ext cx="5157786" cy="8832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6" type="body"/>
          </p:nvPr>
        </p:nvSpPr>
        <p:spPr>
          <a:xfrm>
            <a:off x="2073847" y="4638571"/>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16"/>
          <p:cNvSpPr txBox="1"/>
          <p:nvPr>
            <p:ph idx="7" type="body"/>
          </p:nvPr>
        </p:nvSpPr>
        <p:spPr>
          <a:xfrm>
            <a:off x="2073847" y="5250118"/>
            <a:ext cx="5157786" cy="8832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 5">
  <p:cSld name="6_Content 5">
    <p:spTree>
      <p:nvGrpSpPr>
        <p:cNvPr id="67" name="Shape 67"/>
        <p:cNvGrpSpPr/>
        <p:nvPr/>
      </p:nvGrpSpPr>
      <p:grpSpPr>
        <a:xfrm>
          <a:off x="0" y="0"/>
          <a:ext cx="0" cy="0"/>
          <a:chOff x="0" y="0"/>
          <a:chExt cx="0" cy="0"/>
        </a:xfrm>
      </p:grpSpPr>
      <p:sp>
        <p:nvSpPr>
          <p:cNvPr id="68" name="Google Shape;68;p17"/>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body"/>
          </p:nvPr>
        </p:nvSpPr>
        <p:spPr>
          <a:xfrm>
            <a:off x="962439" y="1925949"/>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7"/>
          <p:cNvSpPr txBox="1"/>
          <p:nvPr>
            <p:ph idx="2" type="body"/>
          </p:nvPr>
        </p:nvSpPr>
        <p:spPr>
          <a:xfrm>
            <a:off x="962439" y="2537496"/>
            <a:ext cx="5157786" cy="8832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7"/>
          <p:cNvSpPr txBox="1"/>
          <p:nvPr>
            <p:ph idx="3" type="body"/>
          </p:nvPr>
        </p:nvSpPr>
        <p:spPr>
          <a:xfrm>
            <a:off x="6426387" y="1925949"/>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17"/>
          <p:cNvSpPr txBox="1"/>
          <p:nvPr>
            <p:ph idx="4" type="body"/>
          </p:nvPr>
        </p:nvSpPr>
        <p:spPr>
          <a:xfrm>
            <a:off x="6426387" y="2537496"/>
            <a:ext cx="5157786" cy="8832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7"/>
          <p:cNvSpPr txBox="1"/>
          <p:nvPr>
            <p:ph idx="5" type="body"/>
          </p:nvPr>
        </p:nvSpPr>
        <p:spPr>
          <a:xfrm>
            <a:off x="960665" y="3752680"/>
            <a:ext cx="5157787"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17"/>
          <p:cNvSpPr txBox="1"/>
          <p:nvPr>
            <p:ph idx="6" type="body"/>
          </p:nvPr>
        </p:nvSpPr>
        <p:spPr>
          <a:xfrm>
            <a:off x="960665" y="4364227"/>
            <a:ext cx="5157786" cy="8832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7"/>
          <p:cNvSpPr/>
          <p:nvPr>
            <p:ph idx="7" type="pic"/>
          </p:nvPr>
        </p:nvSpPr>
        <p:spPr>
          <a:xfrm>
            <a:off x="6426200" y="3752850"/>
            <a:ext cx="5156200" cy="245745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clusion">
  <p:cSld name="7_Conclusion">
    <p:spTree>
      <p:nvGrpSpPr>
        <p:cNvPr id="78" name="Shape 78"/>
        <p:cNvGrpSpPr/>
        <p:nvPr/>
      </p:nvGrpSpPr>
      <p:grpSpPr>
        <a:xfrm>
          <a:off x="0" y="0"/>
          <a:ext cx="0" cy="0"/>
          <a:chOff x="0" y="0"/>
          <a:chExt cx="0" cy="0"/>
        </a:xfrm>
      </p:grpSpPr>
      <p:sp>
        <p:nvSpPr>
          <p:cNvPr id="79" name="Google Shape;79;p18"/>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 type="body"/>
          </p:nvPr>
        </p:nvSpPr>
        <p:spPr>
          <a:xfrm>
            <a:off x="960665" y="1925949"/>
            <a:ext cx="3259182"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18"/>
          <p:cNvSpPr txBox="1"/>
          <p:nvPr>
            <p:ph idx="2" type="body"/>
          </p:nvPr>
        </p:nvSpPr>
        <p:spPr>
          <a:xfrm>
            <a:off x="960665" y="2537496"/>
            <a:ext cx="3259180" cy="12151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8"/>
          <p:cNvSpPr txBox="1"/>
          <p:nvPr>
            <p:ph idx="3" type="body"/>
          </p:nvPr>
        </p:nvSpPr>
        <p:spPr>
          <a:xfrm>
            <a:off x="4712973" y="1925949"/>
            <a:ext cx="3259182"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18"/>
          <p:cNvSpPr txBox="1"/>
          <p:nvPr>
            <p:ph idx="4" type="body"/>
          </p:nvPr>
        </p:nvSpPr>
        <p:spPr>
          <a:xfrm>
            <a:off x="4712973" y="2537495"/>
            <a:ext cx="3259180" cy="119747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18"/>
          <p:cNvSpPr txBox="1"/>
          <p:nvPr>
            <p:ph idx="5" type="body"/>
          </p:nvPr>
        </p:nvSpPr>
        <p:spPr>
          <a:xfrm>
            <a:off x="960665" y="3752680"/>
            <a:ext cx="7011488" cy="59384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000"/>
              <a:buNone/>
              <a:defRPr b="1" sz="2000">
                <a:latin typeface="Calibri"/>
                <a:ea typeface="Calibri"/>
                <a:cs typeface="Calibri"/>
                <a:sym typeface="Calibri"/>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18"/>
          <p:cNvSpPr txBox="1"/>
          <p:nvPr>
            <p:ph idx="6" type="body"/>
          </p:nvPr>
        </p:nvSpPr>
        <p:spPr>
          <a:xfrm>
            <a:off x="960665" y="4364227"/>
            <a:ext cx="7011488" cy="8832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8" name="Google Shape;88;p18"/>
          <p:cNvSpPr/>
          <p:nvPr>
            <p:ph idx="7" type="pic"/>
          </p:nvPr>
        </p:nvSpPr>
        <p:spPr>
          <a:xfrm>
            <a:off x="8485188" y="1925638"/>
            <a:ext cx="3097212" cy="4284662"/>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19"/>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3" name="Shape 93"/>
        <p:cNvGrpSpPr/>
        <p:nvPr/>
      </p:nvGrpSpPr>
      <p:grpSpPr>
        <a:xfrm>
          <a:off x="0" y="0"/>
          <a:ext cx="0" cy="0"/>
          <a:chOff x="0" y="0"/>
          <a:chExt cx="0" cy="0"/>
        </a:xfrm>
      </p:grpSpPr>
      <p:sp>
        <p:nvSpPr>
          <p:cNvPr id="94" name="Google Shape;9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1"/>
          <p:cNvSpPr txBox="1"/>
          <p:nvPr>
            <p:ph idx="1" type="body"/>
          </p:nvPr>
        </p:nvSpPr>
        <p:spPr>
          <a:xfrm>
            <a:off x="952500" y="1847056"/>
            <a:ext cx="106299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Roboto"/>
                <a:ea typeface="Roboto"/>
                <a:cs typeface="Roboto"/>
                <a:sym typeface="Roboto"/>
              </a:defRPr>
            </a:lvl1pPr>
            <a:lvl2pPr indent="-381000" lvl="1" marL="914400" marR="0" rtl="0" algn="l">
              <a:lnSpc>
                <a:spcPct val="90000"/>
              </a:lnSpc>
              <a:spcBef>
                <a:spcPts val="500"/>
              </a:spcBef>
              <a:spcAft>
                <a:spcPts val="0"/>
              </a:spcAft>
              <a:buClr>
                <a:srgbClr val="3F3F3F"/>
              </a:buClr>
              <a:buSzPts val="2400"/>
              <a:buFont typeface="Arial"/>
              <a:buChar char="•"/>
              <a:defRPr b="0" i="0" sz="2400" u="none" cap="none" strike="noStrike">
                <a:solidFill>
                  <a:srgbClr val="3F3F3F"/>
                </a:solidFill>
                <a:latin typeface="Roboto"/>
                <a:ea typeface="Roboto"/>
                <a:cs typeface="Roboto"/>
                <a:sym typeface="Roboto"/>
              </a:defRPr>
            </a:lvl2pPr>
            <a:lvl3pPr indent="-355600" lvl="2" marL="13716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Roboto"/>
                <a:ea typeface="Roboto"/>
                <a:cs typeface="Roboto"/>
                <a:sym typeface="Roboto"/>
              </a:defRPr>
            </a:lvl3pPr>
            <a:lvl4pPr indent="-342900" lvl="3" marL="18288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Roboto"/>
                <a:ea typeface="Roboto"/>
                <a:cs typeface="Roboto"/>
                <a:sym typeface="Roboto"/>
              </a:defRPr>
            </a:lvl4pPr>
            <a:lvl5pPr indent="-342900" lvl="4" marL="22860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type="title"/>
          </p:nvPr>
        </p:nvSpPr>
        <p:spPr>
          <a:xfrm>
            <a:off x="952500" y="363537"/>
            <a:ext cx="10629900" cy="12366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Calibri"/>
              <a:buNone/>
              <a:defRPr b="0" i="0" sz="44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nvSpPr>
        <p:spPr>
          <a:xfrm>
            <a:off x="8444753" y="6505221"/>
            <a:ext cx="3137647" cy="24622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000" u="none" cap="none" strike="noStrike">
                <a:solidFill>
                  <a:srgbClr val="A5A5A5"/>
                </a:solidFill>
                <a:latin typeface="Calibri"/>
                <a:ea typeface="Calibri"/>
                <a:cs typeface="Calibri"/>
                <a:sym typeface="Calibri"/>
              </a:rPr>
              <a:t>Photos provided by Pexels</a:t>
            </a:r>
            <a:endParaRPr b="0" i="0" sz="1000" u="none" cap="none" strike="noStrike">
              <a:solidFill>
                <a:srgbClr val="A5A5A5"/>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609600" y="3926541"/>
            <a:ext cx="10972800" cy="16630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6000"/>
              <a:buFont typeface="Calibri"/>
              <a:buNone/>
            </a:pPr>
            <a:r>
              <a:rPr lang="en-US"/>
              <a:t>Heart Risk Project; Data Analysis</a:t>
            </a:r>
            <a:endParaRPr/>
          </a:p>
        </p:txBody>
      </p:sp>
      <p:sp>
        <p:nvSpPr>
          <p:cNvPr id="107" name="Google Shape;107;p1"/>
          <p:cNvSpPr txBox="1"/>
          <p:nvPr>
            <p:ph idx="1" type="subTitle"/>
          </p:nvPr>
        </p:nvSpPr>
        <p:spPr>
          <a:xfrm>
            <a:off x="609600" y="5735636"/>
            <a:ext cx="10972800" cy="4746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By: Mahsa Nafei, Jesús Hernández, Fernando Lopez, and Alexandru Arnautu</a:t>
            </a:r>
            <a:endParaRPr/>
          </a:p>
        </p:txBody>
      </p:sp>
      <p:pic>
        <p:nvPicPr>
          <p:cNvPr id="108" name="Google Shape;108;p1"/>
          <p:cNvPicPr preferRelativeResize="0"/>
          <p:nvPr>
            <p:ph idx="2" type="pic"/>
          </p:nvPr>
        </p:nvPicPr>
        <p:blipFill rotWithShape="1">
          <a:blip r:embed="rId3">
            <a:alphaModFix/>
          </a:blip>
          <a:srcRect b="0" l="20" r="19" t="0"/>
          <a:stretch/>
        </p:blipFill>
        <p:spPr>
          <a:xfrm>
            <a:off x="0" y="0"/>
            <a:ext cx="12192000" cy="39265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
          <p:cNvSpPr txBox="1"/>
          <p:nvPr>
            <p:ph type="title"/>
          </p:nvPr>
        </p:nvSpPr>
        <p:spPr>
          <a:xfrm>
            <a:off x="609600" y="210374"/>
            <a:ext cx="10972800" cy="7291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Calibri"/>
              <a:buNone/>
            </a:pPr>
            <a:r>
              <a:rPr lang="en-US"/>
              <a:t>Data Analysis and Visualizations</a:t>
            </a:r>
            <a:endParaRPr/>
          </a:p>
        </p:txBody>
      </p:sp>
      <p:sp>
        <p:nvSpPr>
          <p:cNvPr id="220" name="Google Shape;220;p7"/>
          <p:cNvSpPr txBox="1"/>
          <p:nvPr>
            <p:ph idx="1" type="body"/>
          </p:nvPr>
        </p:nvSpPr>
        <p:spPr>
          <a:xfrm>
            <a:off x="737122" y="932313"/>
            <a:ext cx="3452196"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Cholesterol Levels by Heart Attack Risk</a:t>
            </a:r>
            <a:endParaRPr/>
          </a:p>
        </p:txBody>
      </p:sp>
      <p:sp>
        <p:nvSpPr>
          <p:cNvPr id="221" name="Google Shape;221;p7"/>
          <p:cNvSpPr txBox="1"/>
          <p:nvPr>
            <p:ph idx="3" type="body"/>
          </p:nvPr>
        </p:nvSpPr>
        <p:spPr>
          <a:xfrm>
            <a:off x="5146641" y="932313"/>
            <a:ext cx="4766403"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Systolic and Diastolic Blood Pressure vs Heart Attack Risk</a:t>
            </a:r>
            <a:endParaRPr/>
          </a:p>
        </p:txBody>
      </p:sp>
      <p:pic>
        <p:nvPicPr>
          <p:cNvPr id="222" name="Google Shape;222;p7"/>
          <p:cNvPicPr preferRelativeResize="0"/>
          <p:nvPr>
            <p:ph idx="7" type="pic"/>
          </p:nvPr>
        </p:nvPicPr>
        <p:blipFill rotWithShape="1">
          <a:blip r:embed="rId3">
            <a:alphaModFix/>
          </a:blip>
          <a:srcRect b="0" l="3941" r="3940" t="0"/>
          <a:stretch/>
        </p:blipFill>
        <p:spPr>
          <a:xfrm>
            <a:off x="609600" y="5819175"/>
            <a:ext cx="10972800" cy="539496"/>
          </a:xfrm>
          <a:prstGeom prst="rect">
            <a:avLst/>
          </a:prstGeom>
          <a:noFill/>
          <a:ln>
            <a:noFill/>
          </a:ln>
        </p:spPr>
      </p:pic>
      <p:pic>
        <p:nvPicPr>
          <p:cNvPr id="223" name="Google Shape;223;p7"/>
          <p:cNvPicPr preferRelativeResize="0"/>
          <p:nvPr/>
        </p:nvPicPr>
        <p:blipFill rotWithShape="1">
          <a:blip r:embed="rId4">
            <a:alphaModFix/>
          </a:blip>
          <a:srcRect b="0" l="0" r="0" t="0"/>
          <a:stretch/>
        </p:blipFill>
        <p:spPr>
          <a:xfrm>
            <a:off x="1" y="1661506"/>
            <a:ext cx="4189318" cy="3252932"/>
          </a:xfrm>
          <a:prstGeom prst="rect">
            <a:avLst/>
          </a:prstGeom>
          <a:noFill/>
          <a:ln>
            <a:noFill/>
          </a:ln>
        </p:spPr>
      </p:pic>
      <p:pic>
        <p:nvPicPr>
          <p:cNvPr id="224" name="Google Shape;224;p7"/>
          <p:cNvPicPr preferRelativeResize="0"/>
          <p:nvPr/>
        </p:nvPicPr>
        <p:blipFill rotWithShape="1">
          <a:blip r:embed="rId5">
            <a:alphaModFix/>
          </a:blip>
          <a:srcRect b="0" l="0" r="0" t="0"/>
          <a:stretch/>
        </p:blipFill>
        <p:spPr>
          <a:xfrm>
            <a:off x="4197284" y="1661505"/>
            <a:ext cx="6665119" cy="3252933"/>
          </a:xfrm>
          <a:prstGeom prst="rect">
            <a:avLst/>
          </a:prstGeom>
          <a:noFill/>
          <a:ln>
            <a:noFill/>
          </a:ln>
        </p:spPr>
      </p:pic>
      <p:sp>
        <p:nvSpPr>
          <p:cNvPr id="225" name="Google Shape;225;p7"/>
          <p:cNvSpPr txBox="1"/>
          <p:nvPr/>
        </p:nvSpPr>
        <p:spPr>
          <a:xfrm>
            <a:off x="7966" y="5205489"/>
            <a:ext cx="418931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0D0D0D"/>
                </a:solidFill>
                <a:latin typeface="Arial"/>
                <a:ea typeface="Arial"/>
                <a:cs typeface="Arial"/>
                <a:sym typeface="Arial"/>
              </a:rPr>
              <a:t>The box plot graph elegantly illustrates that elevated cholesterol levels are associated with an increased risk of cardiac events.</a:t>
            </a:r>
            <a:endParaRPr sz="1100">
              <a:solidFill>
                <a:schemeClr val="dk1"/>
              </a:solidFill>
              <a:latin typeface="Calibri"/>
              <a:ea typeface="Calibri"/>
              <a:cs typeface="Calibri"/>
              <a:sym typeface="Calibri"/>
            </a:endParaRPr>
          </a:p>
        </p:txBody>
      </p:sp>
      <p:sp>
        <p:nvSpPr>
          <p:cNvPr id="226" name="Google Shape;226;p7"/>
          <p:cNvSpPr txBox="1"/>
          <p:nvPr/>
        </p:nvSpPr>
        <p:spPr>
          <a:xfrm>
            <a:off x="4205249" y="5092711"/>
            <a:ext cx="6665119"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0D0D0D"/>
                </a:solidFill>
                <a:latin typeface="Arial"/>
                <a:ea typeface="Arial"/>
                <a:cs typeface="Arial"/>
                <a:sym typeface="Arial"/>
              </a:rPr>
              <a:t>These box plots reveal a nuanced cardiovascular insight: individuals with elevated systolic blood pressure face an increased susceptibility to heart attacks, whereas those with higher diastolic blood pressure exhibit a surprisingly reduced risk.</a:t>
            </a:r>
            <a:endParaRPr sz="1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Calibri"/>
              <a:buNone/>
            </a:pPr>
            <a:r>
              <a:rPr lang="en-US"/>
              <a:t>Insights and Findings</a:t>
            </a:r>
            <a:endParaRPr/>
          </a:p>
        </p:txBody>
      </p:sp>
      <p:sp>
        <p:nvSpPr>
          <p:cNvPr id="232" name="Google Shape;232;p8"/>
          <p:cNvSpPr txBox="1"/>
          <p:nvPr>
            <p:ph idx="1" type="body"/>
          </p:nvPr>
        </p:nvSpPr>
        <p:spPr>
          <a:xfrm>
            <a:off x="960665" y="1291096"/>
            <a:ext cx="5157787" cy="334493"/>
          </a:xfrm>
          <a:prstGeom prst="rect">
            <a:avLst/>
          </a:prstGeom>
          <a:noFill/>
          <a:ln>
            <a:noFill/>
          </a:ln>
        </p:spPr>
        <p:txBody>
          <a:bodyPr anchorCtr="0" anchor="b"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3F3F3F"/>
              </a:buClr>
              <a:buSzPct val="100000"/>
              <a:buNone/>
            </a:pPr>
            <a:r>
              <a:rPr lang="en-US"/>
              <a:t>Key Insights</a:t>
            </a:r>
            <a:endParaRPr/>
          </a:p>
        </p:txBody>
      </p:sp>
      <p:sp>
        <p:nvSpPr>
          <p:cNvPr id="233" name="Google Shape;233;p8"/>
          <p:cNvSpPr txBox="1"/>
          <p:nvPr>
            <p:ph idx="2" type="body"/>
          </p:nvPr>
        </p:nvSpPr>
        <p:spPr>
          <a:xfrm>
            <a:off x="1036166" y="1594022"/>
            <a:ext cx="6413258" cy="152724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1600"/>
              <a:buNone/>
            </a:pPr>
            <a:r>
              <a:rPr lang="en-US"/>
              <a:t>While the majority of the data collected aligns with expectations and demonstrates predictable patterns, certain unanticipated results have emerged due to key influence. Given that the data compilation spanned globally and accounted for numerous variable, it is conceivable that the sample size of 8,763 patients may not have been sufficiently large to encapsulate a definitive accuracy in the datas representation.</a:t>
            </a:r>
            <a:endParaRPr/>
          </a:p>
        </p:txBody>
      </p:sp>
      <p:sp>
        <p:nvSpPr>
          <p:cNvPr id="234" name="Google Shape;234;p8"/>
          <p:cNvSpPr txBox="1"/>
          <p:nvPr>
            <p:ph idx="4" type="body"/>
          </p:nvPr>
        </p:nvSpPr>
        <p:spPr>
          <a:xfrm>
            <a:off x="960665" y="3045765"/>
            <a:ext cx="5157787" cy="593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Trends and Patterns</a:t>
            </a:r>
            <a:endParaRPr/>
          </a:p>
        </p:txBody>
      </p:sp>
      <p:sp>
        <p:nvSpPr>
          <p:cNvPr id="235" name="Google Shape;235;p8"/>
          <p:cNvSpPr txBox="1"/>
          <p:nvPr>
            <p:ph idx="5" type="body"/>
          </p:nvPr>
        </p:nvSpPr>
        <p:spPr>
          <a:xfrm>
            <a:off x="1107346" y="3651628"/>
            <a:ext cx="5223747" cy="2466652"/>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3F3F3F"/>
              </a:buClr>
              <a:buSzPts val="1600"/>
              <a:buNone/>
            </a:pPr>
            <a:r>
              <a:rPr lang="en-US"/>
              <a:t>The analysis reveals that adequate sleep and medication compliance are linked to a lower incidence of heart attacks. Moreover, it’s observed that people adhering to exceptionally healthy diets often register a higher risk of heart attacks. This counterintuitive result could be related to a phenomenon known as the “health-conscious worker effect,” where individuals who are proactive about their health are more likely to get regular check-ups. Such vigilance may lead to a higher reported incidence of heart issues simply because their conditions are more likely to be diagnosed then those less health-conscious</a:t>
            </a:r>
            <a:endParaRPr/>
          </a:p>
          <a:p>
            <a:pPr indent="0" lvl="0" marL="0" rtl="0" algn="l">
              <a:lnSpc>
                <a:spcPct val="90000"/>
              </a:lnSpc>
              <a:spcBef>
                <a:spcPts val="1000"/>
              </a:spcBef>
              <a:spcAft>
                <a:spcPts val="0"/>
              </a:spcAft>
              <a:buClr>
                <a:srgbClr val="3F3F3F"/>
              </a:buClr>
              <a:buSzPts val="1600"/>
              <a:buNone/>
            </a:pPr>
            <a:r>
              <a:t/>
            </a:r>
            <a:endParaRPr/>
          </a:p>
        </p:txBody>
      </p:sp>
      <p:pic>
        <p:nvPicPr>
          <p:cNvPr id="236" name="Google Shape;236;p8"/>
          <p:cNvPicPr preferRelativeResize="0"/>
          <p:nvPr/>
        </p:nvPicPr>
        <p:blipFill rotWithShape="1">
          <a:blip r:embed="rId3">
            <a:alphaModFix/>
          </a:blip>
          <a:srcRect b="0" l="0" r="0" t="0"/>
          <a:stretch/>
        </p:blipFill>
        <p:spPr>
          <a:xfrm>
            <a:off x="7156133" y="2299259"/>
            <a:ext cx="4872624" cy="31116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Calibri"/>
              <a:buNone/>
            </a:pPr>
            <a:r>
              <a:rPr lang="en-US"/>
              <a:t>Conclusion</a:t>
            </a:r>
            <a:endParaRPr/>
          </a:p>
        </p:txBody>
      </p:sp>
      <p:sp>
        <p:nvSpPr>
          <p:cNvPr id="242" name="Google Shape;242;p9"/>
          <p:cNvSpPr txBox="1"/>
          <p:nvPr>
            <p:ph idx="1" type="body"/>
          </p:nvPr>
        </p:nvSpPr>
        <p:spPr>
          <a:xfrm>
            <a:off x="962439" y="1925949"/>
            <a:ext cx="5157787" cy="593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Actionable Steps</a:t>
            </a:r>
            <a:endParaRPr/>
          </a:p>
        </p:txBody>
      </p:sp>
      <p:sp>
        <p:nvSpPr>
          <p:cNvPr id="243" name="Google Shape;243;p9"/>
          <p:cNvSpPr txBox="1"/>
          <p:nvPr>
            <p:ph idx="2" type="body"/>
          </p:nvPr>
        </p:nvSpPr>
        <p:spPr>
          <a:xfrm>
            <a:off x="962439" y="2537496"/>
            <a:ext cx="5157786" cy="88325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1600"/>
              <a:buNone/>
            </a:pPr>
            <a:r>
              <a:rPr lang="en-US"/>
              <a:t>To minimize your heart attack risk, ensure ample sleep, adhere to a nutritious diet, maintain a five-day exercise regimen per week, comply with medication schedules, and keep cholesterol levels in check. </a:t>
            </a:r>
            <a:endParaRPr/>
          </a:p>
        </p:txBody>
      </p:sp>
      <p:sp>
        <p:nvSpPr>
          <p:cNvPr id="244" name="Google Shape;244;p9"/>
          <p:cNvSpPr txBox="1"/>
          <p:nvPr>
            <p:ph idx="3" type="body"/>
          </p:nvPr>
        </p:nvSpPr>
        <p:spPr>
          <a:xfrm>
            <a:off x="6426387" y="1925949"/>
            <a:ext cx="5157787" cy="593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Potential Interventions</a:t>
            </a:r>
            <a:endParaRPr/>
          </a:p>
        </p:txBody>
      </p:sp>
      <p:sp>
        <p:nvSpPr>
          <p:cNvPr id="245" name="Google Shape;245;p9"/>
          <p:cNvSpPr txBox="1"/>
          <p:nvPr>
            <p:ph idx="4" type="body"/>
          </p:nvPr>
        </p:nvSpPr>
        <p:spPr>
          <a:xfrm>
            <a:off x="6426387" y="2537496"/>
            <a:ext cx="5157786" cy="8832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1600"/>
              <a:buNone/>
            </a:pPr>
            <a:r>
              <a:rPr lang="en-US"/>
              <a:t>To achieve a representative dataset with global scope, and expanded sample size is necessitated. </a:t>
            </a:r>
            <a:endParaRPr/>
          </a:p>
        </p:txBody>
      </p:sp>
      <p:sp>
        <p:nvSpPr>
          <p:cNvPr id="246" name="Google Shape;246;p9"/>
          <p:cNvSpPr txBox="1"/>
          <p:nvPr>
            <p:ph idx="5" type="body"/>
          </p:nvPr>
        </p:nvSpPr>
        <p:spPr>
          <a:xfrm>
            <a:off x="960665" y="3752680"/>
            <a:ext cx="5157787" cy="593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Future Research Opportunities</a:t>
            </a:r>
            <a:endParaRPr/>
          </a:p>
        </p:txBody>
      </p:sp>
      <p:sp>
        <p:nvSpPr>
          <p:cNvPr id="247" name="Google Shape;247;p9"/>
          <p:cNvSpPr txBox="1"/>
          <p:nvPr>
            <p:ph idx="6" type="body"/>
          </p:nvPr>
        </p:nvSpPr>
        <p:spPr>
          <a:xfrm>
            <a:off x="960665" y="4364227"/>
            <a:ext cx="5157786" cy="88325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3F3F3F"/>
              </a:buClr>
              <a:buSzPct val="100000"/>
              <a:buNone/>
            </a:pPr>
            <a:r>
              <a:rPr lang="en-US"/>
              <a:t>Further examination could be conducted into the median age of individuals adhering to a nutritious diet and an in-depth analysis of familial heart disease history among both smokers and non-smokers, to glean additional insights in the occurrence of the “smoker paradox” phenomenon.</a:t>
            </a:r>
            <a:endParaRPr/>
          </a:p>
        </p:txBody>
      </p:sp>
      <p:pic>
        <p:nvPicPr>
          <p:cNvPr id="248" name="Google Shape;248;p9"/>
          <p:cNvPicPr preferRelativeResize="0"/>
          <p:nvPr>
            <p:ph idx="7" type="pic"/>
          </p:nvPr>
        </p:nvPicPr>
        <p:blipFill rotWithShape="1">
          <a:blip r:embed="rId3">
            <a:alphaModFix/>
          </a:blip>
          <a:srcRect b="12464" l="0" r="0" t="12465"/>
          <a:stretch/>
        </p:blipFill>
        <p:spPr>
          <a:xfrm>
            <a:off x="6426200" y="3752850"/>
            <a:ext cx="5156200" cy="245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609600" y="363537"/>
            <a:ext cx="10972800" cy="12304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Calibri"/>
              <a:buNone/>
            </a:pPr>
            <a:r>
              <a:rPr lang="en-US"/>
              <a:t>Heart Risk Data Analysis</a:t>
            </a:r>
            <a:endParaRPr/>
          </a:p>
        </p:txBody>
      </p:sp>
      <p:sp>
        <p:nvSpPr>
          <p:cNvPr id="114" name="Google Shape;114;p2"/>
          <p:cNvSpPr txBox="1"/>
          <p:nvPr>
            <p:ph idx="1" type="body"/>
          </p:nvPr>
        </p:nvSpPr>
        <p:spPr>
          <a:xfrm>
            <a:off x="609600" y="1282364"/>
            <a:ext cx="5157787" cy="593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Overview</a:t>
            </a:r>
            <a:endParaRPr/>
          </a:p>
        </p:txBody>
      </p:sp>
      <p:sp>
        <p:nvSpPr>
          <p:cNvPr id="115" name="Google Shape;115;p2"/>
          <p:cNvSpPr txBox="1"/>
          <p:nvPr>
            <p:ph idx="2" type="body"/>
          </p:nvPr>
        </p:nvSpPr>
        <p:spPr>
          <a:xfrm>
            <a:off x="960675" y="1975350"/>
            <a:ext cx="6768900" cy="753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D0D0D"/>
              </a:buClr>
              <a:buSzPts val="1100"/>
              <a:buNone/>
            </a:pPr>
            <a:r>
              <a:rPr lang="en-US" sz="1100">
                <a:solidFill>
                  <a:srgbClr val="0D0D0D"/>
                </a:solidFill>
                <a:latin typeface="Calibri"/>
                <a:ea typeface="Calibri"/>
                <a:cs typeface="Calibri"/>
                <a:sym typeface="Calibri"/>
              </a:rPr>
              <a:t>Our</a:t>
            </a:r>
            <a:r>
              <a:rPr b="0" i="0" lang="en-US" sz="1100">
                <a:solidFill>
                  <a:srgbClr val="0D0D0D"/>
                </a:solidFill>
                <a:latin typeface="Calibri"/>
                <a:ea typeface="Calibri"/>
                <a:cs typeface="Calibri"/>
                <a:sym typeface="Calibri"/>
              </a:rPr>
              <a:t> repository combines two data sources and API Coordinates to predict heart attack risk using machine learning and visualization analysis. It features a Flask-based web application for risk prediction, a data processing script using </a:t>
            </a:r>
            <a:r>
              <a:rPr lang="en-US" sz="1100">
                <a:solidFill>
                  <a:srgbClr val="0D0D0D"/>
                </a:solidFill>
                <a:latin typeface="Calibri"/>
                <a:ea typeface="Calibri"/>
                <a:cs typeface="Calibri"/>
                <a:sym typeface="Calibri"/>
              </a:rPr>
              <a:t>Postgresql</a:t>
            </a:r>
            <a:r>
              <a:rPr b="0" i="0" lang="en-US" sz="1100">
                <a:solidFill>
                  <a:srgbClr val="0D0D0D"/>
                </a:solidFill>
                <a:latin typeface="Calibri"/>
                <a:ea typeface="Calibri"/>
                <a:cs typeface="Calibri"/>
                <a:sym typeface="Calibri"/>
              </a:rPr>
              <a:t> in Amazon RDS, and employs Spark for data cleaning and preparation. </a:t>
            </a:r>
            <a:r>
              <a:rPr lang="en-US" sz="1100">
                <a:solidFill>
                  <a:srgbClr val="0D0D0D"/>
                </a:solidFill>
                <a:latin typeface="Calibri"/>
                <a:ea typeface="Calibri"/>
                <a:cs typeface="Calibri"/>
                <a:sym typeface="Calibri"/>
              </a:rPr>
              <a:t>We </a:t>
            </a:r>
            <a:r>
              <a:rPr lang="en-US" sz="1100">
                <a:solidFill>
                  <a:srgbClr val="0D0D0D"/>
                </a:solidFill>
                <a:latin typeface="Calibri"/>
                <a:ea typeface="Calibri"/>
                <a:cs typeface="Calibri"/>
                <a:sym typeface="Calibri"/>
              </a:rPr>
              <a:t>employed</a:t>
            </a:r>
            <a:r>
              <a:rPr b="0" i="0" lang="en-US" sz="1100">
                <a:solidFill>
                  <a:srgbClr val="0D0D0D"/>
                </a:solidFill>
                <a:latin typeface="Calibri"/>
                <a:ea typeface="Calibri"/>
                <a:cs typeface="Calibri"/>
                <a:sym typeface="Calibri"/>
              </a:rPr>
              <a:t> data </a:t>
            </a:r>
            <a:r>
              <a:rPr lang="en-US" sz="1100">
                <a:solidFill>
                  <a:srgbClr val="0D0D0D"/>
                </a:solidFill>
                <a:latin typeface="Calibri"/>
                <a:ea typeface="Calibri"/>
                <a:cs typeface="Calibri"/>
                <a:sym typeface="Calibri"/>
              </a:rPr>
              <a:t>Plotly, Pandas and Folium for </a:t>
            </a:r>
            <a:r>
              <a:rPr b="0" i="0" lang="en-US" sz="1100">
                <a:solidFill>
                  <a:srgbClr val="0D0D0D"/>
                </a:solidFill>
                <a:latin typeface="Calibri"/>
                <a:ea typeface="Calibri"/>
                <a:cs typeface="Calibri"/>
                <a:sym typeface="Calibri"/>
              </a:rPr>
              <a:t>visualization and analysis.</a:t>
            </a:r>
            <a:endParaRPr sz="1100">
              <a:latin typeface="Calibri"/>
              <a:ea typeface="Calibri"/>
              <a:cs typeface="Calibri"/>
              <a:sym typeface="Calibri"/>
            </a:endParaRPr>
          </a:p>
        </p:txBody>
      </p:sp>
      <p:sp>
        <p:nvSpPr>
          <p:cNvPr id="116" name="Google Shape;116;p2"/>
          <p:cNvSpPr txBox="1"/>
          <p:nvPr>
            <p:ph idx="3" type="body"/>
          </p:nvPr>
        </p:nvSpPr>
        <p:spPr>
          <a:xfrm>
            <a:off x="609538" y="2728955"/>
            <a:ext cx="5157900" cy="342000"/>
          </a:xfrm>
          <a:prstGeom prst="rect">
            <a:avLst/>
          </a:prstGeom>
          <a:noFill/>
          <a:ln>
            <a:noFill/>
          </a:ln>
        </p:spPr>
        <p:txBody>
          <a:bodyPr anchorCtr="0" anchor="b"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000"/>
              <a:buNone/>
            </a:pPr>
            <a:r>
              <a:rPr lang="en-US"/>
              <a:t>Objective</a:t>
            </a:r>
            <a:endParaRPr/>
          </a:p>
        </p:txBody>
      </p:sp>
      <p:sp>
        <p:nvSpPr>
          <p:cNvPr id="117" name="Google Shape;117;p2"/>
          <p:cNvSpPr txBox="1"/>
          <p:nvPr>
            <p:ph idx="4" type="body"/>
          </p:nvPr>
        </p:nvSpPr>
        <p:spPr>
          <a:xfrm>
            <a:off x="916577" y="3110275"/>
            <a:ext cx="6857100" cy="31575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0D0D0D"/>
              </a:buClr>
              <a:buSzPts val="1100"/>
              <a:buNone/>
            </a:pPr>
            <a:r>
              <a:rPr b="0" i="0" lang="en-US" sz="1100">
                <a:solidFill>
                  <a:srgbClr val="0D0D0D"/>
                </a:solidFill>
                <a:latin typeface="Calibri"/>
                <a:ea typeface="Calibri"/>
                <a:cs typeface="Calibri"/>
                <a:sym typeface="Calibri"/>
              </a:rPr>
              <a:t>This project focuses on using a dataset to create a predictive model for assessing an individual's risk of having a heart attack. It aims to understand how specific  lifestyle factors</a:t>
            </a:r>
            <a:r>
              <a:rPr lang="en-US" sz="1100">
                <a:solidFill>
                  <a:srgbClr val="0D0D0D"/>
                </a:solidFill>
                <a:latin typeface="Calibri"/>
                <a:ea typeface="Calibri"/>
                <a:cs typeface="Calibri"/>
                <a:sym typeface="Calibri"/>
              </a:rPr>
              <a:t> influence the </a:t>
            </a:r>
            <a:r>
              <a:rPr lang="en-US" sz="1100">
                <a:solidFill>
                  <a:srgbClr val="0D0D0D"/>
                </a:solidFill>
                <a:latin typeface="Calibri"/>
                <a:ea typeface="Calibri"/>
                <a:cs typeface="Calibri"/>
                <a:sym typeface="Calibri"/>
              </a:rPr>
              <a:t>probability</a:t>
            </a:r>
            <a:r>
              <a:rPr lang="en-US" sz="1100">
                <a:solidFill>
                  <a:srgbClr val="0D0D0D"/>
                </a:solidFill>
                <a:latin typeface="Calibri"/>
                <a:ea typeface="Calibri"/>
                <a:cs typeface="Calibri"/>
                <a:sym typeface="Calibri"/>
              </a:rPr>
              <a:t> of heart risk</a:t>
            </a:r>
            <a:endParaRPr sz="1100">
              <a:solidFill>
                <a:srgbClr val="0D0D0D"/>
              </a:solidFill>
              <a:latin typeface="Calibri"/>
              <a:ea typeface="Calibri"/>
              <a:cs typeface="Calibri"/>
              <a:sym typeface="Calibri"/>
            </a:endParaRPr>
          </a:p>
          <a:p>
            <a:pPr indent="0" lvl="0" marL="0" rtl="0" algn="just">
              <a:lnSpc>
                <a:spcPct val="90000"/>
              </a:lnSpc>
              <a:spcBef>
                <a:spcPts val="0"/>
              </a:spcBef>
              <a:spcAft>
                <a:spcPts val="0"/>
              </a:spcAft>
              <a:buClr>
                <a:srgbClr val="0D0D0D"/>
              </a:buClr>
              <a:buSzPts val="1100"/>
              <a:buNone/>
            </a:pPr>
            <a:r>
              <a:t/>
            </a:r>
            <a:endParaRPr sz="1100">
              <a:solidFill>
                <a:srgbClr val="0D0D0D"/>
              </a:solidFill>
              <a:latin typeface="Calibri"/>
              <a:ea typeface="Calibri"/>
              <a:cs typeface="Calibri"/>
              <a:sym typeface="Calibri"/>
            </a:endParaRPr>
          </a:p>
          <a:p>
            <a:pPr indent="-298450" lvl="0" marL="457200" rtl="0" algn="just">
              <a:lnSpc>
                <a:spcPct val="90000"/>
              </a:lnSpc>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Age</a:t>
            </a:r>
            <a:endParaRPr sz="1100">
              <a:solidFill>
                <a:srgbClr val="0D0D0D"/>
              </a:solidFill>
              <a:latin typeface="Calibri"/>
              <a:ea typeface="Calibri"/>
              <a:cs typeface="Calibri"/>
              <a:sym typeface="Calibri"/>
            </a:endParaRPr>
          </a:p>
          <a:p>
            <a:pPr indent="-298450" lvl="0" marL="457200" rtl="0" algn="just">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Blood Pressure</a:t>
            </a:r>
            <a:endParaRPr sz="1100">
              <a:solidFill>
                <a:srgbClr val="0D0D0D"/>
              </a:solidFill>
              <a:latin typeface="Calibri"/>
              <a:ea typeface="Calibri"/>
              <a:cs typeface="Calibri"/>
              <a:sym typeface="Calibri"/>
            </a:endParaRPr>
          </a:p>
          <a:p>
            <a:pPr indent="-298450" lvl="0" marL="457200" rtl="0" algn="just">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Cholesterol Levels </a:t>
            </a:r>
            <a:endParaRPr sz="1100">
              <a:solidFill>
                <a:srgbClr val="0D0D0D"/>
              </a:solidFill>
              <a:latin typeface="Calibri"/>
              <a:ea typeface="Calibri"/>
              <a:cs typeface="Calibri"/>
              <a:sym typeface="Calibri"/>
            </a:endParaRPr>
          </a:p>
          <a:p>
            <a:pPr indent="-298450" lvl="0" marL="457200" rtl="0" algn="just">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Diabetic Status</a:t>
            </a:r>
            <a:endParaRPr sz="1100">
              <a:solidFill>
                <a:srgbClr val="0D0D0D"/>
              </a:solidFill>
              <a:latin typeface="Calibri"/>
              <a:ea typeface="Calibri"/>
              <a:cs typeface="Calibri"/>
              <a:sym typeface="Calibri"/>
            </a:endParaRPr>
          </a:p>
          <a:p>
            <a:pPr indent="-298450" lvl="0" marL="457200" rtl="0" algn="just">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Hours of Sleep</a:t>
            </a:r>
            <a:endParaRPr sz="1100">
              <a:solidFill>
                <a:srgbClr val="0D0D0D"/>
              </a:solidFill>
              <a:latin typeface="Calibri"/>
              <a:ea typeface="Calibri"/>
              <a:cs typeface="Calibri"/>
              <a:sym typeface="Calibri"/>
            </a:endParaRPr>
          </a:p>
          <a:p>
            <a:pPr indent="-298450" lvl="0" marL="457200" rtl="0" algn="just">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Medication Use</a:t>
            </a:r>
            <a:endParaRPr sz="1100">
              <a:solidFill>
                <a:srgbClr val="0D0D0D"/>
              </a:solidFill>
              <a:latin typeface="Calibri"/>
              <a:ea typeface="Calibri"/>
              <a:cs typeface="Calibri"/>
              <a:sym typeface="Calibri"/>
            </a:endParaRPr>
          </a:p>
          <a:p>
            <a:pPr indent="-298450" lvl="0" marL="457200" rtl="0" algn="just">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Obesity</a:t>
            </a:r>
            <a:endParaRPr sz="1100">
              <a:solidFill>
                <a:srgbClr val="0D0D0D"/>
              </a:solidFill>
              <a:latin typeface="Calibri"/>
              <a:ea typeface="Calibri"/>
              <a:cs typeface="Calibri"/>
              <a:sym typeface="Calibri"/>
            </a:endParaRPr>
          </a:p>
          <a:p>
            <a:pPr indent="-298450" lvl="0" marL="457200" rtl="0" algn="just">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Physical Activity </a:t>
            </a:r>
            <a:endParaRPr sz="1100">
              <a:solidFill>
                <a:srgbClr val="0D0D0D"/>
              </a:solidFill>
              <a:latin typeface="Calibri"/>
              <a:ea typeface="Calibri"/>
              <a:cs typeface="Calibri"/>
              <a:sym typeface="Calibri"/>
            </a:endParaRPr>
          </a:p>
          <a:p>
            <a:pPr indent="-298450" lvl="0" marL="457200" rtl="0" algn="just">
              <a:lnSpc>
                <a:spcPct val="90000"/>
              </a:lnSpc>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S</a:t>
            </a:r>
            <a:r>
              <a:rPr b="0" i="0" lang="en-US" sz="1100">
                <a:solidFill>
                  <a:srgbClr val="0D0D0D"/>
                </a:solidFill>
                <a:latin typeface="Calibri"/>
                <a:ea typeface="Calibri"/>
                <a:cs typeface="Calibri"/>
                <a:sym typeface="Calibri"/>
              </a:rPr>
              <a:t>moking</a:t>
            </a:r>
            <a:r>
              <a:rPr lang="en-US" sz="1100">
                <a:solidFill>
                  <a:srgbClr val="0D0D0D"/>
                </a:solidFill>
                <a:latin typeface="Calibri"/>
                <a:ea typeface="Calibri"/>
                <a:cs typeface="Calibri"/>
                <a:sym typeface="Calibri"/>
              </a:rPr>
              <a:t> </a:t>
            </a:r>
            <a:endParaRPr sz="1100">
              <a:solidFill>
                <a:srgbClr val="0D0D0D"/>
              </a:solidFill>
              <a:latin typeface="Calibri"/>
              <a:ea typeface="Calibri"/>
              <a:cs typeface="Calibri"/>
              <a:sym typeface="Calibri"/>
            </a:endParaRPr>
          </a:p>
          <a:p>
            <a:pPr indent="-298450" lvl="0" marL="457200" rtl="0" algn="just">
              <a:lnSpc>
                <a:spcPct val="90000"/>
              </a:lnSpc>
              <a:spcBef>
                <a:spcPts val="0"/>
              </a:spcBef>
              <a:spcAft>
                <a:spcPts val="0"/>
              </a:spcAft>
              <a:buClr>
                <a:srgbClr val="0D0D0D"/>
              </a:buClr>
              <a:buSzPts val="1100"/>
              <a:buFont typeface="Calibri"/>
              <a:buChar char="●"/>
            </a:pPr>
            <a:r>
              <a:rPr lang="en-US" sz="1100">
                <a:solidFill>
                  <a:srgbClr val="0D0D0D"/>
                </a:solidFill>
                <a:latin typeface="Calibri"/>
                <a:ea typeface="Calibri"/>
                <a:cs typeface="Calibri"/>
                <a:sym typeface="Calibri"/>
              </a:rPr>
              <a:t>Triglycerides</a:t>
            </a:r>
            <a:endParaRPr sz="1100">
              <a:solidFill>
                <a:srgbClr val="0D0D0D"/>
              </a:solidFill>
              <a:latin typeface="Calibri"/>
              <a:ea typeface="Calibri"/>
              <a:cs typeface="Calibri"/>
              <a:sym typeface="Calibri"/>
            </a:endParaRPr>
          </a:p>
          <a:p>
            <a:pPr indent="0" lvl="0" marL="0" rtl="0" algn="just">
              <a:lnSpc>
                <a:spcPct val="90000"/>
              </a:lnSpc>
              <a:spcBef>
                <a:spcPts val="0"/>
              </a:spcBef>
              <a:spcAft>
                <a:spcPts val="0"/>
              </a:spcAft>
              <a:buClr>
                <a:srgbClr val="0D0D0D"/>
              </a:buClr>
              <a:buSzPts val="1100"/>
              <a:buNone/>
            </a:pPr>
            <a:r>
              <a:t/>
            </a:r>
            <a:endParaRPr sz="1100">
              <a:solidFill>
                <a:srgbClr val="0D0D0D"/>
              </a:solidFill>
              <a:latin typeface="Calibri"/>
              <a:ea typeface="Calibri"/>
              <a:cs typeface="Calibri"/>
              <a:sym typeface="Calibri"/>
            </a:endParaRPr>
          </a:p>
          <a:p>
            <a:pPr indent="0" lvl="0" marL="0" rtl="0" algn="just">
              <a:lnSpc>
                <a:spcPct val="90000"/>
              </a:lnSpc>
              <a:spcBef>
                <a:spcPts val="0"/>
              </a:spcBef>
              <a:spcAft>
                <a:spcPts val="0"/>
              </a:spcAft>
              <a:buClr>
                <a:srgbClr val="0D0D0D"/>
              </a:buClr>
              <a:buSzPts val="1100"/>
              <a:buNone/>
            </a:pPr>
            <a:r>
              <a:rPr lang="en-US" sz="1100">
                <a:solidFill>
                  <a:srgbClr val="0D0D0D"/>
                </a:solidFill>
                <a:latin typeface="Calibri"/>
                <a:ea typeface="Calibri"/>
                <a:cs typeface="Calibri"/>
                <a:sym typeface="Calibri"/>
              </a:rPr>
              <a:t>Our </a:t>
            </a:r>
            <a:r>
              <a:rPr b="0" i="0" lang="en-US" sz="1100">
                <a:solidFill>
                  <a:srgbClr val="0D0D0D"/>
                </a:solidFill>
                <a:latin typeface="Calibri"/>
                <a:ea typeface="Calibri"/>
                <a:cs typeface="Calibri"/>
                <a:sym typeface="Calibri"/>
              </a:rPr>
              <a:t>project seeks to examine the data </a:t>
            </a:r>
            <a:r>
              <a:rPr lang="en-US" sz="1100">
                <a:solidFill>
                  <a:srgbClr val="0D0D0D"/>
                </a:solidFill>
                <a:latin typeface="Calibri"/>
                <a:ea typeface="Calibri"/>
                <a:cs typeface="Calibri"/>
                <a:sym typeface="Calibri"/>
              </a:rPr>
              <a:t>outlined</a:t>
            </a:r>
            <a:r>
              <a:rPr lang="en-US" sz="1100">
                <a:solidFill>
                  <a:srgbClr val="0D0D0D"/>
                </a:solidFill>
                <a:latin typeface="Calibri"/>
                <a:ea typeface="Calibri"/>
                <a:cs typeface="Calibri"/>
                <a:sym typeface="Calibri"/>
              </a:rPr>
              <a:t> above to </a:t>
            </a:r>
            <a:r>
              <a:rPr lang="en-US" sz="1100">
                <a:solidFill>
                  <a:srgbClr val="0D0D0D"/>
                </a:solidFill>
                <a:latin typeface="Calibri"/>
                <a:ea typeface="Calibri"/>
                <a:cs typeface="Calibri"/>
                <a:sym typeface="Calibri"/>
              </a:rPr>
              <a:t>help insurance</a:t>
            </a:r>
            <a:r>
              <a:rPr lang="en-US" sz="1100">
                <a:solidFill>
                  <a:srgbClr val="0D0D0D"/>
                </a:solidFill>
                <a:latin typeface="Calibri"/>
                <a:ea typeface="Calibri"/>
                <a:cs typeface="Calibri"/>
                <a:sym typeface="Calibri"/>
              </a:rPr>
              <a:t> </a:t>
            </a:r>
            <a:r>
              <a:rPr lang="en-US" sz="1100">
                <a:solidFill>
                  <a:srgbClr val="0D0D0D"/>
                </a:solidFill>
                <a:latin typeface="Calibri"/>
                <a:ea typeface="Calibri"/>
                <a:cs typeface="Calibri"/>
                <a:sym typeface="Calibri"/>
              </a:rPr>
              <a:t>companies</a:t>
            </a:r>
            <a:r>
              <a:rPr lang="en-US" sz="1100">
                <a:solidFill>
                  <a:srgbClr val="0D0D0D"/>
                </a:solidFill>
                <a:latin typeface="Calibri"/>
                <a:ea typeface="Calibri"/>
                <a:cs typeface="Calibri"/>
                <a:sym typeface="Calibri"/>
              </a:rPr>
              <a:t> provide  more detail specific health programs for patients affected by heart risk, by looking at related factors. </a:t>
            </a:r>
            <a:r>
              <a:rPr b="0" i="0" lang="en-US" sz="1100">
                <a:solidFill>
                  <a:srgbClr val="0D0D0D"/>
                </a:solidFill>
                <a:latin typeface="Calibri"/>
                <a:ea typeface="Calibri"/>
                <a:cs typeface="Calibri"/>
                <a:sym typeface="Calibri"/>
              </a:rPr>
              <a:t>A critical aspect of the project is ensuring fairness and reducing bias in predictions across different demographic groups</a:t>
            </a:r>
            <a:r>
              <a:rPr lang="en-US" sz="1100">
                <a:solidFill>
                  <a:srgbClr val="0D0D0D"/>
                </a:solidFill>
                <a:latin typeface="Calibri"/>
                <a:ea typeface="Calibri"/>
                <a:cs typeface="Calibri"/>
                <a:sym typeface="Calibri"/>
              </a:rPr>
              <a:t>, and instead focused on creating a global pattern rather than continent/country specific ones.</a:t>
            </a:r>
            <a:r>
              <a:rPr b="0" i="0" lang="en-US" sz="1100">
                <a:solidFill>
                  <a:srgbClr val="0D0D0D"/>
                </a:solidFill>
                <a:latin typeface="Calibri"/>
                <a:ea typeface="Calibri"/>
                <a:cs typeface="Calibri"/>
                <a:sym typeface="Calibri"/>
              </a:rPr>
              <a:t> </a:t>
            </a:r>
            <a:r>
              <a:rPr lang="en-US" sz="1100">
                <a:solidFill>
                  <a:srgbClr val="0D0D0D"/>
                </a:solidFill>
                <a:latin typeface="Calibri"/>
                <a:ea typeface="Calibri"/>
                <a:cs typeface="Calibri"/>
                <a:sym typeface="Calibri"/>
              </a:rPr>
              <a:t>Our goals </a:t>
            </a:r>
            <a:r>
              <a:rPr lang="en-US" sz="1100">
                <a:solidFill>
                  <a:srgbClr val="0D0D0D"/>
                </a:solidFill>
                <a:latin typeface="Calibri"/>
                <a:ea typeface="Calibri"/>
                <a:cs typeface="Calibri"/>
                <a:sym typeface="Calibri"/>
              </a:rPr>
              <a:t>throughout</a:t>
            </a:r>
            <a:r>
              <a:rPr lang="en-US" sz="1100">
                <a:solidFill>
                  <a:srgbClr val="0D0D0D"/>
                </a:solidFill>
                <a:latin typeface="Calibri"/>
                <a:ea typeface="Calibri"/>
                <a:cs typeface="Calibri"/>
                <a:sym typeface="Calibri"/>
              </a:rPr>
              <a:t> the making of this analysis, was to focus on </a:t>
            </a:r>
            <a:r>
              <a:rPr b="0" i="0" lang="en-US" sz="1100">
                <a:solidFill>
                  <a:srgbClr val="0D0D0D"/>
                </a:solidFill>
                <a:latin typeface="Calibri"/>
                <a:ea typeface="Calibri"/>
                <a:cs typeface="Calibri"/>
                <a:sym typeface="Calibri"/>
              </a:rPr>
              <a:t> improv</a:t>
            </a:r>
            <a:r>
              <a:rPr lang="en-US" sz="1100">
                <a:solidFill>
                  <a:srgbClr val="0D0D0D"/>
                </a:solidFill>
                <a:latin typeface="Calibri"/>
                <a:ea typeface="Calibri"/>
                <a:cs typeface="Calibri"/>
                <a:sym typeface="Calibri"/>
              </a:rPr>
              <a:t>ing</a:t>
            </a:r>
            <a:r>
              <a:rPr b="0" i="0" lang="en-US" sz="1100">
                <a:solidFill>
                  <a:srgbClr val="0D0D0D"/>
                </a:solidFill>
                <a:latin typeface="Calibri"/>
                <a:ea typeface="Calibri"/>
                <a:cs typeface="Calibri"/>
                <a:sym typeface="Calibri"/>
              </a:rPr>
              <a:t> risk assessment accuracy through supervised machine l</a:t>
            </a:r>
            <a:r>
              <a:rPr lang="en-US" sz="1100">
                <a:solidFill>
                  <a:srgbClr val="0D0D0D"/>
                </a:solidFill>
                <a:latin typeface="Calibri"/>
                <a:ea typeface="Calibri"/>
                <a:cs typeface="Calibri"/>
                <a:sym typeface="Calibri"/>
              </a:rPr>
              <a:t>earning to </a:t>
            </a:r>
            <a:r>
              <a:rPr b="0" i="0" lang="en-US" sz="1100">
                <a:solidFill>
                  <a:srgbClr val="0D0D0D"/>
                </a:solidFill>
                <a:latin typeface="Calibri"/>
                <a:ea typeface="Calibri"/>
                <a:cs typeface="Calibri"/>
                <a:sym typeface="Calibri"/>
              </a:rPr>
              <a:t>support informed decision-making in heart attack risk evaluation.</a:t>
            </a:r>
            <a:endParaRPr sz="1100">
              <a:latin typeface="Calibri"/>
              <a:ea typeface="Calibri"/>
              <a:cs typeface="Calibri"/>
              <a:sym typeface="Calibri"/>
            </a:endParaRPr>
          </a:p>
        </p:txBody>
      </p:sp>
      <p:pic>
        <p:nvPicPr>
          <p:cNvPr id="118" name="Google Shape;118;p2"/>
          <p:cNvPicPr preferRelativeResize="0"/>
          <p:nvPr>
            <p:ph idx="7" type="pic"/>
          </p:nvPr>
        </p:nvPicPr>
        <p:blipFill rotWithShape="1">
          <a:blip r:embed="rId3">
            <a:alphaModFix/>
          </a:blip>
          <a:srcRect b="0" l="16649" r="16649" t="0"/>
          <a:stretch/>
        </p:blipFill>
        <p:spPr>
          <a:xfrm>
            <a:off x="7931490" y="2031153"/>
            <a:ext cx="3650910" cy="365091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761997" y="58724"/>
            <a:ext cx="10530141" cy="647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F3F3F"/>
              </a:buClr>
              <a:buSzPct val="100000"/>
              <a:buFont typeface="Calibri"/>
              <a:buNone/>
            </a:pPr>
            <a:r>
              <a:rPr lang="en-US"/>
              <a:t>Data Collection and Preprocessing</a:t>
            </a:r>
            <a:endParaRPr/>
          </a:p>
        </p:txBody>
      </p:sp>
      <p:sp>
        <p:nvSpPr>
          <p:cNvPr id="124" name="Google Shape;124;p3"/>
          <p:cNvSpPr txBox="1"/>
          <p:nvPr>
            <p:ph idx="1" type="body"/>
          </p:nvPr>
        </p:nvSpPr>
        <p:spPr>
          <a:xfrm>
            <a:off x="4365403" y="5575050"/>
            <a:ext cx="3452100" cy="382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1800"/>
              <a:buNone/>
            </a:pPr>
            <a:r>
              <a:rPr lang="en-US" sz="1800"/>
              <a:t>Processing the Data</a:t>
            </a:r>
            <a:endParaRPr/>
          </a:p>
        </p:txBody>
      </p:sp>
      <p:sp>
        <p:nvSpPr>
          <p:cNvPr id="125" name="Google Shape;125;p3"/>
          <p:cNvSpPr txBox="1"/>
          <p:nvPr>
            <p:ph idx="3" type="body"/>
          </p:nvPr>
        </p:nvSpPr>
        <p:spPr>
          <a:xfrm>
            <a:off x="4365400" y="5877899"/>
            <a:ext cx="3452100" cy="969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D0D0D"/>
              </a:buClr>
              <a:buSzPts val="1100"/>
              <a:buNone/>
            </a:pPr>
            <a:r>
              <a:rPr lang="en-US" sz="1300">
                <a:solidFill>
                  <a:srgbClr val="0D0D0D"/>
                </a:solidFill>
                <a:latin typeface="Calibri"/>
                <a:ea typeface="Calibri"/>
                <a:cs typeface="Calibri"/>
                <a:sym typeface="Calibri"/>
              </a:rPr>
              <a:t>Refined datasets, including Heart Attack Capitals and Encoded CSV, were analyzed using PostgreSQL on Amazon RDS and an optimal machine learning model for Flask's Heart Attack Prediction app.</a:t>
            </a:r>
            <a:r>
              <a:rPr b="0" i="0" lang="en-US" sz="1300">
                <a:solidFill>
                  <a:srgbClr val="0D0D0D"/>
                </a:solidFill>
                <a:latin typeface="Calibri"/>
                <a:ea typeface="Calibri"/>
                <a:cs typeface="Calibri"/>
                <a:sym typeface="Calibri"/>
              </a:rPr>
              <a:t>.</a:t>
            </a:r>
            <a:endParaRPr sz="1300">
              <a:latin typeface="Calibri"/>
              <a:ea typeface="Calibri"/>
              <a:cs typeface="Calibri"/>
              <a:sym typeface="Calibri"/>
            </a:endParaRPr>
          </a:p>
        </p:txBody>
      </p:sp>
      <p:sp>
        <p:nvSpPr>
          <p:cNvPr id="126" name="Google Shape;126;p3"/>
          <p:cNvSpPr txBox="1"/>
          <p:nvPr>
            <p:ph idx="5" type="body"/>
          </p:nvPr>
        </p:nvSpPr>
        <p:spPr>
          <a:xfrm>
            <a:off x="8140145" y="5662315"/>
            <a:ext cx="3452100" cy="298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rPr lang="en-US" sz="1800"/>
              <a:t>Analyzing and Visualizing the Data</a:t>
            </a:r>
            <a:endParaRPr/>
          </a:p>
        </p:txBody>
      </p:sp>
      <p:sp>
        <p:nvSpPr>
          <p:cNvPr id="127" name="Google Shape;127;p3"/>
          <p:cNvSpPr txBox="1"/>
          <p:nvPr>
            <p:ph idx="6" type="body"/>
          </p:nvPr>
        </p:nvSpPr>
        <p:spPr>
          <a:xfrm>
            <a:off x="8130300" y="5919003"/>
            <a:ext cx="3452100" cy="647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D0D0D"/>
              </a:buClr>
              <a:buSzPts val="1100"/>
              <a:buNone/>
            </a:pPr>
            <a:r>
              <a:rPr lang="en-US" sz="1300">
                <a:latin typeface="Calibri"/>
                <a:ea typeface="Calibri"/>
                <a:cs typeface="Calibri"/>
                <a:sym typeface="Calibri"/>
              </a:rPr>
              <a:t>Analytical conclusions are communicated through detailed visualizations crafted with Folium, Pandas, and Plotly. </a:t>
            </a:r>
            <a:endParaRPr sz="1300">
              <a:latin typeface="Calibri"/>
              <a:ea typeface="Calibri"/>
              <a:cs typeface="Calibri"/>
              <a:sym typeface="Calibri"/>
            </a:endParaRPr>
          </a:p>
        </p:txBody>
      </p:sp>
      <p:sp>
        <p:nvSpPr>
          <p:cNvPr id="128" name="Google Shape;128;p3"/>
          <p:cNvSpPr txBox="1"/>
          <p:nvPr>
            <p:ph idx="8" type="body"/>
          </p:nvPr>
        </p:nvSpPr>
        <p:spPr>
          <a:xfrm>
            <a:off x="743042" y="5614194"/>
            <a:ext cx="3452100" cy="315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rPr lang="en-US" sz="1800"/>
              <a:t>Preparing the Data</a:t>
            </a:r>
            <a:endParaRPr/>
          </a:p>
        </p:txBody>
      </p:sp>
      <p:sp>
        <p:nvSpPr>
          <p:cNvPr id="129" name="Google Shape;129;p3"/>
          <p:cNvSpPr txBox="1"/>
          <p:nvPr>
            <p:ph idx="9" type="body"/>
          </p:nvPr>
        </p:nvSpPr>
        <p:spPr>
          <a:xfrm>
            <a:off x="743050" y="5826899"/>
            <a:ext cx="3452100" cy="903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D0D0D"/>
              </a:buClr>
              <a:buSzPts val="1200"/>
              <a:buNone/>
            </a:pPr>
            <a:r>
              <a:rPr lang="en-US" sz="1300">
                <a:solidFill>
                  <a:srgbClr val="0D0D0D"/>
                </a:solidFill>
                <a:latin typeface="Calibri"/>
                <a:ea typeface="Calibri"/>
                <a:cs typeface="Calibri"/>
                <a:sym typeface="Calibri"/>
              </a:rPr>
              <a:t>The heart Attack Risk Prediction dataset was sourced from Kaggle in CSV format. Geographical coordinates were obtained via Now API. Data is encoded using Amazon RDS and processed with Apache Spark.</a:t>
            </a:r>
            <a:endParaRPr sz="1200">
              <a:latin typeface="Calibri"/>
              <a:ea typeface="Calibri"/>
              <a:cs typeface="Calibri"/>
              <a:sym typeface="Calibri"/>
            </a:endParaRPr>
          </a:p>
        </p:txBody>
      </p:sp>
      <p:pic>
        <p:nvPicPr>
          <p:cNvPr id="130" name="Google Shape;130;p3"/>
          <p:cNvPicPr preferRelativeResize="0"/>
          <p:nvPr/>
        </p:nvPicPr>
        <p:blipFill>
          <a:blip r:embed="rId3">
            <a:alphaModFix/>
          </a:blip>
          <a:stretch>
            <a:fillRect/>
          </a:stretch>
        </p:blipFill>
        <p:spPr>
          <a:xfrm>
            <a:off x="1889275" y="706425"/>
            <a:ext cx="8877752" cy="4907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68ea2b5771_0_4"/>
          <p:cNvSpPr txBox="1"/>
          <p:nvPr>
            <p:ph type="title"/>
          </p:nvPr>
        </p:nvSpPr>
        <p:spPr>
          <a:xfrm>
            <a:off x="609600" y="363537"/>
            <a:ext cx="109728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7" name="Google Shape;137;g268ea2b5771_0_4"/>
          <p:cNvSpPr/>
          <p:nvPr>
            <p:ph idx="2" type="pic"/>
          </p:nvPr>
        </p:nvSpPr>
        <p:spPr>
          <a:xfrm>
            <a:off x="4722823" y="2004053"/>
            <a:ext cx="2746500" cy="2746500"/>
          </a:xfrm>
          <a:prstGeom prst="ellipse">
            <a:avLst/>
          </a:prstGeom>
        </p:spPr>
      </p:sp>
      <p:sp>
        <p:nvSpPr>
          <p:cNvPr id="138" name="Google Shape;138;g268ea2b5771_0_4"/>
          <p:cNvSpPr txBox="1"/>
          <p:nvPr>
            <p:ph idx="1" type="body"/>
          </p:nvPr>
        </p:nvSpPr>
        <p:spPr>
          <a:xfrm>
            <a:off x="4369902" y="4768114"/>
            <a:ext cx="3452100" cy="593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t/>
            </a:r>
            <a:endParaRPr/>
          </a:p>
        </p:txBody>
      </p:sp>
      <p:sp>
        <p:nvSpPr>
          <p:cNvPr id="139" name="Google Shape;139;g268ea2b5771_0_4"/>
          <p:cNvSpPr txBox="1"/>
          <p:nvPr>
            <p:ph idx="3" type="body"/>
          </p:nvPr>
        </p:nvSpPr>
        <p:spPr>
          <a:xfrm>
            <a:off x="4369902" y="5379661"/>
            <a:ext cx="3452100" cy="830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
        <p:nvSpPr>
          <p:cNvPr id="140" name="Google Shape;140;g268ea2b5771_0_4"/>
          <p:cNvSpPr/>
          <p:nvPr>
            <p:ph idx="4" type="pic"/>
          </p:nvPr>
        </p:nvSpPr>
        <p:spPr>
          <a:xfrm>
            <a:off x="8340666" y="2004053"/>
            <a:ext cx="2746500" cy="2746500"/>
          </a:xfrm>
          <a:prstGeom prst="ellipse">
            <a:avLst/>
          </a:prstGeom>
        </p:spPr>
      </p:sp>
      <p:sp>
        <p:nvSpPr>
          <p:cNvPr id="141" name="Google Shape;141;g268ea2b5771_0_4"/>
          <p:cNvSpPr txBox="1"/>
          <p:nvPr>
            <p:ph idx="5" type="body"/>
          </p:nvPr>
        </p:nvSpPr>
        <p:spPr>
          <a:xfrm>
            <a:off x="7987745" y="4768114"/>
            <a:ext cx="3452100" cy="593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t/>
            </a:r>
            <a:endParaRPr/>
          </a:p>
        </p:txBody>
      </p:sp>
      <p:sp>
        <p:nvSpPr>
          <p:cNvPr id="142" name="Google Shape;142;g268ea2b5771_0_4"/>
          <p:cNvSpPr txBox="1"/>
          <p:nvPr>
            <p:ph idx="6" type="body"/>
          </p:nvPr>
        </p:nvSpPr>
        <p:spPr>
          <a:xfrm>
            <a:off x="7987745" y="5379661"/>
            <a:ext cx="3452100" cy="830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
        <p:nvSpPr>
          <p:cNvPr id="143" name="Google Shape;143;g268ea2b5771_0_4"/>
          <p:cNvSpPr/>
          <p:nvPr>
            <p:ph idx="7" type="pic"/>
          </p:nvPr>
        </p:nvSpPr>
        <p:spPr>
          <a:xfrm>
            <a:off x="1114918" y="2004052"/>
            <a:ext cx="2746500" cy="2746500"/>
          </a:xfrm>
          <a:prstGeom prst="ellipse">
            <a:avLst/>
          </a:prstGeom>
        </p:spPr>
      </p:sp>
      <p:sp>
        <p:nvSpPr>
          <p:cNvPr id="144" name="Google Shape;144;g268ea2b5771_0_4"/>
          <p:cNvSpPr txBox="1"/>
          <p:nvPr>
            <p:ph idx="8" type="body"/>
          </p:nvPr>
        </p:nvSpPr>
        <p:spPr>
          <a:xfrm>
            <a:off x="761997" y="4768113"/>
            <a:ext cx="3452100" cy="593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t/>
            </a:r>
            <a:endParaRPr/>
          </a:p>
        </p:txBody>
      </p:sp>
      <p:sp>
        <p:nvSpPr>
          <p:cNvPr id="145" name="Google Shape;145;g268ea2b5771_0_4"/>
          <p:cNvSpPr txBox="1"/>
          <p:nvPr>
            <p:ph idx="9" type="body"/>
          </p:nvPr>
        </p:nvSpPr>
        <p:spPr>
          <a:xfrm>
            <a:off x="761997" y="5379660"/>
            <a:ext cx="3452100" cy="830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46" name="Google Shape;146;g268ea2b5771_0_4"/>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147" name="Google Shape;147;g268ea2b5771_0_4"/>
          <p:cNvPicPr preferRelativeResize="0"/>
          <p:nvPr/>
        </p:nvPicPr>
        <p:blipFill>
          <a:blip r:embed="rId3">
            <a:alphaModFix/>
          </a:blip>
          <a:stretch>
            <a:fillRect/>
          </a:stretch>
        </p:blipFill>
        <p:spPr>
          <a:xfrm>
            <a:off x="186925" y="186125"/>
            <a:ext cx="12005076" cy="6752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68ea2b5771_0_19"/>
          <p:cNvSpPr txBox="1"/>
          <p:nvPr>
            <p:ph type="title"/>
          </p:nvPr>
        </p:nvSpPr>
        <p:spPr>
          <a:xfrm>
            <a:off x="609600" y="363537"/>
            <a:ext cx="10972800" cy="123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g268ea2b5771_0_19"/>
          <p:cNvSpPr/>
          <p:nvPr>
            <p:ph idx="2" type="pic"/>
          </p:nvPr>
        </p:nvSpPr>
        <p:spPr>
          <a:xfrm>
            <a:off x="4722823" y="2004053"/>
            <a:ext cx="2746500" cy="2746500"/>
          </a:xfrm>
          <a:prstGeom prst="ellipse">
            <a:avLst/>
          </a:prstGeom>
        </p:spPr>
      </p:sp>
      <p:sp>
        <p:nvSpPr>
          <p:cNvPr id="155" name="Google Shape;155;g268ea2b5771_0_19"/>
          <p:cNvSpPr txBox="1"/>
          <p:nvPr>
            <p:ph idx="1" type="body"/>
          </p:nvPr>
        </p:nvSpPr>
        <p:spPr>
          <a:xfrm>
            <a:off x="4369902" y="4768114"/>
            <a:ext cx="3452100" cy="593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t/>
            </a:r>
            <a:endParaRPr/>
          </a:p>
        </p:txBody>
      </p:sp>
      <p:sp>
        <p:nvSpPr>
          <p:cNvPr id="156" name="Google Shape;156;g268ea2b5771_0_19"/>
          <p:cNvSpPr txBox="1"/>
          <p:nvPr>
            <p:ph idx="3" type="body"/>
          </p:nvPr>
        </p:nvSpPr>
        <p:spPr>
          <a:xfrm>
            <a:off x="4369902" y="5379661"/>
            <a:ext cx="3452100" cy="830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
        <p:nvSpPr>
          <p:cNvPr id="157" name="Google Shape;157;g268ea2b5771_0_19"/>
          <p:cNvSpPr/>
          <p:nvPr>
            <p:ph idx="4" type="pic"/>
          </p:nvPr>
        </p:nvSpPr>
        <p:spPr>
          <a:xfrm>
            <a:off x="8340666" y="2004053"/>
            <a:ext cx="2746500" cy="2746500"/>
          </a:xfrm>
          <a:prstGeom prst="ellipse">
            <a:avLst/>
          </a:prstGeom>
        </p:spPr>
      </p:sp>
      <p:sp>
        <p:nvSpPr>
          <p:cNvPr id="158" name="Google Shape;158;g268ea2b5771_0_19"/>
          <p:cNvSpPr txBox="1"/>
          <p:nvPr>
            <p:ph idx="5" type="body"/>
          </p:nvPr>
        </p:nvSpPr>
        <p:spPr>
          <a:xfrm>
            <a:off x="7987745" y="4768114"/>
            <a:ext cx="3452100" cy="593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t/>
            </a:r>
            <a:endParaRPr/>
          </a:p>
        </p:txBody>
      </p:sp>
      <p:sp>
        <p:nvSpPr>
          <p:cNvPr id="159" name="Google Shape;159;g268ea2b5771_0_19"/>
          <p:cNvSpPr txBox="1"/>
          <p:nvPr>
            <p:ph idx="6" type="body"/>
          </p:nvPr>
        </p:nvSpPr>
        <p:spPr>
          <a:xfrm>
            <a:off x="7987745" y="5379661"/>
            <a:ext cx="3452100" cy="830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
        <p:nvSpPr>
          <p:cNvPr id="160" name="Google Shape;160;g268ea2b5771_0_19"/>
          <p:cNvSpPr/>
          <p:nvPr>
            <p:ph idx="7" type="pic"/>
          </p:nvPr>
        </p:nvSpPr>
        <p:spPr>
          <a:xfrm>
            <a:off x="1114918" y="2004052"/>
            <a:ext cx="2746500" cy="2746500"/>
          </a:xfrm>
          <a:prstGeom prst="ellipse">
            <a:avLst/>
          </a:prstGeom>
        </p:spPr>
      </p:sp>
      <p:sp>
        <p:nvSpPr>
          <p:cNvPr id="161" name="Google Shape;161;g268ea2b5771_0_19"/>
          <p:cNvSpPr txBox="1"/>
          <p:nvPr>
            <p:ph idx="8" type="body"/>
          </p:nvPr>
        </p:nvSpPr>
        <p:spPr>
          <a:xfrm>
            <a:off x="761997" y="4768113"/>
            <a:ext cx="3452100" cy="593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t/>
            </a:r>
            <a:endParaRPr/>
          </a:p>
        </p:txBody>
      </p:sp>
      <p:sp>
        <p:nvSpPr>
          <p:cNvPr id="162" name="Google Shape;162;g268ea2b5771_0_19"/>
          <p:cNvSpPr txBox="1"/>
          <p:nvPr>
            <p:ph idx="9" type="body"/>
          </p:nvPr>
        </p:nvSpPr>
        <p:spPr>
          <a:xfrm>
            <a:off x="761997" y="5379660"/>
            <a:ext cx="3452100" cy="830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63" name="Google Shape;163;g268ea2b5771_0_19"/>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68ea2b5771_0_35"/>
          <p:cNvSpPr txBox="1"/>
          <p:nvPr>
            <p:ph type="title"/>
          </p:nvPr>
        </p:nvSpPr>
        <p:spPr>
          <a:xfrm>
            <a:off x="538125" y="2331512"/>
            <a:ext cx="10972800" cy="1230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4000">
                <a:solidFill>
                  <a:srgbClr val="404040"/>
                </a:solidFill>
              </a:rPr>
              <a:t>Demo</a:t>
            </a:r>
            <a:endParaRPr b="1" sz="4000">
              <a:solidFill>
                <a:srgbClr val="404040"/>
              </a:solidFill>
            </a:endParaRPr>
          </a:p>
          <a:p>
            <a:pPr indent="0" lvl="0" marL="0" rtl="0" algn="ctr">
              <a:spcBef>
                <a:spcPts val="0"/>
              </a:spcBef>
              <a:spcAft>
                <a:spcPts val="0"/>
              </a:spcAft>
              <a:buNone/>
            </a:pPr>
            <a:r>
              <a:rPr b="1" lang="en-US" sz="4000">
                <a:solidFill>
                  <a:srgbClr val="404040"/>
                </a:solidFill>
              </a:rPr>
              <a:t>Heart Attack Risk Prediction App</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609600" y="210374"/>
            <a:ext cx="10972800" cy="7291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Calibri"/>
              <a:buNone/>
            </a:pPr>
            <a:r>
              <a:rPr lang="en-US"/>
              <a:t>Data Analysis and Visualizations</a:t>
            </a:r>
            <a:endParaRPr/>
          </a:p>
        </p:txBody>
      </p:sp>
      <p:sp>
        <p:nvSpPr>
          <p:cNvPr id="175" name="Google Shape;175;p4"/>
          <p:cNvSpPr txBox="1"/>
          <p:nvPr>
            <p:ph idx="1" type="body"/>
          </p:nvPr>
        </p:nvSpPr>
        <p:spPr>
          <a:xfrm>
            <a:off x="4366586" y="939567"/>
            <a:ext cx="3452196"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Heart Attack Risk by Physical Activity Days Per Week</a:t>
            </a:r>
            <a:endParaRPr/>
          </a:p>
        </p:txBody>
      </p:sp>
      <p:sp>
        <p:nvSpPr>
          <p:cNvPr id="176" name="Google Shape;176;p4"/>
          <p:cNvSpPr txBox="1"/>
          <p:nvPr>
            <p:ph idx="3" type="body"/>
          </p:nvPr>
        </p:nvSpPr>
        <p:spPr>
          <a:xfrm>
            <a:off x="8369756" y="949091"/>
            <a:ext cx="3452196"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Heart Attack Risk by Hours of Sleep per day</a:t>
            </a:r>
            <a:endParaRPr/>
          </a:p>
        </p:txBody>
      </p:sp>
      <p:sp>
        <p:nvSpPr>
          <p:cNvPr id="177" name="Google Shape;177;p4"/>
          <p:cNvSpPr txBox="1"/>
          <p:nvPr>
            <p:ph idx="5" type="body"/>
          </p:nvPr>
        </p:nvSpPr>
        <p:spPr>
          <a:xfrm>
            <a:off x="511674" y="878717"/>
            <a:ext cx="3452196" cy="402672"/>
          </a:xfrm>
          <a:prstGeom prst="rect">
            <a:avLst/>
          </a:prstGeom>
          <a:noFill/>
          <a:ln>
            <a:noFill/>
          </a:ln>
        </p:spPr>
        <p:txBody>
          <a:bodyPr anchorCtr="0" anchor="b" bIns="45700" lIns="91425" spcFirstLastPara="1" rIns="91425" wrap="square" tIns="45700">
            <a:normAutofit fontScale="92500"/>
          </a:bodyPr>
          <a:lstStyle/>
          <a:p>
            <a:pPr indent="0" lvl="0" marL="0" rtl="0" algn="ctr">
              <a:lnSpc>
                <a:spcPct val="90000"/>
              </a:lnSpc>
              <a:spcBef>
                <a:spcPts val="0"/>
              </a:spcBef>
              <a:spcAft>
                <a:spcPts val="0"/>
              </a:spcAft>
              <a:buClr>
                <a:srgbClr val="3F3F3F"/>
              </a:buClr>
              <a:buSzPct val="100000"/>
              <a:buNone/>
            </a:pPr>
            <a:r>
              <a:rPr lang="en-US"/>
              <a:t>Heart Attack Risk by Age Group</a:t>
            </a:r>
            <a:endParaRPr/>
          </a:p>
        </p:txBody>
      </p:sp>
      <p:pic>
        <p:nvPicPr>
          <p:cNvPr id="178" name="Google Shape;178;p4"/>
          <p:cNvPicPr preferRelativeResize="0"/>
          <p:nvPr>
            <p:ph idx="7" type="pic"/>
          </p:nvPr>
        </p:nvPicPr>
        <p:blipFill rotWithShape="1">
          <a:blip r:embed="rId3">
            <a:alphaModFix/>
          </a:blip>
          <a:srcRect b="0" l="3941" r="3940" t="0"/>
          <a:stretch/>
        </p:blipFill>
        <p:spPr>
          <a:xfrm>
            <a:off x="609600" y="5692875"/>
            <a:ext cx="10972800" cy="539496"/>
          </a:xfrm>
          <a:prstGeom prst="rect">
            <a:avLst/>
          </a:prstGeom>
          <a:noFill/>
          <a:ln>
            <a:noFill/>
          </a:ln>
        </p:spPr>
      </p:pic>
      <p:pic>
        <p:nvPicPr>
          <p:cNvPr id="179" name="Google Shape;179;p4"/>
          <p:cNvPicPr preferRelativeResize="0"/>
          <p:nvPr/>
        </p:nvPicPr>
        <p:blipFill rotWithShape="1">
          <a:blip r:embed="rId4">
            <a:alphaModFix/>
          </a:blip>
          <a:srcRect b="0" l="0" r="0" t="0"/>
          <a:stretch/>
        </p:blipFill>
        <p:spPr>
          <a:xfrm>
            <a:off x="0" y="1791882"/>
            <a:ext cx="4190808" cy="2987828"/>
          </a:xfrm>
          <a:prstGeom prst="rect">
            <a:avLst/>
          </a:prstGeom>
          <a:noFill/>
          <a:ln>
            <a:noFill/>
          </a:ln>
        </p:spPr>
      </p:pic>
      <p:pic>
        <p:nvPicPr>
          <p:cNvPr id="180" name="Google Shape;180;p4"/>
          <p:cNvPicPr preferRelativeResize="0"/>
          <p:nvPr/>
        </p:nvPicPr>
        <p:blipFill rotWithShape="1">
          <a:blip r:embed="rId5">
            <a:alphaModFix/>
          </a:blip>
          <a:srcRect b="0" l="0" r="0" t="0"/>
          <a:stretch/>
        </p:blipFill>
        <p:spPr>
          <a:xfrm>
            <a:off x="4189318" y="1800271"/>
            <a:ext cx="3811876" cy="2979439"/>
          </a:xfrm>
          <a:prstGeom prst="rect">
            <a:avLst/>
          </a:prstGeom>
          <a:noFill/>
          <a:ln>
            <a:noFill/>
          </a:ln>
        </p:spPr>
      </p:pic>
      <p:pic>
        <p:nvPicPr>
          <p:cNvPr id="181" name="Google Shape;181;p4"/>
          <p:cNvPicPr preferRelativeResize="0"/>
          <p:nvPr/>
        </p:nvPicPr>
        <p:blipFill rotWithShape="1">
          <a:blip r:embed="rId6">
            <a:alphaModFix/>
          </a:blip>
          <a:srcRect b="0" l="0" r="0" t="0"/>
          <a:stretch/>
        </p:blipFill>
        <p:spPr>
          <a:xfrm>
            <a:off x="8001195" y="1800270"/>
            <a:ext cx="4189318" cy="2979439"/>
          </a:xfrm>
          <a:prstGeom prst="rect">
            <a:avLst/>
          </a:prstGeom>
          <a:noFill/>
          <a:ln>
            <a:noFill/>
          </a:ln>
        </p:spPr>
      </p:pic>
      <p:sp>
        <p:nvSpPr>
          <p:cNvPr id="182" name="Google Shape;182;p4"/>
          <p:cNvSpPr txBox="1"/>
          <p:nvPr/>
        </p:nvSpPr>
        <p:spPr>
          <a:xfrm>
            <a:off x="745" y="4855765"/>
            <a:ext cx="418931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rgbClr val="0D0D0D"/>
                </a:solidFill>
                <a:latin typeface="Arial"/>
                <a:ea typeface="Arial"/>
                <a:cs typeface="Arial"/>
                <a:sym typeface="Arial"/>
              </a:rPr>
              <a:t>The bar graph provided illustrates a comparative analysis of heart attack risk across different age groups. It highlights that individuals aged 75 and above are at an elevated risk of experiencing a heart attack. Conversely, the graph also indicates that people between the ages of 45 to 60 exhibit the lowest risk of such cardiac events.</a:t>
            </a:r>
            <a:endParaRPr sz="1100">
              <a:solidFill>
                <a:schemeClr val="dk1"/>
              </a:solidFill>
              <a:latin typeface="Calibri"/>
              <a:ea typeface="Calibri"/>
              <a:cs typeface="Calibri"/>
              <a:sym typeface="Calibri"/>
            </a:endParaRPr>
          </a:p>
        </p:txBody>
      </p:sp>
      <p:sp>
        <p:nvSpPr>
          <p:cNvPr id="183" name="Google Shape;183;p4"/>
          <p:cNvSpPr txBox="1"/>
          <p:nvPr/>
        </p:nvSpPr>
        <p:spPr>
          <a:xfrm>
            <a:off x="4189318" y="4855766"/>
            <a:ext cx="381187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0D0D0D"/>
                </a:solidFill>
                <a:latin typeface="Arial"/>
                <a:ea typeface="Arial"/>
                <a:cs typeface="Arial"/>
                <a:sym typeface="Arial"/>
              </a:rPr>
              <a:t>The bar chart indicates that individuals inactive throughout the week face the highest heart attack risk, while those active daily are also at a notable risk. People with five active days per week show the least risk for heart attacks.</a:t>
            </a:r>
            <a:endParaRPr sz="1100">
              <a:solidFill>
                <a:schemeClr val="dk1"/>
              </a:solidFill>
              <a:latin typeface="Calibri"/>
              <a:ea typeface="Calibri"/>
              <a:cs typeface="Calibri"/>
              <a:sym typeface="Calibri"/>
            </a:endParaRPr>
          </a:p>
        </p:txBody>
      </p:sp>
      <p:sp>
        <p:nvSpPr>
          <p:cNvPr id="184" name="Google Shape;184;p4"/>
          <p:cNvSpPr txBox="1"/>
          <p:nvPr/>
        </p:nvSpPr>
        <p:spPr>
          <a:xfrm>
            <a:off x="8001194" y="4855765"/>
            <a:ext cx="418931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0D0D0D"/>
                </a:solidFill>
                <a:latin typeface="Arial"/>
                <a:ea typeface="Arial"/>
                <a:cs typeface="Arial"/>
                <a:sym typeface="Arial"/>
              </a:rPr>
              <a:t>The bar graph suggests that a daily rest of 10 hours minimizes the risk of heart attacks. It also notes that an 8-hour sleep duration appears to have the highest associated risk, potentially attributable to it being the most common sleep duration.</a:t>
            </a:r>
            <a:endParaRPr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609600" y="210374"/>
            <a:ext cx="10972800" cy="7291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Calibri"/>
              <a:buNone/>
            </a:pPr>
            <a:r>
              <a:rPr lang="en-US"/>
              <a:t>Data Analysis and Visualizations</a:t>
            </a:r>
            <a:endParaRPr/>
          </a:p>
        </p:txBody>
      </p:sp>
      <p:sp>
        <p:nvSpPr>
          <p:cNvPr id="190" name="Google Shape;190;p5"/>
          <p:cNvSpPr txBox="1"/>
          <p:nvPr>
            <p:ph idx="1" type="body"/>
          </p:nvPr>
        </p:nvSpPr>
        <p:spPr>
          <a:xfrm>
            <a:off x="4366586" y="939567"/>
            <a:ext cx="3452196"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Proportion of Individuals who are at risk by Diabetic Status</a:t>
            </a:r>
            <a:endParaRPr/>
          </a:p>
        </p:txBody>
      </p:sp>
      <p:sp>
        <p:nvSpPr>
          <p:cNvPr id="191" name="Google Shape;191;p5"/>
          <p:cNvSpPr txBox="1"/>
          <p:nvPr>
            <p:ph idx="3" type="body"/>
          </p:nvPr>
        </p:nvSpPr>
        <p:spPr>
          <a:xfrm>
            <a:off x="8054426" y="965869"/>
            <a:ext cx="3452196"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Proportion of Individuals who are at risk by Obesity Status </a:t>
            </a:r>
            <a:endParaRPr/>
          </a:p>
        </p:txBody>
      </p:sp>
      <p:sp>
        <p:nvSpPr>
          <p:cNvPr id="192" name="Google Shape;192;p5"/>
          <p:cNvSpPr txBox="1"/>
          <p:nvPr>
            <p:ph idx="5" type="body"/>
          </p:nvPr>
        </p:nvSpPr>
        <p:spPr>
          <a:xfrm>
            <a:off x="394228" y="931178"/>
            <a:ext cx="3452196"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Proportion of Individuals who are at risk by Smoking Status</a:t>
            </a:r>
            <a:endParaRPr/>
          </a:p>
        </p:txBody>
      </p:sp>
      <p:pic>
        <p:nvPicPr>
          <p:cNvPr id="193" name="Google Shape;193;p5"/>
          <p:cNvPicPr preferRelativeResize="0"/>
          <p:nvPr>
            <p:ph idx="7" type="pic"/>
          </p:nvPr>
        </p:nvPicPr>
        <p:blipFill rotWithShape="1">
          <a:blip r:embed="rId3">
            <a:alphaModFix/>
          </a:blip>
          <a:srcRect b="0" l="3941" r="3940" t="0"/>
          <a:stretch/>
        </p:blipFill>
        <p:spPr>
          <a:xfrm>
            <a:off x="609600" y="5692875"/>
            <a:ext cx="10972800" cy="539496"/>
          </a:xfrm>
          <a:prstGeom prst="rect">
            <a:avLst/>
          </a:prstGeom>
          <a:noFill/>
          <a:ln>
            <a:noFill/>
          </a:ln>
        </p:spPr>
      </p:pic>
      <p:pic>
        <p:nvPicPr>
          <p:cNvPr id="194" name="Google Shape;194;p5"/>
          <p:cNvPicPr preferRelativeResize="0"/>
          <p:nvPr/>
        </p:nvPicPr>
        <p:blipFill rotWithShape="1">
          <a:blip r:embed="rId4">
            <a:alphaModFix/>
          </a:blip>
          <a:srcRect b="0" l="0" r="0" t="0"/>
          <a:stretch/>
        </p:blipFill>
        <p:spPr>
          <a:xfrm>
            <a:off x="0" y="1802284"/>
            <a:ext cx="4189319" cy="2987829"/>
          </a:xfrm>
          <a:prstGeom prst="rect">
            <a:avLst/>
          </a:prstGeom>
          <a:noFill/>
          <a:ln>
            <a:noFill/>
          </a:ln>
        </p:spPr>
      </p:pic>
      <p:pic>
        <p:nvPicPr>
          <p:cNvPr id="195" name="Google Shape;195;p5"/>
          <p:cNvPicPr preferRelativeResize="0"/>
          <p:nvPr/>
        </p:nvPicPr>
        <p:blipFill rotWithShape="1">
          <a:blip r:embed="rId5">
            <a:alphaModFix/>
          </a:blip>
          <a:srcRect b="0" l="0" r="0" t="0"/>
          <a:stretch/>
        </p:blipFill>
        <p:spPr>
          <a:xfrm>
            <a:off x="4189319" y="1797083"/>
            <a:ext cx="3813364" cy="2987829"/>
          </a:xfrm>
          <a:prstGeom prst="rect">
            <a:avLst/>
          </a:prstGeom>
          <a:noFill/>
          <a:ln>
            <a:noFill/>
          </a:ln>
        </p:spPr>
      </p:pic>
      <p:pic>
        <p:nvPicPr>
          <p:cNvPr id="196" name="Google Shape;196;p5"/>
          <p:cNvPicPr preferRelativeResize="0"/>
          <p:nvPr/>
        </p:nvPicPr>
        <p:blipFill rotWithShape="1">
          <a:blip r:embed="rId6">
            <a:alphaModFix/>
          </a:blip>
          <a:srcRect b="0" l="0" r="0" t="0"/>
          <a:stretch/>
        </p:blipFill>
        <p:spPr>
          <a:xfrm>
            <a:off x="8002683" y="1791881"/>
            <a:ext cx="4189318" cy="2987829"/>
          </a:xfrm>
          <a:prstGeom prst="rect">
            <a:avLst/>
          </a:prstGeom>
          <a:noFill/>
          <a:ln>
            <a:noFill/>
          </a:ln>
        </p:spPr>
      </p:pic>
      <p:sp>
        <p:nvSpPr>
          <p:cNvPr id="197" name="Google Shape;197;p5"/>
          <p:cNvSpPr txBox="1"/>
          <p:nvPr/>
        </p:nvSpPr>
        <p:spPr>
          <a:xfrm>
            <a:off x="0" y="4790113"/>
            <a:ext cx="418931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100">
                <a:solidFill>
                  <a:schemeClr val="dk1"/>
                </a:solidFill>
                <a:latin typeface="Calibri"/>
                <a:ea typeface="Calibri"/>
                <a:cs typeface="Calibri"/>
                <a:sym typeface="Calibri"/>
              </a:rPr>
            </a:br>
            <a:r>
              <a:rPr b="0" i="0" lang="en-US" sz="1100">
                <a:solidFill>
                  <a:srgbClr val="0D0D0D"/>
                </a:solidFill>
                <a:latin typeface="Calibri"/>
                <a:ea typeface="Calibri"/>
                <a:cs typeface="Calibri"/>
                <a:sym typeface="Calibri"/>
              </a:rPr>
              <a:t>The graph displays a surprising trend: smokers seemingly have a reduced heart attack risk. This could be an instance of the "smoker's paradox," where smokers may exhibit a misleading resilience to heart attacks due to variables not captured in the data.</a:t>
            </a:r>
            <a:endParaRPr sz="1100">
              <a:solidFill>
                <a:schemeClr val="dk1"/>
              </a:solidFill>
              <a:latin typeface="Calibri"/>
              <a:ea typeface="Calibri"/>
              <a:cs typeface="Calibri"/>
              <a:sym typeface="Calibri"/>
            </a:endParaRPr>
          </a:p>
        </p:txBody>
      </p:sp>
      <p:sp>
        <p:nvSpPr>
          <p:cNvPr id="198" name="Google Shape;198;p5"/>
          <p:cNvSpPr txBox="1"/>
          <p:nvPr/>
        </p:nvSpPr>
        <p:spPr>
          <a:xfrm>
            <a:off x="4189318" y="4957375"/>
            <a:ext cx="386510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0D0D0D"/>
                </a:solidFill>
                <a:latin typeface="Arial"/>
                <a:ea typeface="Arial"/>
                <a:cs typeface="Arial"/>
                <a:sym typeface="Arial"/>
              </a:rPr>
              <a:t>The graph demonstrates that individuals with diabetes have an elevated risk of experiencing heart attacks.</a:t>
            </a:r>
            <a:endParaRPr sz="1100">
              <a:solidFill>
                <a:schemeClr val="dk1"/>
              </a:solidFill>
              <a:latin typeface="Calibri"/>
              <a:ea typeface="Calibri"/>
              <a:cs typeface="Calibri"/>
              <a:sym typeface="Calibri"/>
            </a:endParaRPr>
          </a:p>
        </p:txBody>
      </p:sp>
      <p:sp>
        <p:nvSpPr>
          <p:cNvPr id="199" name="Google Shape;199;p5"/>
          <p:cNvSpPr txBox="1"/>
          <p:nvPr/>
        </p:nvSpPr>
        <p:spPr>
          <a:xfrm>
            <a:off x="8002683" y="4940405"/>
            <a:ext cx="4189317"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0D0D0D"/>
                </a:solidFill>
                <a:latin typeface="Arial"/>
                <a:ea typeface="Arial"/>
                <a:cs typeface="Arial"/>
                <a:sym typeface="Arial"/>
              </a:rPr>
              <a:t>The graph indicates that obese individuals appear to have a lower risk of heart attacks, possibly due to protective factors or more intensive medical treatments often given to overweight patients.</a:t>
            </a:r>
            <a:endParaRPr sz="1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type="title"/>
          </p:nvPr>
        </p:nvSpPr>
        <p:spPr>
          <a:xfrm>
            <a:off x="609600" y="146774"/>
            <a:ext cx="10972800" cy="729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Calibri"/>
              <a:buNone/>
            </a:pPr>
            <a:r>
              <a:rPr lang="en-US"/>
              <a:t>Data Analysis and Visualizations</a:t>
            </a:r>
            <a:endParaRPr/>
          </a:p>
        </p:txBody>
      </p:sp>
      <p:sp>
        <p:nvSpPr>
          <p:cNvPr id="205" name="Google Shape;205;p6"/>
          <p:cNvSpPr txBox="1"/>
          <p:nvPr>
            <p:ph idx="1" type="body"/>
          </p:nvPr>
        </p:nvSpPr>
        <p:spPr>
          <a:xfrm>
            <a:off x="3709841" y="973117"/>
            <a:ext cx="3452196"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Average Cholesterol Levels per Continent</a:t>
            </a:r>
            <a:endParaRPr/>
          </a:p>
        </p:txBody>
      </p:sp>
      <p:sp>
        <p:nvSpPr>
          <p:cNvPr id="206" name="Google Shape;206;p6"/>
          <p:cNvSpPr txBox="1"/>
          <p:nvPr>
            <p:ph idx="3" type="body"/>
          </p:nvPr>
        </p:nvSpPr>
        <p:spPr>
          <a:xfrm>
            <a:off x="7160000" y="939565"/>
            <a:ext cx="3905080" cy="539496"/>
          </a:xfrm>
          <a:prstGeom prst="rect">
            <a:avLst/>
          </a:prstGeom>
          <a:noFill/>
          <a:ln>
            <a:noFill/>
          </a:ln>
        </p:spPr>
        <p:txBody>
          <a:bodyPr anchorCtr="0" anchor="b"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F3F3F"/>
              </a:buClr>
              <a:buSzPct val="100000"/>
              <a:buNone/>
            </a:pPr>
            <a:r>
              <a:rPr lang="en-US"/>
              <a:t>Average Triglyceride Levels per Continent</a:t>
            </a:r>
            <a:endParaRPr/>
          </a:p>
        </p:txBody>
      </p:sp>
      <p:pic>
        <p:nvPicPr>
          <p:cNvPr id="207" name="Google Shape;207;p6"/>
          <p:cNvPicPr preferRelativeResize="0"/>
          <p:nvPr>
            <p:ph idx="7" type="pic"/>
          </p:nvPr>
        </p:nvPicPr>
        <p:blipFill rotWithShape="1">
          <a:blip r:embed="rId3">
            <a:alphaModFix/>
          </a:blip>
          <a:srcRect b="0" l="3941" r="3940" t="0"/>
          <a:stretch/>
        </p:blipFill>
        <p:spPr>
          <a:xfrm>
            <a:off x="609600" y="5692875"/>
            <a:ext cx="10972800" cy="539496"/>
          </a:xfrm>
          <a:prstGeom prst="rect">
            <a:avLst/>
          </a:prstGeom>
          <a:noFill/>
          <a:ln>
            <a:noFill/>
          </a:ln>
        </p:spPr>
      </p:pic>
      <p:pic>
        <p:nvPicPr>
          <p:cNvPr id="208" name="Google Shape;208;p6"/>
          <p:cNvPicPr preferRelativeResize="0"/>
          <p:nvPr/>
        </p:nvPicPr>
        <p:blipFill rotWithShape="1">
          <a:blip r:embed="rId4">
            <a:alphaModFix/>
          </a:blip>
          <a:srcRect b="0" l="0" r="0" t="0"/>
          <a:stretch/>
        </p:blipFill>
        <p:spPr>
          <a:xfrm>
            <a:off x="3723257" y="1542539"/>
            <a:ext cx="3670911" cy="3007870"/>
          </a:xfrm>
          <a:prstGeom prst="rect">
            <a:avLst/>
          </a:prstGeom>
          <a:noFill/>
          <a:ln>
            <a:noFill/>
          </a:ln>
        </p:spPr>
      </p:pic>
      <p:pic>
        <p:nvPicPr>
          <p:cNvPr id="209" name="Google Shape;209;p6"/>
          <p:cNvPicPr preferRelativeResize="0"/>
          <p:nvPr/>
        </p:nvPicPr>
        <p:blipFill rotWithShape="1">
          <a:blip r:embed="rId5">
            <a:alphaModFix/>
          </a:blip>
          <a:srcRect b="0" l="0" r="0" t="0"/>
          <a:stretch/>
        </p:blipFill>
        <p:spPr>
          <a:xfrm>
            <a:off x="7394168" y="1546164"/>
            <a:ext cx="3670912" cy="3007871"/>
          </a:xfrm>
          <a:prstGeom prst="rect">
            <a:avLst/>
          </a:prstGeom>
          <a:noFill/>
          <a:ln>
            <a:noFill/>
          </a:ln>
        </p:spPr>
      </p:pic>
      <p:pic>
        <p:nvPicPr>
          <p:cNvPr id="210" name="Google Shape;210;p6"/>
          <p:cNvPicPr preferRelativeResize="0"/>
          <p:nvPr/>
        </p:nvPicPr>
        <p:blipFill rotWithShape="1">
          <a:blip r:embed="rId6">
            <a:alphaModFix/>
          </a:blip>
          <a:srcRect b="0" l="0" r="0" t="0"/>
          <a:stretch/>
        </p:blipFill>
        <p:spPr>
          <a:xfrm>
            <a:off x="0" y="1538912"/>
            <a:ext cx="3726500" cy="3011497"/>
          </a:xfrm>
          <a:prstGeom prst="rect">
            <a:avLst/>
          </a:prstGeom>
          <a:noFill/>
          <a:ln>
            <a:noFill/>
          </a:ln>
        </p:spPr>
      </p:pic>
      <p:sp>
        <p:nvSpPr>
          <p:cNvPr id="211" name="Google Shape;211;p6"/>
          <p:cNvSpPr txBox="1"/>
          <p:nvPr/>
        </p:nvSpPr>
        <p:spPr>
          <a:xfrm>
            <a:off x="0" y="4550409"/>
            <a:ext cx="367091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100">
                <a:solidFill>
                  <a:schemeClr val="dk1"/>
                </a:solidFill>
                <a:latin typeface="Calibri"/>
                <a:ea typeface="Calibri"/>
                <a:cs typeface="Calibri"/>
                <a:sym typeface="Calibri"/>
              </a:rPr>
            </a:br>
            <a:r>
              <a:rPr b="0" i="0" lang="en-US" sz="1100">
                <a:solidFill>
                  <a:srgbClr val="0D0D0D"/>
                </a:solidFill>
                <a:latin typeface="Arial"/>
                <a:ea typeface="Arial"/>
                <a:cs typeface="Arial"/>
                <a:sym typeface="Arial"/>
              </a:rPr>
              <a:t>The bar graph vividly conveys that individuals who adhere to a medication regimen exhibit a diminished risk of heart attacks.</a:t>
            </a:r>
            <a:endParaRPr sz="1100">
              <a:solidFill>
                <a:schemeClr val="dk1"/>
              </a:solidFill>
              <a:latin typeface="Calibri"/>
              <a:ea typeface="Calibri"/>
              <a:cs typeface="Calibri"/>
              <a:sym typeface="Calibri"/>
            </a:endParaRPr>
          </a:p>
        </p:txBody>
      </p:sp>
      <p:sp>
        <p:nvSpPr>
          <p:cNvPr id="212" name="Google Shape;212;p6"/>
          <p:cNvSpPr txBox="1"/>
          <p:nvPr/>
        </p:nvSpPr>
        <p:spPr>
          <a:xfrm>
            <a:off x="3670911" y="4550409"/>
            <a:ext cx="3723257"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100">
                <a:solidFill>
                  <a:schemeClr val="dk1"/>
                </a:solidFill>
                <a:latin typeface="Calibri"/>
                <a:ea typeface="Calibri"/>
                <a:cs typeface="Calibri"/>
                <a:sym typeface="Calibri"/>
              </a:rPr>
            </a:br>
            <a:r>
              <a:rPr b="0" i="0" lang="en-US" sz="1100">
                <a:solidFill>
                  <a:srgbClr val="0D0D0D"/>
                </a:solidFill>
                <a:latin typeface="Arial"/>
                <a:ea typeface="Arial"/>
                <a:cs typeface="Arial"/>
                <a:sym typeface="Arial"/>
              </a:rPr>
              <a:t>The bar graph elegantly displays the comparative average cholesterol levels across continents, revealing North America as the region with the highest readings, while Australia boasts the lowest cholesterol figures.</a:t>
            </a:r>
            <a:endParaRPr sz="1100">
              <a:solidFill>
                <a:schemeClr val="dk1"/>
              </a:solidFill>
              <a:latin typeface="Calibri"/>
              <a:ea typeface="Calibri"/>
              <a:cs typeface="Calibri"/>
              <a:sym typeface="Calibri"/>
            </a:endParaRPr>
          </a:p>
        </p:txBody>
      </p:sp>
      <p:sp>
        <p:nvSpPr>
          <p:cNvPr id="213" name="Google Shape;213;p6"/>
          <p:cNvSpPr txBox="1"/>
          <p:nvPr/>
        </p:nvSpPr>
        <p:spPr>
          <a:xfrm>
            <a:off x="7471347" y="4723637"/>
            <a:ext cx="3587245"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0D0D0D"/>
                </a:solidFill>
                <a:latin typeface="Arial"/>
                <a:ea typeface="Arial"/>
                <a:cs typeface="Arial"/>
                <a:sym typeface="Arial"/>
              </a:rPr>
              <a:t>The bar graph elegantly delineates the triglyceride levels by continent, pinpointing South America as the region with the minimal levels, while Africa emerges with the maximum.</a:t>
            </a:r>
            <a:endParaRPr sz="1100">
              <a:solidFill>
                <a:schemeClr val="dk1"/>
              </a:solidFill>
              <a:latin typeface="Calibri"/>
              <a:ea typeface="Calibri"/>
              <a:cs typeface="Calibri"/>
              <a:sym typeface="Calibri"/>
            </a:endParaRPr>
          </a:p>
        </p:txBody>
      </p:sp>
      <p:sp>
        <p:nvSpPr>
          <p:cNvPr id="214" name="Google Shape;214;p6"/>
          <p:cNvSpPr txBox="1"/>
          <p:nvPr/>
        </p:nvSpPr>
        <p:spPr>
          <a:xfrm>
            <a:off x="182250" y="1051975"/>
            <a:ext cx="3587400" cy="600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US" sz="1850">
                <a:solidFill>
                  <a:srgbClr val="3F3F3F"/>
                </a:solidFill>
                <a:latin typeface="Calibri"/>
                <a:ea typeface="Calibri"/>
                <a:cs typeface="Calibri"/>
                <a:sym typeface="Calibri"/>
              </a:rPr>
              <a:t>Proportion</a:t>
            </a:r>
            <a:r>
              <a:rPr b="1" lang="en-US" sz="1850">
                <a:solidFill>
                  <a:srgbClr val="3F3F3F"/>
                </a:solidFill>
                <a:latin typeface="Calibri"/>
                <a:ea typeface="Calibri"/>
                <a:cs typeface="Calibri"/>
                <a:sym typeface="Calibri"/>
              </a:rPr>
              <a:t> of patients at risk who use Medication</a:t>
            </a:r>
            <a:endParaRPr b="1" sz="1850">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2024-02-10T19:39:35Z</dcterms:created>
  <dc:creator>alexandru arnautu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