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7"/>
  </p:notesMasterIdLst>
  <p:sldIdLst>
    <p:sldId id="461" r:id="rId3"/>
    <p:sldId id="462" r:id="rId4"/>
    <p:sldId id="463" r:id="rId5"/>
    <p:sldId id="464" r:id="rId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80B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78256" autoAdjust="0"/>
  </p:normalViewPr>
  <p:slideViewPr>
    <p:cSldViewPr snapToGrid="0">
      <p:cViewPr varScale="1">
        <p:scale>
          <a:sx n="102" d="100"/>
          <a:sy n="102" d="100"/>
        </p:scale>
        <p:origin x="84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50" d="100"/>
          <a:sy n="150" d="100"/>
        </p:scale>
        <p:origin x="2472" y="-142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6A376-72EC-4D29-9041-5DC07675B803}" type="datetimeFigureOut">
              <a:rPr lang="x-none" smtClean="0"/>
              <a:t>28/01/2022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2DEA-1B4E-4DB2-8B8B-F2F0479D8E14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54605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A9A2-A8E6-44B9-B8F3-91C5FB4F6B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32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A9A2-A8E6-44B9-B8F3-91C5FB4F6B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2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A9A2-A8E6-44B9-B8F3-91C5FB4F6B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29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3A9A2-A8E6-44B9-B8F3-91C5FB4F6B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4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55CD0-D773-472C-923C-F2A3641F6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371601"/>
            <a:ext cx="5293783" cy="83817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70D2E-452D-4D8D-8871-F92BDDC4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209775"/>
            <a:ext cx="5293783" cy="41656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13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lnSpc>
                <a:spcPct val="100000"/>
              </a:lnSpc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65C34-988A-4381-BE35-3CF787479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6499" y="1371601"/>
            <a:ext cx="5295901" cy="8382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 b="1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AD278-0467-4156-945B-8A0C6FB1A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6499" y="2209798"/>
            <a:ext cx="5295901" cy="41655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213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lnSpc>
                <a:spcPct val="100000"/>
              </a:lnSpc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9489FC-5B9D-4C9C-A962-ECD59DECD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744200" cy="9906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93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4E7365-D38C-47DC-98CE-EFDE9B5AA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744200" cy="500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E057F52-E5D6-4C4F-8C1F-48ED323FF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744200" cy="9906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51587-1A95-4AA5-AD68-679421FFF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546163" y="5969000"/>
            <a:ext cx="4036237" cy="406400"/>
          </a:xfrm>
        </p:spPr>
        <p:txBody>
          <a:bodyPr>
            <a:normAutofit/>
          </a:bodyPr>
          <a:lstStyle>
            <a:lvl1pPr marL="0" indent="0">
              <a:buNone/>
              <a:defRPr sz="1000" i="1">
                <a:solidFill>
                  <a:srgbClr val="393A39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51468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144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AL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63150-919C-4838-9C50-4A49E1F7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0" y="279401"/>
            <a:ext cx="6400800" cy="6299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2667">
                <a:latin typeface="Lato" panose="020F0502020204030203" pitchFamily="34" charset="0"/>
              </a:defRPr>
            </a:lvl4pPr>
            <a:lvl5pPr marL="2438339" indent="0">
              <a:buNone/>
              <a:defRPr sz="2667">
                <a:latin typeface="Lato" panose="020F0502020204030203" pitchFamily="34" charset="0"/>
              </a:defRPr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DF0CC-FE08-413C-BBD2-A8A78D85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990600"/>
            <a:ext cx="3932767" cy="106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41956C6-5D94-4460-ABB5-94D93E7EDC3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467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A45BAD-29C1-9741-879D-03074B2081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86400" y="5869517"/>
            <a:ext cx="2641600" cy="709081"/>
          </a:xfrm>
        </p:spPr>
        <p:txBody>
          <a:bodyPr>
            <a:normAutofit/>
          </a:bodyPr>
          <a:lstStyle>
            <a:lvl1pPr marL="0" indent="0">
              <a:buNone/>
              <a:defRPr sz="1067" b="1" i="1">
                <a:solidFill>
                  <a:srgbClr val="3B81B7"/>
                </a:solidFill>
                <a:latin typeface="Lato" panose="020F0502020204030203" pitchFamily="34" charset="77"/>
              </a:defRPr>
            </a:lvl1pPr>
          </a:lstStyle>
          <a:p>
            <a:pPr lvl="0"/>
            <a:r>
              <a:rPr lang="en-US" dirty="0"/>
              <a:t>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73239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PTIONAL Content with Picture with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A16AAA2-A7C1-4541-8877-3F69DB6229BC}"/>
              </a:ext>
            </a:extLst>
          </p:cNvPr>
          <p:cNvSpPr/>
          <p:nvPr/>
        </p:nvSpPr>
        <p:spPr>
          <a:xfrm>
            <a:off x="5183717" y="0"/>
            <a:ext cx="7008283" cy="6858000"/>
          </a:xfrm>
          <a:prstGeom prst="rect">
            <a:avLst/>
          </a:prstGeom>
          <a:solidFill>
            <a:srgbClr val="D3E2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39FB627-FD00-4FAF-95D2-71E0F07CF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990600"/>
            <a:ext cx="3932767" cy="10668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DC379B0-B7F6-4942-A1A3-CADED67F6B3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486400" y="279400"/>
            <a:ext cx="6400800" cy="6299200"/>
          </a:xfrm>
          <a:noFill/>
        </p:spPr>
        <p:txBody>
          <a:bodyPr/>
          <a:lstStyle>
            <a:lvl3pPr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59D9A38-D1D3-4C7D-A204-0D4D6C3813F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40318" y="2057400"/>
            <a:ext cx="3932767" cy="3812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lnSpc>
                <a:spcPct val="100000"/>
              </a:lnSpc>
              <a:defRPr sz="1467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5573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06600"/>
            <a:ext cx="10972800" cy="4165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88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06600"/>
            <a:ext cx="5384800" cy="4165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06600"/>
            <a:ext cx="5384800" cy="4165600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78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503E-C48B-4691-B107-154C388AAEEF}" type="datetimeFigureOut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2022-01-28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3B328-6A69-416F-B4B7-832239A48569}" type="slidenum">
              <a:rPr lang="sv-SE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sv-S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4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E514-B9D5-4E6A-B99C-10D5D54F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750549" cy="2853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28C70-277B-4B74-B137-487CD1BFD7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1" y="4588933"/>
            <a:ext cx="2450592" cy="46566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33"/>
              </a:spcBef>
              <a:buNone/>
              <a:defRPr sz="2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8E08046-4BE1-4FB9-890C-3BAA6099F53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831851" y="4953000"/>
            <a:ext cx="2450592" cy="604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33"/>
              </a:spcBef>
              <a:buNone/>
              <a:defRPr sz="1600" b="0" i="0">
                <a:solidFill>
                  <a:srgbClr val="393A39"/>
                </a:solidFill>
                <a:latin typeface="Lato Light" panose="020F0302020204030203" pitchFamily="34" charset="77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6E2C5B-58AD-4D69-8653-58174ACC8AD7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639059" y="4603639"/>
            <a:ext cx="2450592" cy="46566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33"/>
              </a:spcBef>
              <a:buNone/>
              <a:defRPr sz="2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599CD08-F90D-4D15-9B4E-79BB92E4CDF2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3639059" y="4967706"/>
            <a:ext cx="2450592" cy="604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33"/>
              </a:spcBef>
              <a:buNone/>
              <a:defRPr sz="1600" b="0" i="0">
                <a:solidFill>
                  <a:srgbClr val="393A39"/>
                </a:solidFill>
                <a:latin typeface="Lato Light" panose="020F0302020204030203" pitchFamily="34" charset="77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</p:spTree>
    <p:extLst>
      <p:ext uri="{BB962C8B-B14F-4D97-AF65-F5344CB8AC3E}">
        <p14:creationId xmlns:p14="http://schemas.microsoft.com/office/powerpoint/2010/main" val="3194774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E514-B9D5-4E6A-B99C-10D5D54F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10267"/>
            <a:ext cx="10750549" cy="285326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4FF62A3-F460-4741-8342-309E52138A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571750" y="4582088"/>
            <a:ext cx="2449095" cy="46566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33"/>
              </a:spcBef>
              <a:buNone/>
              <a:defRPr sz="2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F8AF9C0-51D9-4A91-8E30-9CA60298FBC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2571750" y="4946155"/>
            <a:ext cx="2449095" cy="604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33"/>
              </a:spcBef>
              <a:buNone/>
              <a:defRPr sz="1600" b="0" i="0">
                <a:solidFill>
                  <a:srgbClr val="393A39"/>
                </a:solidFill>
                <a:latin typeface="Lato Light" panose="020F0302020204030203" pitchFamily="34" charset="77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4298647-61D0-4FBB-8F52-37C8A845D3E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741171" y="4582088"/>
            <a:ext cx="2449095" cy="46566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spcBef>
                <a:spcPts val="133"/>
              </a:spcBef>
              <a:buNone/>
              <a:defRPr sz="2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578A0BF-E876-40F4-A20B-1A438C7EEFA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41171" y="4946155"/>
            <a:ext cx="2449095" cy="60425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133"/>
              </a:spcBef>
              <a:buNone/>
              <a:defRPr sz="1600" b="0" i="0">
                <a:solidFill>
                  <a:srgbClr val="393A39"/>
                </a:solidFill>
                <a:latin typeface="Lato Light" panose="020F0302020204030203" pitchFamily="34" charset="77"/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E506-AD96-463A-84F2-AAE1BB90340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65200" y="4576741"/>
            <a:ext cx="1487424" cy="14874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8A7706D-1D21-49ED-888E-699D6B6BE78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37295" y="4572000"/>
            <a:ext cx="1487424" cy="14874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388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0E37-2066-457D-A866-CD6115300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1833"/>
            <a:ext cx="93472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C01D0-B230-4859-8CF6-4664E1E5F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568"/>
            <a:ext cx="9347200" cy="16552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69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F8A22-6A5B-4550-87C4-98CDB8846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744200" cy="9906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B1DA0-7E63-4CDE-961E-607D001A9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744200" cy="5003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99292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83CD7-383B-48A0-8B71-F06BC83DED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71601"/>
            <a:ext cx="5287435" cy="50037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355965-8388-42DC-8FE0-FECC99CDC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4965" y="1371601"/>
            <a:ext cx="5287435" cy="500378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>
                <a:solidFill>
                  <a:srgbClr val="393A39"/>
                </a:solidFill>
                <a:latin typeface="Lato" panose="020F0502020204030203" pitchFamily="34" charset="0"/>
              </a:defRPr>
            </a:lvl1pPr>
            <a:lvl2pPr>
              <a:defRPr sz="1867">
                <a:solidFill>
                  <a:srgbClr val="393A39"/>
                </a:solidFill>
                <a:latin typeface="Lato" panose="020F0502020204030203" pitchFamily="34" charset="0"/>
              </a:defRPr>
            </a:lvl2pPr>
            <a:lvl3pPr>
              <a:defRPr sz="1600">
                <a:solidFill>
                  <a:srgbClr val="393A39"/>
                </a:solidFill>
                <a:latin typeface="Lato" panose="020F0502020204030203" pitchFamily="34" charset="0"/>
              </a:defRPr>
            </a:lvl3pPr>
            <a:lvl4pPr marL="1828754" indent="0">
              <a:buNone/>
              <a:defRPr sz="1600">
                <a:latin typeface="Lato" panose="020F0502020204030203" pitchFamily="34" charset="0"/>
              </a:defRPr>
            </a:lvl4pPr>
            <a:lvl5pPr marL="2438339" indent="0">
              <a:buNone/>
              <a:defRPr sz="1600"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C35649-F5E1-436D-BCBC-468BEAF27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10744200" cy="99060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0" b="1">
                <a:solidFill>
                  <a:srgbClr val="1B4D81"/>
                </a:solidFill>
                <a:latin typeface="Lato" panose="020F050202020403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22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936"/>
            <a:ext cx="12192000" cy="6886336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75964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95777"/>
            <a:ext cx="10972800" cy="4130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604299" y="763325"/>
            <a:ext cx="10996654" cy="5343277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04299" y="2003729"/>
            <a:ext cx="10996654" cy="0"/>
          </a:xfrm>
          <a:prstGeom prst="line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12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3F58E3-9A58-46F0-BF14-7D50442D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1"/>
            <a:ext cx="10744200" cy="9906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A2A96-2EF0-4D95-8F42-7400F1711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1"/>
            <a:ext cx="10744200" cy="5003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4299" y="763325"/>
            <a:ext cx="10996654" cy="5343277"/>
          </a:xfrm>
          <a:prstGeom prst="rect">
            <a:avLst/>
          </a:prstGeom>
          <a:noFill/>
          <a:ln w="6350"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604299" y="2003729"/>
            <a:ext cx="10996654" cy="0"/>
          </a:xfrm>
          <a:prstGeom prst="line">
            <a:avLst/>
          </a:prstGeom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B4D8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100000"/>
        </a:lnSpc>
        <a:spcBef>
          <a:spcPts val="1333"/>
        </a:spcBef>
        <a:buFont typeface="Wingdings" pitchFamily="2" charset="2"/>
        <a:buChar char="§"/>
        <a:defRPr sz="2133" kern="1200">
          <a:solidFill>
            <a:srgbClr val="393A39"/>
          </a:solidFill>
          <a:latin typeface="Lato" panose="020F0502020204030203" pitchFamily="34" charset="0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100000"/>
        </a:lnSpc>
        <a:spcBef>
          <a:spcPts val="667"/>
        </a:spcBef>
        <a:buFont typeface="Lato" panose="020F0502020204030203" pitchFamily="34" charset="0"/>
        <a:buChar char="-"/>
        <a:defRPr sz="1867" kern="1200">
          <a:solidFill>
            <a:srgbClr val="393A39"/>
          </a:solidFill>
          <a:latin typeface="Lato" panose="020F0502020204030203" pitchFamily="34" charset="0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100000"/>
        </a:lnSpc>
        <a:spcBef>
          <a:spcPts val="667"/>
        </a:spcBef>
        <a:buFont typeface="Arial" panose="020B0604020202020204" pitchFamily="34" charset="0"/>
        <a:buChar char="•"/>
        <a:defRPr sz="1600" kern="1200">
          <a:solidFill>
            <a:srgbClr val="393A39"/>
          </a:solidFill>
          <a:latin typeface="Lato" panose="020F0502020204030203" pitchFamily="34" charset="0"/>
          <a:ea typeface="+mn-ea"/>
          <a:cs typeface="+mn-cs"/>
        </a:defRPr>
      </a:lvl3pPr>
      <a:lvl4pPr marL="1828754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1467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4pPr>
      <a:lvl5pPr marL="2438339" indent="0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None/>
        <a:defRPr sz="1467" kern="1200">
          <a:solidFill>
            <a:schemeClr val="tx1"/>
          </a:solidFill>
          <a:latin typeface="Lato" panose="020F0502020204030203" pitchFamily="34" charset="0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sol.com/model/7582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sol.com/model/75821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sol.com/model/7582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 Optimization of Loaded Knee Structure with a Maximum Stress Constraint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3BF7D2-50A3-4260-B78A-15F0E0A51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4E2A95-D0FB-447A-B7E9-BE2C04F9740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0ACE2DB-A5B0-4CEE-8283-58E6BA4F47A5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38B06E-E56A-4158-8DDE-2191E185F68D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94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Constrained Topology Optimization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38201" y="1371601"/>
            <a:ext cx="3817392" cy="50037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/>
              <a:t>Interpolation Functions</a:t>
            </a:r>
          </a:p>
          <a:p>
            <a:r>
              <a:rPr lang="en-US" sz="1800" dirty="0"/>
              <a:t>Young’s modulus and density uses standard formulation </a:t>
            </a:r>
            <a:br>
              <a:rPr lang="en-US" sz="1800" dirty="0"/>
            </a:br>
            <a:r>
              <a:rPr lang="en-US" sz="1800" dirty="0"/>
              <a:t>(from volume constrained compliance minimization)</a:t>
            </a:r>
          </a:p>
          <a:p>
            <a:r>
              <a:rPr lang="en-US" sz="1800" dirty="0"/>
              <a:t>The stress used for the constraint evaluation is interpolated differently</a:t>
            </a:r>
          </a:p>
          <a:p>
            <a:r>
              <a:rPr lang="en-US" sz="1800" dirty="0"/>
              <a:t>A p-norm is used to aggregate the pointwise stress constraint to a single global constraint</a:t>
            </a:r>
          </a:p>
          <a:p>
            <a:endParaRPr lang="en-US" sz="1800" dirty="0"/>
          </a:p>
          <a:p>
            <a:r>
              <a:rPr lang="en-US" sz="1800" dirty="0"/>
              <a:t>A compliance constraint is added to prevent flimsy structures</a:t>
            </a:r>
          </a:p>
          <a:p>
            <a:r>
              <a:rPr lang="en-US" sz="1800" dirty="0"/>
              <a:t>Two load cases are considered in order to give robustness towards the loading direction</a:t>
            </a:r>
          </a:p>
          <a:p>
            <a:pPr lvl="1"/>
            <a:endParaRPr lang="en-US" sz="1534" dirty="0"/>
          </a:p>
          <a:p>
            <a:pPr lvl="2"/>
            <a:endParaRPr lang="en-US" sz="1267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666A9-5115-422B-BE35-940099C79814}"/>
              </a:ext>
            </a:extLst>
          </p:cNvPr>
          <p:cNvSpPr/>
          <p:nvPr/>
        </p:nvSpPr>
        <p:spPr>
          <a:xfrm>
            <a:off x="6096000" y="6375384"/>
            <a:ext cx="6029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rgbClr val="3B80B6"/>
                </a:solidFill>
                <a:hlinkClick r:id="rId3"/>
              </a:rPr>
              <a:t>Topology Optimization of Loaded Knee Structure with a Maximum Stress Constraint</a:t>
            </a:r>
            <a:endParaRPr lang="en-DK" sz="1200" b="1" u="sng" dirty="0">
              <a:solidFill>
                <a:srgbClr val="3B80B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47E2A-EED5-4277-A48E-B5DE6FEE1E7B}"/>
                  </a:ext>
                </a:extLst>
              </p:cNvPr>
              <p:cNvSpPr txBox="1"/>
              <p:nvPr/>
            </p:nvSpPr>
            <p:spPr>
              <a:xfrm>
                <a:off x="6960319" y="1888154"/>
                <a:ext cx="3257623" cy="882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a-DK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sub>
                              <m:sup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da-DK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a-DK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a-DK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47E2A-EED5-4277-A48E-B5DE6FEE1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19" y="1888154"/>
                <a:ext cx="3257623" cy="8821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9E04F1-5417-422C-A9B3-E0911B711B29}"/>
                  </a:ext>
                </a:extLst>
              </p:cNvPr>
              <p:cNvSpPr txBox="1"/>
              <p:nvPr/>
            </p:nvSpPr>
            <p:spPr>
              <a:xfrm>
                <a:off x="6517259" y="3102175"/>
                <a:ext cx="4924810" cy="1369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a-DK" b="0" i="0" smtClean="0">
                                    <a:latin typeface="Cambria Math" panose="02040503050406030204" pitchFamily="18" charset="0"/>
                                  </a:rPr>
                                  <m:t>stress</m:t>
                                </m:r>
                              </m:sub>
                            </m:sSub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a-DK" b="0" i="0" smtClean="0">
                                    <a:latin typeface="Cambria Math" panose="02040503050406030204" pitchFamily="18" charset="0"/>
                                  </a:rPr>
                                  <m:t>mises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sub>
                                </m:s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da-DK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sub>
                                    </m:sSub>
                                  </m:e>
                                </m:d>
                                <m:sSup>
                                  <m:sSup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3/(2</m:t>
                                    </m:r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da-DK" b="0" i="0" smtClean="0">
                                    <a:latin typeface="Cambria Math" panose="02040503050406030204" pitchFamily="18" charset="0"/>
                                  </a:rPr>
                                  <m:t>norm</m:t>
                                </m:r>
                              </m:sub>
                            </m:sSub>
                          </m:e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f>
                              <m:fPr>
                                <m:ctrlPr>
                                  <a:rPr lang="da-DK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da-DK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da-DK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nary>
                                          <m:naryPr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a-DK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sub>
                                          <m:sup/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da-DK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da-DK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da-DK">
                                                    <a:latin typeface="Cambria Math" panose="02040503050406030204" pitchFamily="18" charset="0"/>
                                                  </a:rPr>
                                                  <m:t>stress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da-DK" i="1">
                                                    <a:latin typeface="Cambria Math" panose="02040503050406030204" pitchFamily="18" charset="0"/>
                                                  </a:rPr>
                                                  <m:t>𝑞</m:t>
                                                </m:r>
                                              </m:sup>
                                            </m:sSubSup>
                                            <m: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a-DK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</m:nary>
                                      </m:num>
                                      <m:den>
                                        <m:nary>
                                          <m:naryPr>
                                            <m:ctrlP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a-DK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sub>
                                          <m:sup/>
                                          <m:e>
                                            <m:r>
                                              <a:rPr lang="da-DK" i="1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a-DK">
                                                <a:latin typeface="Cambria Math" panose="02040503050406030204" pitchFamily="18" charset="0"/>
                                              </a:rPr>
                                              <m:t>Ω</m:t>
                                            </m:r>
                                          </m:e>
                                        </m:nary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e>
                        </m:mr>
                        <m:mr>
                          <m:e/>
                          <m:e/>
                          <m:e/>
                        </m:mr>
                      </m:m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59E04F1-5417-422C-A9B3-E0911B711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259" y="3102175"/>
                <a:ext cx="4924810" cy="136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65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200 and 400 kPa for the Stress Constraint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666A9-5115-422B-BE35-940099C79814}"/>
              </a:ext>
            </a:extLst>
          </p:cNvPr>
          <p:cNvSpPr/>
          <p:nvPr/>
        </p:nvSpPr>
        <p:spPr>
          <a:xfrm>
            <a:off x="6096000" y="6375384"/>
            <a:ext cx="6029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rgbClr val="3B80B6"/>
                </a:solidFill>
                <a:hlinkClick r:id="rId3"/>
              </a:rPr>
              <a:t>Topology Optimization of Loaded Knee Structure with a Maximum Stress Constraint</a:t>
            </a:r>
            <a:endParaRPr lang="en-DK" sz="1200" b="1" u="sng" dirty="0">
              <a:solidFill>
                <a:srgbClr val="3B80B6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2ACC67-BBCA-441E-9613-0AF16CE60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564" y="1718148"/>
            <a:ext cx="4795736" cy="479573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CF2152-F237-48BA-8C38-DFB5BAB6D46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40114" y="1718148"/>
            <a:ext cx="4795737" cy="47957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0761C3-626D-4EF1-B4E8-466D4B1F980E}"/>
                  </a:ext>
                </a:extLst>
              </p:cNvPr>
              <p:cNvSpPr txBox="1"/>
              <p:nvPr/>
            </p:nvSpPr>
            <p:spPr>
              <a:xfrm>
                <a:off x="1814207" y="1579649"/>
                <a:ext cx="1655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=200 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kPa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0761C3-626D-4EF1-B4E8-466D4B1F98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07" y="1579649"/>
                <a:ext cx="1655325" cy="276999"/>
              </a:xfrm>
              <a:prstGeom prst="rect">
                <a:avLst/>
              </a:prstGeom>
              <a:blipFill>
                <a:blip r:embed="rId6"/>
                <a:stretch>
                  <a:fillRect l="-738" r="-2583" b="-1521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64CCFB-D7D4-4B55-AF8B-715031A82EE3}"/>
                  </a:ext>
                </a:extLst>
              </p:cNvPr>
              <p:cNvSpPr txBox="1"/>
              <p:nvPr/>
            </p:nvSpPr>
            <p:spPr>
              <a:xfrm>
                <a:off x="7024990" y="1718148"/>
                <a:ext cx="1655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a-DK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=400 </m:t>
                      </m:r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kPa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B64CCFB-D7D4-4B55-AF8B-715031A8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990" y="1718148"/>
                <a:ext cx="1655325" cy="276999"/>
              </a:xfrm>
              <a:prstGeom prst="rect">
                <a:avLst/>
              </a:prstGeom>
              <a:blipFill>
                <a:blip r:embed="rId7"/>
                <a:stretch>
                  <a:fillRect l="-735" r="-2206" b="-1555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9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666A9-5115-422B-BE35-940099C79814}"/>
              </a:ext>
            </a:extLst>
          </p:cNvPr>
          <p:cNvSpPr/>
          <p:nvPr/>
        </p:nvSpPr>
        <p:spPr>
          <a:xfrm>
            <a:off x="6096000" y="6375384"/>
            <a:ext cx="60291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u="sng" dirty="0">
                <a:solidFill>
                  <a:srgbClr val="3B80B6"/>
                </a:solidFill>
                <a:hlinkClick r:id="rId3"/>
              </a:rPr>
              <a:t>Topology Optimization of Loaded Knee Structure with a Maximum Stress Constraint</a:t>
            </a:r>
            <a:endParaRPr lang="en-DK" sz="1200" b="1" u="sng" dirty="0">
              <a:solidFill>
                <a:srgbClr val="3B80B6"/>
              </a:solidFill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EADAFAED-38D7-4273-8493-7C1615D4FB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71601"/>
            <a:ext cx="3817392" cy="500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Conclusions</a:t>
            </a:r>
          </a:p>
          <a:p>
            <a:r>
              <a:rPr lang="en-US" sz="1800" dirty="0"/>
              <a:t>Aggregated p-norm constraint is satisfied</a:t>
            </a:r>
          </a:p>
          <a:p>
            <a:r>
              <a:rPr lang="en-US" sz="1800" dirty="0"/>
              <a:t>Maximum stress is violated</a:t>
            </a:r>
          </a:p>
          <a:p>
            <a:r>
              <a:rPr lang="en-US" sz="1800" dirty="0"/>
              <a:t>The stress constraint clearly reduces the stress, but it does not provide explicit control of the maximum stress</a:t>
            </a:r>
          </a:p>
          <a:p>
            <a:pPr lvl="1"/>
            <a:endParaRPr lang="en-US" sz="1534" dirty="0"/>
          </a:p>
          <a:p>
            <a:pPr lvl="2"/>
            <a:endParaRPr lang="en-US" sz="1267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15F5B1-782E-483E-B126-019B74681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6310" y="1052938"/>
            <a:ext cx="5606090" cy="50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7905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sol-slide-template-NEW">
  <a:themeElements>
    <a:clrScheme name="COMSOL 1">
      <a:dk1>
        <a:srgbClr val="393A39"/>
      </a:dk1>
      <a:lt1>
        <a:srgbClr val="D3E2E9"/>
      </a:lt1>
      <a:dk2>
        <a:srgbClr val="12192D"/>
      </a:dk2>
      <a:lt2>
        <a:srgbClr val="FFFFFF"/>
      </a:lt2>
      <a:accent1>
        <a:srgbClr val="1B4D81"/>
      </a:accent1>
      <a:accent2>
        <a:srgbClr val="D3E2E9"/>
      </a:accent2>
      <a:accent3>
        <a:srgbClr val="AE2956"/>
      </a:accent3>
      <a:accent4>
        <a:srgbClr val="DF5F2C"/>
      </a:accent4>
      <a:accent5>
        <a:srgbClr val="6AA743"/>
      </a:accent5>
      <a:accent6>
        <a:srgbClr val="F0B129"/>
      </a:accent6>
      <a:hlink>
        <a:srgbClr val="3B80B6"/>
      </a:hlink>
      <a:folHlink>
        <a:srgbClr val="651C33"/>
      </a:folHlink>
    </a:clrScheme>
    <a:fontScheme name="COMSOL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sol-slide-template-NEW2" id="{1599B3F4-C756-4B27-BC08-7366E62434A3}" vid="{D044A537-18D9-4D16-90D5-8C33D46A50F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</TotalTime>
  <Words>168</Words>
  <Application>Microsoft Office PowerPoint</Application>
  <PresentationFormat>Widescreen</PresentationFormat>
  <Paragraphs>29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Lato</vt:lpstr>
      <vt:lpstr>Lato Light</vt:lpstr>
      <vt:lpstr>Wingdings</vt:lpstr>
      <vt:lpstr>1_Office Theme</vt:lpstr>
      <vt:lpstr>comsol-slide-template-NEW</vt:lpstr>
      <vt:lpstr>Topology Optimization of Loaded Knee Structure with a Maximum Stress Constraint</vt:lpstr>
      <vt:lpstr>Stress Constrained Topology Optimization</vt:lpstr>
      <vt:lpstr>Comparison 200 and 400 kPa for the Stress Constraint</vt:lpstr>
      <vt:lpstr>Verification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Exporting and Importing a Topology Optimized Hook</dc:title>
  <dc:creator>Kristian Ejlebjærg Jensen</dc:creator>
  <cp:lastModifiedBy>Kristian Ejlebjærg Jensen</cp:lastModifiedBy>
  <cp:revision>93</cp:revision>
  <dcterms:created xsi:type="dcterms:W3CDTF">2018-09-05T09:19:01Z</dcterms:created>
  <dcterms:modified xsi:type="dcterms:W3CDTF">2022-01-28T13:55:56Z</dcterms:modified>
</cp:coreProperties>
</file>