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83" r:id="rId7"/>
    <p:sldId id="288" r:id="rId8"/>
    <p:sldId id="315" r:id="rId9"/>
    <p:sldId id="317" r:id="rId10"/>
    <p:sldId id="316" r:id="rId11"/>
    <p:sldId id="289" r:id="rId12"/>
    <p:sldId id="314" r:id="rId13"/>
    <p:sldId id="312" r:id="rId14"/>
    <p:sldId id="282" r:id="rId15"/>
  </p:sldIdLst>
  <p:sldSz cx="12192000" cy="6858000"/>
  <p:notesSz cx="6858000" cy="9144000"/>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8"/>
            <p14:sldId id="315"/>
            <p14:sldId id="317"/>
            <p14:sldId id="316"/>
            <p14:sldId id="289"/>
            <p14:sldId id="314"/>
            <p14:sldId id="31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2" autoAdjust="0"/>
    <p:restoredTop sz="94241" autoAdjust="0"/>
  </p:normalViewPr>
  <p:slideViewPr>
    <p:cSldViewPr snapToGrid="0">
      <p:cViewPr varScale="1">
        <p:scale>
          <a:sx n="78" d="100"/>
          <a:sy n="78" d="100"/>
        </p:scale>
        <p:origin x="30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8/7/2025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 dirty="0"/>
              <a:t>In </a:t>
            </a:r>
            <a:r>
              <a:rPr lang="en"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go.microsoft.com/fwlink/?linkid=85460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23327" TargetMode="External"/><Relationship Id="rId5" Type="http://schemas.openxmlformats.org/officeDocument/2006/relationships/image" Target="../media/image7.png"/><Relationship Id="rId4" Type="http://schemas.openxmlformats.org/officeDocument/2006/relationships/hyperlink" Target="http://go.microsoft.com/fwlink/?LinkId=61717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 sz="4800" dirty="0">
                <a:solidFill>
                  <a:schemeClr val="bg1"/>
                </a:solidFill>
                <a:cs typeface="B Nazanin" panose="00000400000000000000" pitchFamily="2" charset="-78"/>
              </a:rPr>
              <a:t>Thermal and structural </a:t>
            </a:r>
            <a:r>
              <a:rPr lang="en" sz="4800" dirty="0" smtClean="0">
                <a:solidFill>
                  <a:schemeClr val="bg1"/>
                </a:solidFill>
                <a:cs typeface="B Nazanin" panose="00000400000000000000" pitchFamily="2" charset="-78"/>
              </a:rPr>
              <a:t>analysis of a 3-phase transformer with short circuit connection</a:t>
            </a:r>
            <a:endParaRPr lang="en-US" sz="4800" dirty="0">
              <a:solidFill>
                <a:schemeClr val="bg1"/>
              </a:solidFill>
              <a:cs typeface="B Nazanin" panose="00000400000000000000" pitchFamily="2" charset="-78"/>
            </a:endParaRPr>
          </a:p>
        </p:txBody>
      </p:sp>
      <p:sp>
        <p:nvSpPr>
          <p:cNvPr id="3" name="Subtitle 2"/>
          <p:cNvSpPr>
            <a:spLocks noGrp="1"/>
          </p:cNvSpPr>
          <p:nvPr>
            <p:ph type="subTitle" idx="4294967295"/>
          </p:nvPr>
        </p:nvSpPr>
        <p:spPr>
          <a:xfrm>
            <a:off x="838200" y="3711581"/>
            <a:ext cx="9582736" cy="1137793"/>
          </a:xfrm>
        </p:spPr>
        <p:txBody>
          <a:bodyPr>
            <a:normAutofit/>
          </a:bodyPr>
          <a:lstStyle/>
          <a:p>
            <a:r>
              <a:rPr lang="en" sz="2400" dirty="0" smtClean="0">
                <a:solidFill>
                  <a:schemeClr val="bg1"/>
                </a:solidFill>
                <a:latin typeface="+mj-lt"/>
              </a:rPr>
              <a:t>Short Circuit – Transformer 3 Phase</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9623" y="296562"/>
            <a:ext cx="11096366" cy="842083"/>
          </a:xfrm>
        </p:spPr>
        <p:txBody>
          <a:bodyPr>
            <a:noAutofit/>
          </a:bodyPr>
          <a:lstStyle/>
          <a:p>
            <a:pPr lvl="0"/>
            <a:r>
              <a:rPr lang="en" sz="3200" b="1" dirty="0" smtClean="0">
                <a:latin typeface="Segoe UI Light" panose="020B0502040204020203" pitchFamily="34" charset="0"/>
                <a:cs typeface="Segoe UI Light" panose="020B0502040204020203" pitchFamily="34" charset="0"/>
              </a:rPr>
              <a:t>3D </a:t>
            </a:r>
            <a:r>
              <a:rPr lang="en" sz="3200" dirty="0">
                <a:cs typeface="B Nazanin" panose="00000400000000000000" pitchFamily="2" charset="-78"/>
              </a:rPr>
              <a:t>thermal and structural analysis results</a:t>
            </a:r>
            <a:r>
              <a:rPr lang="en" sz="3200" dirty="0" smtClean="0">
                <a:cs typeface="B Nazanin" panose="00000400000000000000" pitchFamily="2" charset="-78"/>
              </a:rPr>
              <a:t> </a:t>
            </a:r>
            <a:r>
              <a:rPr lang="en" sz="3200" b="1" dirty="0" smtClean="0">
                <a:latin typeface="Segoe UI Light" panose="020B0502040204020203" pitchFamily="34" charset="0"/>
                <a:cs typeface="Segoe UI Light" panose="020B0502040204020203" pitchFamily="34" charset="0"/>
              </a:rPr>
              <a:t>Comsol </a:t>
            </a:r>
            <a:endParaRPr lang="en-US" sz="32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877329" y="1512008"/>
            <a:ext cx="10535175" cy="4209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150000"/>
              </a:lnSpc>
              <a:spcAft>
                <a:spcPts val="600"/>
              </a:spcAft>
              <a:buNone/>
              <a:defRPr/>
            </a:pPr>
            <a:endParaRPr lang="fa-IR" sz="2400" dirty="0" smtClean="0">
              <a:cs typeface="B Nazanin" panose="00000400000000000000" pitchFamily="2" charset="-78"/>
            </a:endParaRPr>
          </a:p>
        </p:txBody>
      </p:sp>
      <p:pic>
        <p:nvPicPr>
          <p:cNvPr id="13" name="Picture 12"/>
          <p:cNvPicPr>
            <a:picLocks noChangeAspect="1"/>
          </p:cNvPicPr>
          <p:nvPr/>
        </p:nvPicPr>
        <p:blipFill>
          <a:blip r:embed="rId2"/>
          <a:stretch>
            <a:fillRect/>
          </a:stretch>
        </p:blipFill>
        <p:spPr>
          <a:xfrm>
            <a:off x="1025612" y="1323996"/>
            <a:ext cx="7883609" cy="5170969"/>
          </a:xfrm>
          <a:prstGeom prst="rect">
            <a:avLst/>
          </a:prstGeom>
        </p:spPr>
      </p:pic>
    </p:spTree>
    <p:extLst>
      <p:ext uri="{BB962C8B-B14F-4D97-AF65-F5344CB8AC3E}">
        <p14:creationId xmlns:p14="http://schemas.microsoft.com/office/powerpoint/2010/main" val="31768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473576" y="1539693"/>
            <a:ext cx="6876288" cy="640080"/>
          </a:xfrm>
        </p:spPr>
        <p:txBody>
          <a:bodyPr>
            <a:noAutofit/>
          </a:bodyPr>
          <a:lstStyle/>
          <a:p>
            <a:pPr algn="ctr"/>
            <a:r>
              <a:rPr lang="en" sz="3200" dirty="0">
                <a:cs typeface="B Nazanin" panose="00000400000000000000" pitchFamily="2" charset="-78"/>
              </a:rPr>
              <a:t>Question regarding the presentation of 3D results of thermal and structural analysis of a 3-phase COMSOL transformer</a:t>
            </a:r>
            <a:endParaRPr lang="en-US" sz="3200" dirty="0">
              <a:cs typeface="B Nazanin" panose="00000400000000000000" pitchFamily="2" charset="-78"/>
            </a:endParaRPr>
          </a:p>
        </p:txBody>
      </p:sp>
      <p:sp>
        <p:nvSpPr>
          <p:cNvPr id="5" name="Content Placeholder 4"/>
          <p:cNvSpPr>
            <a:spLocks noGrp="1"/>
          </p:cNvSpPr>
          <p:nvPr>
            <p:ph sz="half" idx="4294967295"/>
          </p:nvPr>
        </p:nvSpPr>
        <p:spPr>
          <a:xfrm>
            <a:off x="1927655" y="2433998"/>
            <a:ext cx="5877615" cy="3978275"/>
          </a:xfrm>
        </p:spPr>
        <p:txBody>
          <a:bodyPr>
            <a:normAutofit/>
          </a:bodyPr>
          <a:lstStyle/>
          <a:p>
            <a:pPr marL="0" indent="0">
              <a:lnSpc>
                <a:spcPts val="3600"/>
              </a:lnSpc>
              <a:spcAft>
                <a:spcPts val="0"/>
              </a:spcAft>
              <a:buNone/>
            </a:pPr>
            <a:r>
              <a:rPr lang="en" sz="2000" dirty="0" smtClean="0">
                <a:latin typeface="Segoe UI Light" panose="020B0502040204020203" pitchFamily="34" charset="0"/>
                <a:cs typeface="Segoe UI Light" panose="020B0502040204020203" pitchFamily="34" charset="0"/>
              </a:rPr>
              <a:t>     </a:t>
            </a: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981" y="2270041"/>
            <a:ext cx="1269672" cy="1189747"/>
          </a:xfrm>
          <a:prstGeom prst="rect">
            <a:avLst/>
          </a:prstGeom>
        </p:spPr>
      </p:pic>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847" y="3577451"/>
            <a:ext cx="661940" cy="661940"/>
          </a:xfrm>
          <a:prstGeom prst="rect">
            <a:avLst/>
          </a:prstGeom>
        </p:spPr>
      </p:pic>
      <p:pic>
        <p:nvPicPr>
          <p:cNvPr id="7" name="Picture 6" descr="Arrow pointing right with a hyperlink to free PowerPoint training. Select the image to access free PowerPoint training">
            <a:hlinkClick r:id="rId6" tooltip="Select here to go to free PowerPoint trainin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847" y="4423136"/>
            <a:ext cx="661940" cy="661940"/>
          </a:xfrm>
          <a:prstGeom prst="rect">
            <a:avLst/>
          </a:prstGeom>
        </p:spPr>
      </p:pic>
      <p:pic>
        <p:nvPicPr>
          <p:cNvPr id="12" name="Picture 11" descr="Arrow pointing right with a hyperlink to give feedback about this tour. Select the image to give feedback about this tour">
            <a:hlinkClick r:id="rId7"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847" y="5349170"/>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1405" y="498565"/>
            <a:ext cx="10747861" cy="640080"/>
          </a:xfrm>
        </p:spPr>
        <p:txBody>
          <a:bodyPr>
            <a:noAutofit/>
          </a:bodyPr>
          <a:lstStyle/>
          <a:p>
            <a:r>
              <a:rPr lang="en" sz="4800" b="1" dirty="0" smtClean="0">
                <a:latin typeface="Segoe UI Light" panose="020B0502040204020203" pitchFamily="34" charset="0"/>
                <a:cs typeface="Segoe UI Light" panose="020B0502040204020203" pitchFamily="34" charset="0"/>
              </a:rPr>
              <a:t>Goal</a:t>
            </a:r>
            <a:endParaRPr lang="en-US" sz="48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877330" y="1512008"/>
            <a:ext cx="10386354" cy="502471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250000"/>
              </a:lnSpc>
              <a:spcAft>
                <a:spcPts val="600"/>
              </a:spcAft>
              <a:buNone/>
              <a:defRPr/>
            </a:pPr>
            <a:r>
              <a:rPr lang="en" sz="1600" dirty="0">
                <a:cs typeface="B Nazanin" panose="00000400000000000000" pitchFamily="2" charset="-78"/>
              </a:rPr>
              <a:t>Thermal and structural analysis of a </a:t>
            </a:r>
            <a:r>
              <a:rPr lang="en" sz="1600" dirty="0">
                <a:cs typeface="B Nazanin" panose="00000400000000000000" pitchFamily="2" charset="-78"/>
              </a:rPr>
              <a:t>3- </a:t>
            </a:r>
            <a:r>
              <a:rPr lang="en" sz="1600" dirty="0">
                <a:cs typeface="B Nazanin" panose="00000400000000000000" pitchFamily="2" charset="-78"/>
              </a:rPr>
              <a:t>phase transformer</a:t>
            </a:r>
          </a:p>
          <a:p>
            <a:pPr marL="0" lvl="0" indent="0">
              <a:lnSpc>
                <a:spcPct val="250000"/>
              </a:lnSpc>
              <a:spcAft>
                <a:spcPts val="600"/>
              </a:spcAft>
              <a:buNone/>
              <a:defRPr/>
            </a:pPr>
            <a:r>
              <a:rPr lang="en" sz="1600" dirty="0">
                <a:cs typeface="B Nazanin" panose="00000400000000000000" pitchFamily="2" charset="-78"/>
              </a:rPr>
              <a:t> </a:t>
            </a:r>
            <a:r>
              <a:rPr lang="en" sz="1600" dirty="0">
                <a:cs typeface="B Nazanin" panose="00000400000000000000" pitchFamily="2" charset="-78"/>
              </a:rPr>
              <a:t>Using primary and secondary windings on the secondary side of the transformer,</a:t>
            </a:r>
            <a:endParaRPr lang="fa-IR" sz="1600" dirty="0">
              <a:cs typeface="B Nazanin" panose="00000400000000000000" pitchFamily="2" charset="-78"/>
            </a:endParaRPr>
          </a:p>
          <a:p>
            <a:pPr marL="0" lvl="0" indent="0">
              <a:lnSpc>
                <a:spcPct val="250000"/>
              </a:lnSpc>
              <a:spcAft>
                <a:spcPts val="600"/>
              </a:spcAft>
              <a:buNone/>
              <a:defRPr/>
            </a:pPr>
            <a:r>
              <a:rPr lang="en" sz="1600" dirty="0">
                <a:cs typeface="B Nazanin" panose="00000400000000000000" pitchFamily="2" charset="-78"/>
              </a:rPr>
              <a:t>a </a:t>
            </a:r>
            <a:r>
              <a:rPr lang="en" sz="1600" dirty="0">
                <a:cs typeface="B Nazanin" panose="00000400000000000000" pitchFamily="2" charset="-78"/>
              </a:rPr>
              <a:t>short circuit (i.e., a fault) and after that short circuit, the voltage naturally drops and the current increases sharply.</a:t>
            </a:r>
          </a:p>
        </p:txBody>
      </p:sp>
      <p:pic>
        <p:nvPicPr>
          <p:cNvPr id="5" name="Picture 4"/>
          <p:cNvPicPr>
            <a:picLocks noChangeAspect="1"/>
          </p:cNvPicPr>
          <p:nvPr/>
        </p:nvPicPr>
        <p:blipFill>
          <a:blip r:embed="rId2"/>
          <a:stretch>
            <a:fillRect/>
          </a:stretch>
        </p:blipFill>
        <p:spPr>
          <a:xfrm>
            <a:off x="3214173" y="3847435"/>
            <a:ext cx="4429125" cy="290512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1405" y="498565"/>
            <a:ext cx="10747861" cy="640080"/>
          </a:xfrm>
        </p:spPr>
        <p:txBody>
          <a:bodyPr>
            <a:noAutofit/>
          </a:bodyPr>
          <a:lstStyle/>
          <a:p>
            <a:r>
              <a:rPr lang="en" sz="4800" b="1" dirty="0">
                <a:latin typeface="Segoe UI Light" panose="020B0502040204020203" pitchFamily="34" charset="0"/>
                <a:cs typeface="Segoe UI Light" panose="020B0502040204020203" pitchFamily="34" charset="0"/>
              </a:rPr>
              <a:t>Desired results</a:t>
            </a:r>
            <a:endParaRPr lang="en-US" sz="48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877330" y="1512008"/>
            <a:ext cx="10386354" cy="25780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300000"/>
              </a:lnSpc>
              <a:spcAft>
                <a:spcPts val="600"/>
              </a:spcAft>
              <a:buNone/>
              <a:defRPr/>
            </a:pPr>
            <a:r>
              <a:rPr lang="en" sz="2400" dirty="0" smtClean="0">
                <a:cs typeface="B Nazanin" panose="00000400000000000000" pitchFamily="2" charset="-78"/>
              </a:rPr>
              <a:t>The results </a:t>
            </a:r>
            <a:r>
              <a:rPr lang="en" sz="2400" dirty="0">
                <a:cs typeface="B Nazanin" panose="00000400000000000000" pitchFamily="2" charset="-78"/>
              </a:rPr>
              <a:t>showed </a:t>
            </a:r>
            <a:r>
              <a:rPr lang="en" sz="2400" dirty="0" smtClean="0">
                <a:cs typeface="B Nazanin" panose="00000400000000000000" pitchFamily="2" charset="-78"/>
              </a:rPr>
              <a:t>that the electrical voltage decreased with increasing current.</a:t>
            </a:r>
            <a:endParaRPr lang="fa-IR" sz="2400" dirty="0" smtClean="0">
              <a:cs typeface="B Nazanin" panose="00000400000000000000" pitchFamily="2" charset="-78"/>
            </a:endParaRPr>
          </a:p>
        </p:txBody>
      </p:sp>
      <p:pic>
        <p:nvPicPr>
          <p:cNvPr id="3" name="Picture 2"/>
          <p:cNvPicPr>
            <a:picLocks noChangeAspect="1"/>
          </p:cNvPicPr>
          <p:nvPr/>
        </p:nvPicPr>
        <p:blipFill>
          <a:blip r:embed="rId2"/>
          <a:stretch>
            <a:fillRect/>
          </a:stretch>
        </p:blipFill>
        <p:spPr>
          <a:xfrm>
            <a:off x="2483708" y="2556903"/>
            <a:ext cx="7978290" cy="3640095"/>
          </a:xfrm>
          <a:prstGeom prst="rect">
            <a:avLst/>
          </a:prstGeom>
        </p:spPr>
      </p:pic>
    </p:spTree>
    <p:extLst>
      <p:ext uri="{BB962C8B-B14F-4D97-AF65-F5344CB8AC3E}">
        <p14:creationId xmlns:p14="http://schemas.microsoft.com/office/powerpoint/2010/main" val="644717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2147" y="498565"/>
            <a:ext cx="6877119" cy="640080"/>
          </a:xfrm>
        </p:spPr>
        <p:txBody>
          <a:bodyPr>
            <a:noAutofit/>
          </a:bodyPr>
          <a:lstStyle/>
          <a:p>
            <a:pPr algn="r"/>
            <a:r>
              <a:rPr lang="en" sz="4800" b="1" dirty="0" smtClean="0">
                <a:latin typeface="Segoe UI Light" panose="020B0502040204020203" pitchFamily="34" charset="0"/>
                <a:cs typeface="Segoe UI Light" panose="020B0502040204020203" pitchFamily="34" charset="0"/>
              </a:rPr>
              <a:t>Transformer structure</a:t>
            </a:r>
            <a:endParaRPr lang="en-US" sz="4800" b="1" dirty="0">
              <a:latin typeface="Segoe UI Light" panose="020B0502040204020203" pitchFamily="34" charset="0"/>
              <a:cs typeface="Segoe UI Light" panose="020B0502040204020203" pitchFamily="34" charset="0"/>
            </a:endParaRPr>
          </a:p>
        </p:txBody>
      </p:sp>
      <p:sp>
        <p:nvSpPr>
          <p:cNvPr id="5" name="Content Placeholder 17"/>
          <p:cNvSpPr txBox="1">
            <a:spLocks/>
          </p:cNvSpPr>
          <p:nvPr/>
        </p:nvSpPr>
        <p:spPr>
          <a:xfrm>
            <a:off x="877330" y="1512008"/>
            <a:ext cx="10386354" cy="25780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rtl="1">
              <a:lnSpc>
                <a:spcPct val="150000"/>
              </a:lnSpc>
            </a:pPr>
            <a:r>
              <a:rPr lang="en" sz="1800" dirty="0">
                <a:cs typeface="B Nazanin" panose="00000400000000000000" pitchFamily="2" charset="-78"/>
              </a:rPr>
              <a:t>A transformer </a:t>
            </a:r>
            <a:r>
              <a:rPr lang="en" sz="1800" dirty="0">
                <a:cs typeface="B Nazanin" panose="00000400000000000000" pitchFamily="2" charset="-78"/>
              </a:rPr>
              <a:t>is a device that transfers electrical energy between two or more windings through electromagnetic induction. In this way, a varying current in the primary winding of the transformer produces a varying magnetic field in the transformer core, and the effect of the varying magnetic field leads to the creation of a voltage in the secondary winding.</a:t>
            </a:r>
            <a:endParaRPr lang="en-US" sz="1800" dirty="0">
              <a:cs typeface="B Nazanin" panose="00000400000000000000" pitchFamily="2" charset="-78"/>
            </a:endParaRPr>
          </a:p>
          <a:p>
            <a:pPr algn="r" rtl="1"/>
            <a:endParaRPr lang="en-US" sz="2400" dirty="0">
              <a:cs typeface="B Nazanin" panose="00000400000000000000" pitchFamily="2" charset="-78"/>
            </a:endParaRPr>
          </a:p>
          <a:p>
            <a:pPr marL="0" lvl="0" indent="0" algn="r">
              <a:lnSpc>
                <a:spcPct val="300000"/>
              </a:lnSpc>
              <a:spcAft>
                <a:spcPts val="600"/>
              </a:spcAft>
              <a:buNone/>
              <a:defRPr/>
            </a:pPr>
            <a:r>
              <a:rPr lang="en" sz="2400" dirty="0" smtClean="0">
                <a:cs typeface="B Nazanin" panose="00000400000000000000" pitchFamily="2" charset="-78"/>
              </a:rPr>
              <a:t> </a:t>
            </a:r>
          </a:p>
        </p:txBody>
      </p:sp>
    </p:spTree>
    <p:extLst>
      <p:ext uri="{BB962C8B-B14F-4D97-AF65-F5344CB8AC3E}">
        <p14:creationId xmlns:p14="http://schemas.microsoft.com/office/powerpoint/2010/main" val="97471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2147" y="498565"/>
            <a:ext cx="6877119" cy="640080"/>
          </a:xfrm>
        </p:spPr>
        <p:txBody>
          <a:bodyPr>
            <a:noAutofit/>
          </a:bodyPr>
          <a:lstStyle/>
          <a:p>
            <a:pPr algn="r"/>
            <a:r>
              <a:rPr lang="en" sz="4800" b="1" dirty="0" smtClean="0">
                <a:latin typeface="Segoe UI Light" panose="020B0502040204020203" pitchFamily="34" charset="0"/>
                <a:cs typeface="Segoe UI Light" panose="020B0502040204020203" pitchFamily="34" charset="0"/>
              </a:rPr>
              <a:t>Transformer structure</a:t>
            </a:r>
            <a:endParaRPr lang="en-US" sz="4800" b="1" dirty="0">
              <a:latin typeface="Segoe UI Light" panose="020B0502040204020203" pitchFamily="34" charset="0"/>
              <a:cs typeface="Segoe UI Light" panose="020B0502040204020203" pitchFamily="34" charset="0"/>
            </a:endParaRPr>
          </a:p>
        </p:txBody>
      </p:sp>
      <p:sp>
        <p:nvSpPr>
          <p:cNvPr id="5" name="Content Placeholder 17"/>
          <p:cNvSpPr txBox="1">
            <a:spLocks/>
          </p:cNvSpPr>
          <p:nvPr/>
        </p:nvSpPr>
        <p:spPr>
          <a:xfrm>
            <a:off x="877330" y="1512008"/>
            <a:ext cx="10386354" cy="25780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defRPr/>
            </a:pPr>
            <a:r>
              <a:rPr lang="en" sz="1800" dirty="0">
                <a:cs typeface="B Nazanin" panose="00000400000000000000" pitchFamily="2" charset="-78"/>
              </a:rPr>
              <a:t>One of the important applications of transformers is to reduce the current in electrical energy transmission lines. The reason for using transformers at the beginning of the lines is that all electrical conductors have electrical resistance. This resistance can cause energy loss along the electrical energy transmission path. The amount of losses in a conductor is directly related to the square of the current passing through the conductor, and therefore, by reducing the current, losses can be greatly reduced. As the voltage in the transmission lines increases, the line current decreases in the same proportion, and thus the energy transmission costs are also reduced. Of course, as the transmission lines approach the consumption centers to increase the safety of the lines, the voltage is reduced in several stages and again by transformers until it reaches the standard consumption level. Thus, without the use of transformers, it is not possible to use distant energy sources.</a:t>
            </a:r>
          </a:p>
          <a:p>
            <a:pPr marL="0" indent="0" algn="just">
              <a:lnSpc>
                <a:spcPct val="300000"/>
              </a:lnSpc>
              <a:spcAft>
                <a:spcPts val="600"/>
              </a:spcAft>
              <a:buNone/>
              <a:defRPr/>
            </a:pPr>
            <a:endParaRPr lang="en-US" sz="1800" dirty="0">
              <a:cs typeface="B Nazanin" panose="00000400000000000000" pitchFamily="2" charset="-78"/>
            </a:endParaRPr>
          </a:p>
          <a:p>
            <a:pPr marL="0" indent="0" algn="just">
              <a:lnSpc>
                <a:spcPct val="300000"/>
              </a:lnSpc>
              <a:spcAft>
                <a:spcPts val="600"/>
              </a:spcAft>
              <a:buNone/>
              <a:defRPr/>
            </a:pPr>
            <a:r>
              <a:rPr lang="en" sz="1800" dirty="0">
                <a:cs typeface="B Nazanin" panose="00000400000000000000" pitchFamily="2" charset="-78"/>
              </a:rPr>
              <a:t> </a:t>
            </a:r>
            <a:endParaRPr lang="fa-IR" sz="1800" dirty="0">
              <a:cs typeface="B Nazanin" panose="00000400000000000000" pitchFamily="2" charset="-78"/>
            </a:endParaRPr>
          </a:p>
        </p:txBody>
      </p:sp>
    </p:spTree>
    <p:extLst>
      <p:ext uri="{BB962C8B-B14F-4D97-AF65-F5344CB8AC3E}">
        <p14:creationId xmlns:p14="http://schemas.microsoft.com/office/powerpoint/2010/main" val="1538418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2147" y="498565"/>
            <a:ext cx="6877119" cy="640080"/>
          </a:xfrm>
        </p:spPr>
        <p:txBody>
          <a:bodyPr>
            <a:noAutofit/>
          </a:bodyPr>
          <a:lstStyle/>
          <a:p>
            <a:r>
              <a:rPr lang="en" sz="4800" b="1" dirty="0" smtClean="0">
                <a:latin typeface="Segoe UI Light" panose="020B0502040204020203" pitchFamily="34" charset="0"/>
                <a:cs typeface="Segoe UI Light" panose="020B0502040204020203" pitchFamily="34" charset="0"/>
              </a:rPr>
              <a:t>Transformer short circuit</a:t>
            </a:r>
            <a:endParaRPr lang="en-US" sz="4800" b="1" dirty="0">
              <a:latin typeface="Segoe UI Light" panose="020B0502040204020203" pitchFamily="34" charset="0"/>
              <a:cs typeface="Segoe UI Light" panose="020B0502040204020203" pitchFamily="34" charset="0"/>
            </a:endParaRPr>
          </a:p>
        </p:txBody>
      </p:sp>
      <p:sp>
        <p:nvSpPr>
          <p:cNvPr id="5" name="Content Placeholder 17"/>
          <p:cNvSpPr txBox="1">
            <a:spLocks/>
          </p:cNvSpPr>
          <p:nvPr/>
        </p:nvSpPr>
        <p:spPr>
          <a:xfrm>
            <a:off x="1102912" y="1277230"/>
            <a:ext cx="10386354" cy="25780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rtl="1">
              <a:lnSpc>
                <a:spcPct val="200000"/>
              </a:lnSpc>
            </a:pPr>
            <a:r>
              <a:rPr lang="en" sz="1600" dirty="0">
                <a:cs typeface="B Nazanin" panose="00000400000000000000" pitchFamily="2" charset="-78"/>
              </a:rPr>
              <a:t>In the short-circuit test, we vary the voltage until the rated short-circuit current flows through the windings. This voltage is usually much smaller than the rated voltage, between 0.05 and 0.1 per unit. Therefore, the magnetizing branch current can be neglected. It can also be assumed that a voltage drop occurs in the series impedance of the transformer.</a:t>
            </a:r>
          </a:p>
          <a:p>
            <a:pPr marL="0" indent="0">
              <a:lnSpc>
                <a:spcPct val="300000"/>
              </a:lnSpc>
              <a:spcAft>
                <a:spcPts val="600"/>
              </a:spcAft>
              <a:buNone/>
              <a:defRPr/>
            </a:pPr>
            <a:endParaRPr lang="en-US" sz="1600" dirty="0"/>
          </a:p>
          <a:p>
            <a:pPr marL="0" indent="0">
              <a:lnSpc>
                <a:spcPct val="300000"/>
              </a:lnSpc>
              <a:spcAft>
                <a:spcPts val="600"/>
              </a:spcAft>
              <a:buNone/>
              <a:defRPr/>
            </a:pPr>
            <a:r>
              <a:rPr lang="en" sz="1600" dirty="0" smtClean="0">
                <a:cs typeface="B Nazanin" panose="00000400000000000000" pitchFamily="2" charset="-78"/>
              </a:rPr>
              <a:t> </a:t>
            </a:r>
            <a:endParaRPr lang="fa-IR" sz="1600" dirty="0" smtClean="0">
              <a:cs typeface="B Nazanin" panose="00000400000000000000" pitchFamily="2" charset="-78"/>
            </a:endParaRPr>
          </a:p>
        </p:txBody>
      </p:sp>
      <p:pic>
        <p:nvPicPr>
          <p:cNvPr id="6" name="Picture 2" descr="آزمایش اتصال کوتا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12" y="3741737"/>
            <a:ext cx="79819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618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2147" y="498565"/>
            <a:ext cx="6877119" cy="640080"/>
          </a:xfrm>
        </p:spPr>
        <p:txBody>
          <a:bodyPr>
            <a:noAutofit/>
          </a:bodyPr>
          <a:lstStyle/>
          <a:p>
            <a:r>
              <a:rPr lang="en" sz="4800" b="1" dirty="0" smtClean="0">
                <a:latin typeface="Segoe UI Light" panose="020B0502040204020203" pitchFamily="34" charset="0"/>
                <a:cs typeface="Segoe UI Light" panose="020B0502040204020203" pitchFamily="34" charset="0"/>
              </a:rPr>
              <a:t>Transformer structure</a:t>
            </a:r>
            <a:endParaRPr lang="en-US" sz="4800" b="1" dirty="0">
              <a:latin typeface="Segoe UI Light" panose="020B0502040204020203" pitchFamily="34" charset="0"/>
              <a:cs typeface="Segoe UI Light" panose="020B0502040204020203" pitchFamily="34" charset="0"/>
            </a:endParaRPr>
          </a:p>
        </p:txBody>
      </p:sp>
      <p:sp>
        <p:nvSpPr>
          <p:cNvPr id="5" name="Content Placeholder 17"/>
          <p:cNvSpPr txBox="1">
            <a:spLocks/>
          </p:cNvSpPr>
          <p:nvPr/>
        </p:nvSpPr>
        <p:spPr>
          <a:xfrm>
            <a:off x="877330" y="1512008"/>
            <a:ext cx="10386354" cy="25780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Aft>
                <a:spcPts val="600"/>
              </a:spcAft>
              <a:buNone/>
              <a:defRPr/>
            </a:pPr>
            <a:r>
              <a:rPr lang="en" sz="2400" dirty="0">
                <a:cs typeface="B Nazanin" panose="00000400000000000000" pitchFamily="2" charset="-78"/>
              </a:rPr>
              <a:t>When a three-phase transformer is subjected to open-circuit and short-circuit tests, its three-phase power, line-to-line voltage, and line current must be measured. The impedance parameters are also calculated for each phase. Therefore, before using the above formulas to calculate resistances and reactances, the measured values must be converted to values for each phase.</a:t>
            </a:r>
            <a:endParaRPr lang="en-US" sz="2400" dirty="0">
              <a:cs typeface="B Nazanin" panose="00000400000000000000" pitchFamily="2" charset="-78"/>
            </a:endParaRPr>
          </a:p>
          <a:p>
            <a:pPr marL="0" indent="0" algn="r">
              <a:lnSpc>
                <a:spcPct val="300000"/>
              </a:lnSpc>
              <a:spcAft>
                <a:spcPts val="600"/>
              </a:spcAft>
              <a:buNone/>
              <a:defRPr/>
            </a:pPr>
            <a:r>
              <a:rPr lang="en" sz="2400" dirty="0" smtClean="0">
                <a:cs typeface="B Nazanin" panose="00000400000000000000" pitchFamily="2" charset="-78"/>
              </a:rPr>
              <a:t> </a:t>
            </a:r>
            <a:endParaRPr lang="fa-IR" sz="2400" dirty="0" smtClean="0">
              <a:cs typeface="B Nazanin" panose="00000400000000000000" pitchFamily="2" charset="-78"/>
            </a:endParaRPr>
          </a:p>
        </p:txBody>
      </p:sp>
    </p:spTree>
    <p:extLst>
      <p:ext uri="{BB962C8B-B14F-4D97-AF65-F5344CB8AC3E}">
        <p14:creationId xmlns:p14="http://schemas.microsoft.com/office/powerpoint/2010/main" val="153868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42551" y="498565"/>
            <a:ext cx="10846715" cy="640080"/>
          </a:xfrm>
        </p:spPr>
        <p:txBody>
          <a:bodyPr>
            <a:noAutofit/>
          </a:bodyPr>
          <a:lstStyle/>
          <a:p>
            <a:pPr algn="r"/>
            <a:r>
              <a:rPr lang="en" sz="4800" b="1" dirty="0" smtClean="0">
                <a:latin typeface="Segoe UI Light" panose="020B0502040204020203" pitchFamily="34" charset="0"/>
                <a:cs typeface="Segoe UI Light" panose="020B0502040204020203" pitchFamily="34" charset="0"/>
              </a:rPr>
              <a:t>Transformer implementation in COMSOL</a:t>
            </a:r>
            <a:endParaRPr lang="en-US" sz="48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877330" y="1512008"/>
            <a:ext cx="10386354" cy="4209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300000"/>
              </a:lnSpc>
              <a:spcAft>
                <a:spcPts val="600"/>
              </a:spcAft>
              <a:buNone/>
              <a:defRPr/>
            </a:pPr>
            <a:endParaRPr lang="fa-IR" sz="24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23950" y="1654003"/>
            <a:ext cx="5124450" cy="4067175"/>
          </a:xfrm>
          <a:prstGeom prst="rect">
            <a:avLst/>
          </a:prstGeom>
        </p:spPr>
      </p:pic>
    </p:spTree>
    <p:extLst>
      <p:ext uri="{BB962C8B-B14F-4D97-AF65-F5344CB8AC3E}">
        <p14:creationId xmlns:p14="http://schemas.microsoft.com/office/powerpoint/2010/main" val="2803423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04335" y="498565"/>
            <a:ext cx="10784931" cy="640080"/>
          </a:xfrm>
        </p:spPr>
        <p:txBody>
          <a:bodyPr>
            <a:noAutofit/>
          </a:bodyPr>
          <a:lstStyle/>
          <a:p>
            <a:r>
              <a:rPr lang="en" sz="4800" b="1" dirty="0" smtClean="0">
                <a:latin typeface="Segoe UI Light" panose="020B0502040204020203" pitchFamily="34" charset="0"/>
                <a:cs typeface="Segoe UI Light" panose="020B0502040204020203" pitchFamily="34" charset="0"/>
              </a:rPr>
              <a:t>Transformer implementation in COMSOL</a:t>
            </a:r>
            <a:endParaRPr lang="en-US" sz="48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877330" y="1512008"/>
            <a:ext cx="10386354" cy="4209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300000"/>
              </a:lnSpc>
              <a:spcAft>
                <a:spcPts val="600"/>
              </a:spcAft>
              <a:buNone/>
              <a:defRPr/>
            </a:pPr>
            <a:endParaRPr lang="fa-IR" sz="2400" dirty="0" smtClean="0">
              <a:cs typeface="B Nazanin" panose="00000400000000000000" pitchFamily="2" charset="-78"/>
            </a:endParaRPr>
          </a:p>
        </p:txBody>
      </p:sp>
      <p:pic>
        <p:nvPicPr>
          <p:cNvPr id="2" name="Picture 1"/>
          <p:cNvPicPr>
            <a:picLocks noChangeAspect="1"/>
          </p:cNvPicPr>
          <p:nvPr/>
        </p:nvPicPr>
        <p:blipFill>
          <a:blip r:embed="rId2"/>
          <a:stretch>
            <a:fillRect/>
          </a:stretch>
        </p:blipFill>
        <p:spPr>
          <a:xfrm>
            <a:off x="877330" y="1914395"/>
            <a:ext cx="10961632" cy="4350480"/>
          </a:xfrm>
          <a:prstGeom prst="rect">
            <a:avLst/>
          </a:prstGeom>
        </p:spPr>
      </p:pic>
    </p:spTree>
    <p:extLst>
      <p:ext uri="{BB962C8B-B14F-4D97-AF65-F5344CB8AC3E}">
        <p14:creationId xmlns:p14="http://schemas.microsoft.com/office/powerpoint/2010/main" val="425339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499</Words>
  <Application>Microsoft Office PowerPoint</Application>
  <PresentationFormat>Widescreen</PresentationFormat>
  <Paragraphs>31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 Nazanin</vt:lpstr>
      <vt:lpstr>Calibri</vt:lpstr>
      <vt:lpstr>Segoe UI</vt:lpstr>
      <vt:lpstr>Segoe UI Light</vt:lpstr>
      <vt:lpstr>WelcomeDoc</vt:lpstr>
      <vt:lpstr>Thermal and structural analysis of a 3-phase transformer with short circuit connection</vt:lpstr>
      <vt:lpstr>Goal</vt:lpstr>
      <vt:lpstr>Desired results</vt:lpstr>
      <vt:lpstr>Transformer structure</vt:lpstr>
      <vt:lpstr>Transformer structure</vt:lpstr>
      <vt:lpstr>Transformer short circuit</vt:lpstr>
      <vt:lpstr>Transformer structure</vt:lpstr>
      <vt:lpstr>Transformer implementation in COMSOL</vt:lpstr>
      <vt:lpstr>Transformer implementation in COMSOL</vt:lpstr>
      <vt:lpstr>3D thermal and structural analysis results Comsol </vt:lpstr>
      <vt:lpstr>Question regarding the presentation of 3D results of thermal and structural analysis of a 3-phase COMSOL transformer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2024-05-26T19:45:40Z</dcterms:created>
  <dcterms:modified xsi:type="dcterms:W3CDTF">2025-08-07T14:29:43Z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