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DB50-8710-40EF-80B2-DB2053CCCF05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CB49-822A-49CC-BC1C-8D955303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4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DB50-8710-40EF-80B2-DB2053CCCF05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CB49-822A-49CC-BC1C-8D955303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2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DB50-8710-40EF-80B2-DB2053CCCF05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CB49-822A-49CC-BC1C-8D955303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9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DB50-8710-40EF-80B2-DB2053CCCF05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CB49-822A-49CC-BC1C-8D955303363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0472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DB50-8710-40EF-80B2-DB2053CCCF05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CB49-822A-49CC-BC1C-8D955303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64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DB50-8710-40EF-80B2-DB2053CCCF05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CB49-822A-49CC-BC1C-8D955303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05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DB50-8710-40EF-80B2-DB2053CCCF05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CB49-822A-49CC-BC1C-8D955303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40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DB50-8710-40EF-80B2-DB2053CCCF05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CB49-822A-49CC-BC1C-8D955303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66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DB50-8710-40EF-80B2-DB2053CCCF05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CB49-822A-49CC-BC1C-8D955303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44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DB50-8710-40EF-80B2-DB2053CCCF05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CB49-822A-49CC-BC1C-8D955303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9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DB50-8710-40EF-80B2-DB2053CCCF05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CB49-822A-49CC-BC1C-8D955303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1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DB50-8710-40EF-80B2-DB2053CCCF05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CB49-822A-49CC-BC1C-8D955303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7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DB50-8710-40EF-80B2-DB2053CCCF05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CB49-822A-49CC-BC1C-8D955303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9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DB50-8710-40EF-80B2-DB2053CCCF05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CB49-822A-49CC-BC1C-8D955303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1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DB50-8710-40EF-80B2-DB2053CCCF05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CB49-822A-49CC-BC1C-8D955303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8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DB50-8710-40EF-80B2-DB2053CCCF05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CB49-822A-49CC-BC1C-8D955303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0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DB50-8710-40EF-80B2-DB2053CCCF05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CB49-822A-49CC-BC1C-8D955303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2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DB50-8710-40EF-80B2-DB2053CCCF05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8CB49-822A-49CC-BC1C-8D955303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A26DB50-8710-40EF-80B2-DB2053CCCF05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B98CB49-822A-49CC-BC1C-8D955303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165C5-275A-4706-83E2-99E838267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8059"/>
            <a:ext cx="9144000" cy="1244282"/>
          </a:xfrm>
        </p:spPr>
        <p:txBody>
          <a:bodyPr>
            <a:normAutofit/>
          </a:bodyPr>
          <a:lstStyle/>
          <a:p>
            <a:r>
              <a:rPr lang="fa-IR" sz="4000" dirty="0"/>
              <a:t>کنترل مخازن دو تانکر آب با استفاده از روش انتشار عقبگرد شبکه عصبی مصنوعی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D694B-01C8-4FE5-B84D-8B851C831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26526"/>
            <a:ext cx="9144000" cy="2031274"/>
          </a:xfrm>
        </p:spPr>
        <p:txBody>
          <a:bodyPr>
            <a:normAutofit/>
          </a:bodyPr>
          <a:lstStyle/>
          <a:p>
            <a:pPr algn="r"/>
            <a:r>
              <a:rPr lang="fa-IR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هدف: کنترل سطح مایع در مخازن و جریان بین مخازن در صنایع</a:t>
            </a:r>
          </a:p>
          <a:p>
            <a:pPr algn="r"/>
            <a:r>
              <a:rPr lang="fa-IR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مایعات توسط مواد شیمیایی یا مخلوط سازی در مخازن پردازش می شوند ، اما همیشه باید سطح مایعات در مخازن کنترل شود و جریان بین مخازن باید در صورت غیر خطی بودن تنظیم شود</a:t>
            </a:r>
            <a:r>
              <a:rPr lang="fa-IR" sz="1800" dirty="0"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r"/>
            <a:r>
              <a:rPr lang="fa-IR" sz="1800" dirty="0">
                <a:latin typeface="Calibri" panose="020F0502020204030204" pitchFamily="34" charset="0"/>
                <a:cs typeface="Calibri" panose="020F0502020204030204" pitchFamily="34" charset="0"/>
              </a:rPr>
              <a:t>در این مقاله برای کنترل سطح 2 در مخزن 2 با نقطه تنظیم 10 سانتیمتر از شبکه عصبی مبتنی بر تولید عقب گرد</a:t>
            </a:r>
            <a:r>
              <a:rPr lang="fa-I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a-IR" sz="1800" dirty="0">
                <a:latin typeface="Calibri" panose="020F0502020204030204" pitchFamily="34" charset="0"/>
                <a:cs typeface="Calibri" panose="020F0502020204030204" pitchFamily="34" charset="0"/>
              </a:rPr>
              <a:t>استفاده می شود و می تواند تغییرات نقطه تنظیم شده را به 8 سانتی متر در 225 ثانیه دنبال کند.</a:t>
            </a:r>
            <a:endParaRPr lang="en-US" sz="1800" dirty="0">
              <a:latin typeface="Arial" panose="020B0604020202020204" pitchFamily="34" charset="0"/>
              <a:cs typeface="Calibri" panose="020F0502020204030204" pitchFamily="34" charset="0"/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9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BB257A-6C96-414B-9629-115CBE536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512" y="365125"/>
            <a:ext cx="9683288" cy="548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30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106867-3CDE-4D62-B2EC-C4DF26288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2047" y="186804"/>
            <a:ext cx="7641770" cy="6408171"/>
          </a:xfrm>
        </p:spPr>
      </p:pic>
    </p:spTree>
    <p:extLst>
      <p:ext uri="{BB962C8B-B14F-4D97-AF65-F5344CB8AC3E}">
        <p14:creationId xmlns:p14="http://schemas.microsoft.com/office/powerpoint/2010/main" val="46606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B457-9118-43DC-92F2-5C2DBA08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44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نتیجه گیری</a:t>
            </a:r>
            <a:br>
              <a:rPr lang="fa-IR" sz="44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EA68F-6FF5-4F47-83EA-30D31B478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در بسیاری از مواقع ، مایعات با استفاده از مواد شیمیایی یا تیمار مخلوط در مخازن پردازش می شوند ، اما همیشه باید سطح مایعات در مخازن کنترل شود و جریان بین مخازن باید در صورت غیر خطی بودن تنظیم شود. بنابراین ، در این مقاله برای کنترل سطح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در مخزن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با نقطه تنظیم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سانتیمتر از شبکه عصبی مبتنی بر تولید عقب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BP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استفاده می شود و می تواند تغییرات نقطه تنظیم را به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سانتی متر داده شده در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225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ثانیه تبدیل کند. نتیجه بدست آمده از شبکه عصبی تابع پایه شعاعی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RBF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برای کنترل سطح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در مخزن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خطای حالت پایدار =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سانتی متر ، پرش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٪ ، زمان افزایش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49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ثانیه ، زمان ته نشینی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52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ثانیه و می تواند تغییرات تعیین شده را در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51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ثانیه دنبال کند.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2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483D-0992-4534-9D77-F804AB78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/>
              <a:t>راه حل مساله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184B6-3551-40E1-B080-661C0849E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endParaRPr lang="fa-I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>
              <a:buNone/>
            </a:pPr>
            <a:r>
              <a:rPr lang="fa-IR" sz="1800" dirty="0">
                <a:latin typeface="Calibri" panose="020F0502020204030204" pitchFamily="34" charset="0"/>
                <a:cs typeface="Calibri" panose="020F0502020204030204" pitchFamily="34" charset="0"/>
              </a:rPr>
              <a:t>توانایی قوی شبکه های عصبی</a:t>
            </a:r>
            <a:r>
              <a:rPr lang="fa-I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a-IR" sz="1800" dirty="0">
                <a:latin typeface="Calibri" panose="020F0502020204030204" pitchFamily="34" charset="0"/>
                <a:cs typeface="Calibri" panose="020F0502020204030204" pitchFamily="34" charset="0"/>
              </a:rPr>
              <a:t>در تقریب</a:t>
            </a:r>
            <a:r>
              <a:rPr lang="fa-I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a-IR" sz="1800" dirty="0">
                <a:latin typeface="Calibri" panose="020F0502020204030204" pitchFamily="34" charset="0"/>
                <a:cs typeface="Calibri" panose="020F0502020204030204" pitchFamily="34" charset="0"/>
              </a:rPr>
              <a:t>نگاشتهای غیرخطی</a:t>
            </a:r>
            <a:r>
              <a:rPr lang="fa-I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a-IR" sz="1800" dirty="0">
                <a:latin typeface="Calibri" panose="020F0502020204030204" pitchFamily="34" charset="0"/>
                <a:cs typeface="Calibri" panose="020F0502020204030204" pitchFamily="34" charset="0"/>
              </a:rPr>
              <a:t>وجود دارد، که در زمینه همگرایی روش تکرار آموزش نتایج باالقوه ای دارد. هر بار در روش تکرار یادگیری پس از پردازش تمام مثال های آموزش توسط شبکه و وزن شبکه به روز می شود</a:t>
            </a:r>
            <a:r>
              <a:rPr lang="fa-IR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r">
              <a:buNone/>
            </a:pP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کنترل سطح یکی از متغیرهای سیستم کنترل است که در صنایع فرآیندی از اهمیت بیشتری برخوردار است. صنایع فرآیندی نیاز به پمپاژ مایع و همچنین ذخیره در مخازن دارند و سپس به مخزن دیگری پمپ می شوند. در بسیاری از مواقع مایعات توسط مواد شیمیایی یا مخلوط سازی در مخازن پردازش می شوند ، اما همیشه باید سطح مایعات در مخازن کنترل شود و جریان بین مخازن تنظیم شود. کیفیت محصول مخلوط به سطح واکنش دهنده های موجود در مخلوط مخلوط بستگی دارد.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fa-IR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سیستم سطح مایع در فرآیند پیچیده صنعتی دارای پارامترهای مختلف سیستم و ویژگی های غیر خطی است. اکثر عملکردهای کنترلی در طراحی واقعی معمولاً با خطای حالت پایدار ، فرورانش ، زمان بالا آمدن ، زمان ته نشینی تعریف می شوند.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62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D046-9ABF-46BA-8A46-D1D8375D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/>
              <a:t>راه اندازی پارامترها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6C90FFA-7002-40CB-8E48-283441B9D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730" y="1742304"/>
            <a:ext cx="6809903" cy="3373392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2C1F66-F8FA-43E7-B292-9D902F199D94}"/>
              </a:ext>
            </a:extLst>
          </p:cNvPr>
          <p:cNvSpPr txBox="1"/>
          <p:nvPr/>
        </p:nvSpPr>
        <p:spPr>
          <a:xfrm>
            <a:off x="7220633" y="2932611"/>
            <a:ext cx="45606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a-IR" dirty="0"/>
              <a:t>جهت راه اندازی پارامترها </a:t>
            </a:r>
          </a:p>
          <a:p>
            <a:pPr algn="r"/>
            <a:r>
              <a:rPr lang="en-US" dirty="0"/>
              <a:t>Hidden layers</a:t>
            </a:r>
            <a:r>
              <a:rPr lang="fa-IR" dirty="0"/>
              <a:t>تعداد لایه های پنهان=</a:t>
            </a:r>
            <a:endParaRPr lang="en-US" dirty="0"/>
          </a:p>
          <a:p>
            <a:pPr algn="r"/>
            <a:r>
              <a:rPr lang="en-US" dirty="0"/>
              <a:t>Learning rate</a:t>
            </a:r>
            <a:r>
              <a:rPr lang="fa-IR" dirty="0"/>
              <a:t>نرخ آموزش شبکه عصبی مصنوعی=</a:t>
            </a:r>
            <a:endParaRPr lang="en-US" dirty="0"/>
          </a:p>
          <a:p>
            <a:pPr algn="r"/>
            <a:r>
              <a:rPr lang="en-US" dirty="0"/>
              <a:t>epochs =</a:t>
            </a:r>
            <a:r>
              <a:rPr lang="fa-IR" dirty="0"/>
              <a:t>تعداد دفعات پویش نت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2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A423-7755-4445-9080-B23D089C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/>
              <a:t>راه اندازی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ED573E-249A-4BF0-90A4-DDBAABF73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497" y="1394550"/>
            <a:ext cx="6730793" cy="33342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DCDBD8-95D9-43F9-9E13-6F61DF27D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604" y="2720113"/>
            <a:ext cx="6779160" cy="347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4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3AC4-E4E1-46CA-A9E9-24C7573C0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84"/>
            <a:ext cx="10515600" cy="823595"/>
          </a:xfrm>
        </p:spPr>
        <p:txBody>
          <a:bodyPr/>
          <a:lstStyle/>
          <a:p>
            <a:pPr algn="r"/>
            <a:r>
              <a:rPr lang="fa-IR" dirty="0"/>
              <a:t>داده های ورودی و هدف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4553AC-F6FD-4005-9FF6-5EBCAF068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695" y="2366963"/>
            <a:ext cx="3198609" cy="3424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D17C6C-F149-44A4-A1EA-C6E48D58C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880" y="2424269"/>
            <a:ext cx="3772739" cy="4401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16BD26-A4AF-4F15-979A-642EF33D3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3" y="2515880"/>
            <a:ext cx="5489742" cy="215935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0458A1E-C4FD-4114-82CC-E070CBEBD8CE}"/>
              </a:ext>
            </a:extLst>
          </p:cNvPr>
          <p:cNvSpPr txBox="1">
            <a:spLocks/>
          </p:cNvSpPr>
          <p:nvPr/>
        </p:nvSpPr>
        <p:spPr>
          <a:xfrm>
            <a:off x="1008019" y="1097279"/>
            <a:ext cx="10515600" cy="82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1800" dirty="0"/>
              <a:t> استفاده می کنیم: بطور کل بنا بر مقاله 450 ثانیه باید جنریت شود.</a:t>
            </a:r>
            <a:r>
              <a:rPr lang="en-US" sz="1800" dirty="0"/>
              <a:t>Sort</a:t>
            </a:r>
            <a:r>
              <a:rPr lang="fa-IR" sz="1800" dirty="0"/>
              <a:t> برای تولید تقریبی داده ها از تابع </a:t>
            </a: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67F4AA-A1B0-4C6B-9C74-2AC890ED6D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3" y="5079713"/>
            <a:ext cx="4903260" cy="68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8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F5EA-E113-4A61-8D64-53DDCC78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/>
              <a:t>اندازه گیری خطا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FC08FC-9DB5-4412-8BEC-ACC7C719C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487" y="3793331"/>
            <a:ext cx="5915025" cy="571500"/>
          </a:xfrm>
        </p:spPr>
      </p:pic>
      <p:pic>
        <p:nvPicPr>
          <p:cNvPr id="1026" name="Picture 2" descr="What are the differences between MSE and RMSE | i2tutorials">
            <a:extLst>
              <a:ext uri="{FF2B5EF4-FFF2-40B4-BE49-F238E27FC236}">
                <a16:creationId xmlns:a16="http://schemas.microsoft.com/office/drawing/2014/main" id="{157F1DCF-EB92-40F0-B685-BCA4D2F51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353" y="2076450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75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464E-C3A2-4710-B0DD-652A6FF2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/>
              <a:t>ترسیم پلات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E48081-4F04-4BD5-8422-FD4981C3D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61" y="1295865"/>
            <a:ext cx="5141336" cy="36941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F3F3EE-7F5F-4E0C-98E8-2D32677B7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597" y="1295865"/>
            <a:ext cx="5989001" cy="449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8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36132-2A5F-4610-9625-3950BE01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31A9E0-4D3A-4F4C-88CC-4CC2BAAE6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133" y="112715"/>
            <a:ext cx="7278116" cy="28483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BB9F22-7E14-4C0E-BAA0-20269B77F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632" y="-640218"/>
            <a:ext cx="5272320" cy="313867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BFBBEC-45FD-46ED-A53B-746CEF81B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96" y="1956255"/>
            <a:ext cx="3286635" cy="491966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DE77E8-73DE-4DBF-B77F-E8CB280DEA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60" y="2782226"/>
            <a:ext cx="6029459" cy="39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0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5B1F-804F-46C2-8EEA-288B2A9B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Trainbr=train Bayesian Regularization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93AB16-5B82-405E-9FBA-4C0F9701F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7" y="1948848"/>
            <a:ext cx="11069584" cy="1774066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6D93C80-7037-4B92-BFC7-3FBB815617FC}"/>
              </a:ext>
            </a:extLst>
          </p:cNvPr>
          <p:cNvSpPr txBox="1">
            <a:spLocks/>
          </p:cNvSpPr>
          <p:nvPr/>
        </p:nvSpPr>
        <p:spPr>
          <a:xfrm>
            <a:off x="686537" y="37229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000" dirty="0"/>
              <a:t>در حقیقت این تابع با استفاده از روش بیزین آموزش شبکه عصبی را انجام میدهد و به نحوی پیاده سازشبکه عصبی تابع پايه     است</a:t>
            </a:r>
            <a:r>
              <a:rPr lang="en-US" sz="2000" dirty="0"/>
              <a:t>RBF=Radius Basic Function</a:t>
            </a:r>
            <a:r>
              <a:rPr lang="fa-IR" sz="2000" dirty="0"/>
              <a:t>شعاعی</a:t>
            </a:r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671160-993F-4EA6-9BEB-E1836AA98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63" y="4835294"/>
            <a:ext cx="10363937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8950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87</TotalTime>
  <Words>532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Tw Cen MT</vt:lpstr>
      <vt:lpstr>Droplet</vt:lpstr>
      <vt:lpstr>کنترل مخازن دو تانکر آب با استفاده از روش انتشار عقبگرد شبکه عصبی مصنوعی</vt:lpstr>
      <vt:lpstr>راه حل مساله</vt:lpstr>
      <vt:lpstr>راه اندازی پارامترها</vt:lpstr>
      <vt:lpstr>راه اندازی</vt:lpstr>
      <vt:lpstr>داده های ورودی و هدف</vt:lpstr>
      <vt:lpstr>اندازه گیری خطا</vt:lpstr>
      <vt:lpstr>ترسیم پلات</vt:lpstr>
      <vt:lpstr>Train</vt:lpstr>
      <vt:lpstr>Trainbr=train Bayesian Regularization </vt:lpstr>
      <vt:lpstr>PowerPoint Presentation</vt:lpstr>
      <vt:lpstr>PowerPoint Presentation</vt:lpstr>
      <vt:lpstr>نتیجه گیری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کنترل مخازن دو تانکر آب با استفاده از روش انتشار عقبگرد شبکه عصبی مصنوعی</dc:title>
  <dc:creator>Mahsa</dc:creator>
  <cp:lastModifiedBy>Mahsa</cp:lastModifiedBy>
  <cp:revision>13</cp:revision>
  <dcterms:created xsi:type="dcterms:W3CDTF">2021-07-11T23:34:49Z</dcterms:created>
  <dcterms:modified xsi:type="dcterms:W3CDTF">2021-07-12T01:02:26Z</dcterms:modified>
</cp:coreProperties>
</file>