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8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86420"/>
  </p:normalViewPr>
  <p:slideViewPr>
    <p:cSldViewPr snapToGrid="0" snapToObjects="1">
      <p:cViewPr>
        <p:scale>
          <a:sx n="108" d="100"/>
          <a:sy n="108" d="100"/>
        </p:scale>
        <p:origin x="736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B4E75-5CFF-744A-9451-0CC97E914607}" type="datetimeFigureOut">
              <a:rPr lang="en-US" smtClean="0"/>
              <a:t>5/20/22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17E32-21FB-EC4A-9B14-F60417C1C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54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017E32-21FB-EC4A-9B14-F60417C1CC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96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endParaRPr lang="en-US" sz="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017E32-21FB-EC4A-9B14-F60417C1CC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80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017E32-21FB-EC4A-9B14-F60417C1CC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03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017E32-21FB-EC4A-9B14-F60417C1CC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017E32-21FB-EC4A-9B14-F60417C1CC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58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017E32-21FB-EC4A-9B14-F60417C1CC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07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017E32-21FB-EC4A-9B14-F60417C1CC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8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017E32-21FB-EC4A-9B14-F60417C1CC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26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017E32-21FB-EC4A-9B14-F60417C1CC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50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/Mahsam24/Website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017E32-21FB-EC4A-9B14-F60417C1CC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05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095F6-A8ED-435C-BF7A-896492D89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E95A4-91B0-BE88-9CF8-699E3742A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44772-B8C2-4912-0563-A975F161A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F492-A63D-084F-A2D7-EC4B6F74D107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84EA1-86D3-B7CD-8C3B-0799F9D88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56D1E-B342-785F-7BA5-877DE274E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C81B-5ED2-9442-AABA-F4350330B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9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0F61-2791-B56F-D5CF-0FA54E1A2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1F944-D001-BEEF-D117-11CA2B545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E7975-D269-B0C6-1D6B-D9FAD08ED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F492-A63D-084F-A2D7-EC4B6F74D107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EE377-20CF-B012-36AB-9A815A6D4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26500-4161-A8F3-AC44-BF34837B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C81B-5ED2-9442-AABA-F4350330B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5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0E1C4E-1631-CDCA-6CD1-5FDF4ABC3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3B3DD-C931-6B92-F388-CAD9F6D28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887FB-9336-8581-128C-FD88C0B6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F492-A63D-084F-A2D7-EC4B6F74D107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BD1D9-1D42-4A1A-32EA-49851F766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70EB6-15D8-20B1-6531-2559CB7B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C81B-5ED2-9442-AABA-F4350330B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3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2B8A-55E2-7156-347A-3927193C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A7323-0CB4-D3F9-3D66-8D781F0B1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814A4-5813-6C5C-A867-D1B96FC1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F492-A63D-084F-A2D7-EC4B6F74D107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89F5C-EBB8-BE4A-3C6D-AD0457F3F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C28CC-96AE-7651-0988-692E0456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C81B-5ED2-9442-AABA-F4350330B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8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C35BE-73B5-18FA-FD05-5454267C3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49C7D-40F5-AD83-00A7-C7D5CB44A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1C479-51FC-7F5C-A163-B24B5478B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F492-A63D-084F-A2D7-EC4B6F74D107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B064D-BF81-060F-2823-506BB568A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19CDA-5CB4-6606-6472-F6154585C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C81B-5ED2-9442-AABA-F4350330B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2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5825-613B-9170-33F3-9FA8166FF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CCCCE-83D5-14A7-1862-6677E3010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5EC9D-7CB0-C3CE-AAA9-E37931488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45DED-394F-3E9E-6CE7-74F59C6A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F492-A63D-084F-A2D7-EC4B6F74D107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8E41C-E7A0-FE2C-BB36-163B9B67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0EB87-AC22-70C3-062E-A4C84F56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C81B-5ED2-9442-AABA-F4350330B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9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3FA7-F2B4-1109-4295-579AC73E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DB9A9-7D8B-711E-4CD8-606AD4534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BB46E-FB0A-D77D-B129-190F6D65F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61250-4424-30D6-E047-0515A9586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1FC182-CC6D-1DAB-BE13-D9FDAC6F3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0BA65-41FA-1E62-2F79-AFAA93C3D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F492-A63D-084F-A2D7-EC4B6F74D107}" type="datetimeFigureOut">
              <a:rPr lang="en-US" smtClean="0"/>
              <a:t>5/20/22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5B5B-13B1-78BB-B5A0-FD2C6D36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756BF2-7B32-BC20-5FBD-A1B1D858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C81B-5ED2-9442-AABA-F4350330B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3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D046-614E-8059-8243-2EE6D9FB0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1FD2A-9EAC-06C0-1D37-2A3417A3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F492-A63D-084F-A2D7-EC4B6F74D107}" type="datetimeFigureOut">
              <a:rPr lang="en-US" smtClean="0"/>
              <a:t>5/20/22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4D99C-873C-352F-B7C9-371199024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F049C-0A19-D26A-A4EA-58F982D9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C81B-5ED2-9442-AABA-F4350330B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8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C2AA1F-88AB-9C7E-475B-FED1CA538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F492-A63D-084F-A2D7-EC4B6F74D107}" type="datetimeFigureOut">
              <a:rPr lang="en-US" smtClean="0"/>
              <a:t>5/20/22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2CD724-8378-DFA2-F2EC-ADDC0BFF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338DF-C383-56BC-6050-C57BB1D5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C81B-5ED2-9442-AABA-F4350330B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7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7EC8-2E20-15B0-258E-FDD129EE1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20C83-2362-02FD-129C-792507BA8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B0E5B-0616-45B1-0BB7-3CDDD900A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C80E6-D7E8-7A81-A2DA-F5FA7A98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F492-A63D-084F-A2D7-EC4B6F74D107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CBE57-CAB6-6F0D-6C9C-4ACA9A151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30303-A2D5-648C-2650-B0A88B3A4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C81B-5ED2-9442-AABA-F4350330B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8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BFF7-9EA9-8F82-1692-3034BDBD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55A716-9BEB-9463-0C90-D3D114126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76122-89E4-67F5-C4D6-88416AB43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734A8-4BB8-A0B4-0590-ADA232ECA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F492-A63D-084F-A2D7-EC4B6F74D107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1663A-44CD-E0BC-7AF9-AD3A3FA0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2C90A-0CFF-5A5C-6286-AB83BF7BD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FC81B-5ED2-9442-AABA-F4350330B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8B355B-DD74-1EB4-4EA3-955A4EE38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EA039-0823-71BA-0E08-14A3A0A15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8612F-10E5-8D5E-5074-F6738F7CC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7F492-A63D-084F-A2D7-EC4B6F74D107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55B6E-2C37-18C3-E70B-6F9DE3C13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459F2-29F0-CBF7-0A1A-159E6F660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FC81B-5ED2-9442-AABA-F4350330B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0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25 awesome website backgrounds and useful guidelines - Justinmind">
            <a:extLst>
              <a:ext uri="{FF2B5EF4-FFF2-40B4-BE49-F238E27FC236}">
                <a16:creationId xmlns:a16="http://schemas.microsoft.com/office/drawing/2014/main" id="{4FF4EB14-EBEC-C83A-064C-94D39F318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" r="21534" b="586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D6DC4-8234-067E-5BD8-38BE362F5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/>
              <a:t>WebSchool4You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65721-A37B-1C27-4396-12DEAE532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Mahsam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054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8CEEC-78E3-2F01-2F87-0DF739EAC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+mn-lt"/>
              </a:rPr>
              <a:t>Conclusion</a:t>
            </a:r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81FC7EB0-64A4-68CC-447E-91E2C79D47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282" r="2387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B0EEC-3973-FA9E-3421-7D32F0399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+mj-lt"/>
              </a:rPr>
              <a:t>To conclude, judging by the feedback the website was a success and it was able to solve the problem.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+mj-lt"/>
              </a:rPr>
              <a:t>This website is one of the most versatile e-learning platforms that teaches all users how to create a website.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+mj-lt"/>
              </a:rPr>
              <a:t>For future work, my website would include some more advanced games and a chatbot.</a:t>
            </a:r>
          </a:p>
        </p:txBody>
      </p:sp>
    </p:spTree>
    <p:extLst>
      <p:ext uri="{BB962C8B-B14F-4D97-AF65-F5344CB8AC3E}">
        <p14:creationId xmlns:p14="http://schemas.microsoft.com/office/powerpoint/2010/main" val="199396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8CEEC-78E3-2F01-2F87-0DF739EAC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Introduction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B0EEC-3973-FA9E-3421-7D32F0399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545170" cy="35362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This PowerPoint will cover the core structure of my E-Learning platform.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It will be able to showcase the problem, the design decisions, the functionality of the platform and the results.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EB2882-D08A-A1A2-D3F1-1EC8064ABE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54" r="19958"/>
          <a:stretch/>
        </p:blipFill>
        <p:spPr>
          <a:xfrm>
            <a:off x="7535330" y="2373343"/>
            <a:ext cx="3217333" cy="268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20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CEEC-78E3-2F01-2F87-0DF739EAC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14" y="629266"/>
            <a:ext cx="5124522" cy="162232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Defining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B0EEC-3973-FA9E-3421-7D32F0399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528" y="2044700"/>
            <a:ext cx="5444022" cy="378541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  <a:cs typeface="Calibri Light" panose="020F0302020204030204" pitchFamily="34" charset="0"/>
              </a:rPr>
              <a:t>Not every user’s learning type is catered for in an E-Learning platform.</a:t>
            </a:r>
          </a:p>
          <a:p>
            <a:pPr>
              <a:lnSpc>
                <a:spcPct val="100000"/>
              </a:lnSpc>
            </a:pPr>
            <a:r>
              <a:rPr lang="en-GB" dirty="0">
                <a:latin typeface="+mj-lt"/>
                <a:cs typeface="Calibri Light" panose="020F0302020204030204" pitchFamily="34" charset="0"/>
              </a:rPr>
              <a:t>The flowchart shows the number of users that will be deferred away from the website if their learning type isn’t accommodated for.</a:t>
            </a:r>
          </a:p>
          <a:p>
            <a:pPr>
              <a:lnSpc>
                <a:spcPct val="100000"/>
              </a:lnSpc>
            </a:pPr>
            <a:r>
              <a:rPr lang="en-GB" dirty="0">
                <a:latin typeface="+mj-lt"/>
                <a:cs typeface="Calibri Light" panose="020F0302020204030204" pitchFamily="34" charset="0"/>
              </a:rPr>
              <a:t>This made it vital to incorporate all learning types.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7F69D2F-84AF-A07C-4EC4-1E843B4B63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58" t="13" r="3" b="117"/>
          <a:stretch/>
        </p:blipFill>
        <p:spPr>
          <a:xfrm>
            <a:off x="7057079" y="833418"/>
            <a:ext cx="4170791" cy="51879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1263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8CEEC-78E3-2F01-2F87-0DF739EAC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latin typeface="+mn-lt"/>
                <a:ea typeface="+mj-ea"/>
                <a:cs typeface="+mj-cs"/>
              </a:rPr>
              <a:t>Aims</a:t>
            </a:r>
            <a:r>
              <a:rPr lang="en-US" sz="4000" kern="1200" dirty="0">
                <a:latin typeface="+mn-lt"/>
                <a:ea typeface="+mj-ea"/>
                <a:cs typeface="+mj-cs"/>
              </a:rPr>
              <a:t> &amp; Objectives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368514-30C3-49CB-2192-70D35EFE8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470247"/>
            <a:ext cx="4545169" cy="3789875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  <a:cs typeface="Calibri Light" panose="020F0302020204030204" pitchFamily="34" charset="0"/>
              </a:rPr>
              <a:t>The aim of the website was to ensure that the platform that was created would suit all users.</a:t>
            </a:r>
          </a:p>
          <a:p>
            <a:r>
              <a:rPr lang="en-US" dirty="0">
                <a:latin typeface="+mj-lt"/>
                <a:cs typeface="Calibri Light" panose="020F0302020204030204" pitchFamily="34" charset="0"/>
              </a:rPr>
              <a:t>The objective was to have </a:t>
            </a:r>
            <a:r>
              <a:rPr lang="en-GB" dirty="0">
                <a:latin typeface="+mj-lt"/>
                <a:cs typeface="Calibri Light" panose="020F0302020204030204" pitchFamily="34" charset="0"/>
              </a:rPr>
              <a:t>at least one learning technique for each type of learning available.</a:t>
            </a: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0" name="Picture 19" descr="A wall painted with an arrow and a dartboard">
            <a:extLst>
              <a:ext uri="{FF2B5EF4-FFF2-40B4-BE49-F238E27FC236}">
                <a16:creationId xmlns:a16="http://schemas.microsoft.com/office/drawing/2014/main" id="{C19FDA74-7543-9DB5-0313-474559AE49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16" r="-2" b="-2"/>
          <a:stretch/>
        </p:blipFill>
        <p:spPr>
          <a:xfrm>
            <a:off x="5627600" y="851517"/>
            <a:ext cx="6184807" cy="5154967"/>
          </a:xfrm>
          <a:custGeom>
            <a:avLst/>
            <a:gdLst/>
            <a:ahLst/>
            <a:cxnLst/>
            <a:rect l="l" t="t" r="r" b="b"/>
            <a:pathLst>
              <a:path w="5846002" h="4872577">
                <a:moveTo>
                  <a:pt x="343285" y="2953992"/>
                </a:moveTo>
                <a:cubicBezTo>
                  <a:pt x="343285" y="2953992"/>
                  <a:pt x="343285" y="2953992"/>
                  <a:pt x="849063" y="2953992"/>
                </a:cubicBezTo>
                <a:cubicBezTo>
                  <a:pt x="880743" y="2953992"/>
                  <a:pt x="911330" y="2971406"/>
                  <a:pt x="926624" y="2999703"/>
                </a:cubicBezTo>
                <a:cubicBezTo>
                  <a:pt x="926624" y="2999703"/>
                  <a:pt x="926624" y="2999703"/>
                  <a:pt x="1180059" y="3436136"/>
                </a:cubicBezTo>
                <a:cubicBezTo>
                  <a:pt x="1196445" y="3463345"/>
                  <a:pt x="1196445" y="3498172"/>
                  <a:pt x="1180059" y="3525382"/>
                </a:cubicBezTo>
                <a:cubicBezTo>
                  <a:pt x="1180059" y="3525382"/>
                  <a:pt x="1180059" y="3525382"/>
                  <a:pt x="926624" y="3961814"/>
                </a:cubicBezTo>
                <a:cubicBezTo>
                  <a:pt x="911330" y="3990111"/>
                  <a:pt x="880743" y="4007525"/>
                  <a:pt x="849063" y="4007525"/>
                </a:cubicBezTo>
                <a:cubicBezTo>
                  <a:pt x="849063" y="4007525"/>
                  <a:pt x="849063" y="4007525"/>
                  <a:pt x="343285" y="4007525"/>
                </a:cubicBezTo>
                <a:cubicBezTo>
                  <a:pt x="310513" y="4007525"/>
                  <a:pt x="281019" y="3990111"/>
                  <a:pt x="264633" y="3961814"/>
                </a:cubicBezTo>
                <a:cubicBezTo>
                  <a:pt x="264633" y="3961814"/>
                  <a:pt x="264633" y="3961814"/>
                  <a:pt x="12290" y="3525382"/>
                </a:cubicBezTo>
                <a:cubicBezTo>
                  <a:pt x="-4096" y="3498172"/>
                  <a:pt x="-4096" y="3463345"/>
                  <a:pt x="12290" y="3436136"/>
                </a:cubicBezTo>
                <a:cubicBezTo>
                  <a:pt x="12290" y="3436136"/>
                  <a:pt x="12290" y="3436136"/>
                  <a:pt x="264633" y="2999703"/>
                </a:cubicBezTo>
                <a:cubicBezTo>
                  <a:pt x="281019" y="2971406"/>
                  <a:pt x="310513" y="2953992"/>
                  <a:pt x="343285" y="2953992"/>
                </a:cubicBezTo>
                <a:close/>
                <a:moveTo>
                  <a:pt x="2353334" y="538808"/>
                </a:moveTo>
                <a:cubicBezTo>
                  <a:pt x="2353334" y="538808"/>
                  <a:pt x="2353334" y="538808"/>
                  <a:pt x="2613403" y="538808"/>
                </a:cubicBezTo>
                <a:lnTo>
                  <a:pt x="2643742" y="538808"/>
                </a:lnTo>
                <a:lnTo>
                  <a:pt x="2672692" y="588661"/>
                </a:lnTo>
                <a:cubicBezTo>
                  <a:pt x="2713002" y="658078"/>
                  <a:pt x="2759909" y="738855"/>
                  <a:pt x="2814491" y="832849"/>
                </a:cubicBezTo>
                <a:cubicBezTo>
                  <a:pt x="2839586" y="874521"/>
                  <a:pt x="2839586" y="927860"/>
                  <a:pt x="2814491" y="969531"/>
                </a:cubicBezTo>
                <a:cubicBezTo>
                  <a:pt x="2814491" y="969531"/>
                  <a:pt x="2814491" y="969531"/>
                  <a:pt x="2426350" y="1637936"/>
                </a:cubicBezTo>
                <a:cubicBezTo>
                  <a:pt x="2402927" y="1681274"/>
                  <a:pt x="2356083" y="1707943"/>
                  <a:pt x="2307565" y="1707943"/>
                </a:cubicBezTo>
                <a:cubicBezTo>
                  <a:pt x="2307565" y="1707943"/>
                  <a:pt x="2307565" y="1707943"/>
                  <a:pt x="1532956" y="1707943"/>
                </a:cubicBezTo>
                <a:cubicBezTo>
                  <a:pt x="1520409" y="1707943"/>
                  <a:pt x="1508175" y="1706276"/>
                  <a:pt x="1496490" y="1703099"/>
                </a:cubicBezTo>
                <a:lnTo>
                  <a:pt x="1471408" y="1692583"/>
                </a:lnTo>
                <a:lnTo>
                  <a:pt x="1486736" y="1666073"/>
                </a:lnTo>
                <a:cubicBezTo>
                  <a:pt x="1625328" y="1426376"/>
                  <a:pt x="1802725" y="1119564"/>
                  <a:pt x="2029793" y="726844"/>
                </a:cubicBezTo>
                <a:cubicBezTo>
                  <a:pt x="2097197" y="610441"/>
                  <a:pt x="2218525" y="538808"/>
                  <a:pt x="2353334" y="538808"/>
                </a:cubicBezTo>
                <a:close/>
                <a:moveTo>
                  <a:pt x="1487085" y="0"/>
                </a:moveTo>
                <a:cubicBezTo>
                  <a:pt x="1487085" y="0"/>
                  <a:pt x="1487085" y="0"/>
                  <a:pt x="2360840" y="0"/>
                </a:cubicBezTo>
                <a:cubicBezTo>
                  <a:pt x="2415568" y="0"/>
                  <a:pt x="2468407" y="30084"/>
                  <a:pt x="2494828" y="78969"/>
                </a:cubicBezTo>
                <a:cubicBezTo>
                  <a:pt x="2494828" y="78969"/>
                  <a:pt x="2494828" y="78969"/>
                  <a:pt x="2729665" y="483373"/>
                </a:cubicBezTo>
                <a:lnTo>
                  <a:pt x="2756194" y="529058"/>
                </a:lnTo>
                <a:lnTo>
                  <a:pt x="2735320" y="529058"/>
                </a:lnTo>
                <a:lnTo>
                  <a:pt x="2636659" y="529058"/>
                </a:lnTo>
                <a:lnTo>
                  <a:pt x="2593799" y="455250"/>
                </a:lnTo>
                <a:cubicBezTo>
                  <a:pt x="2430052" y="173267"/>
                  <a:pt x="2430052" y="173267"/>
                  <a:pt x="2430052" y="173267"/>
                </a:cubicBezTo>
                <a:cubicBezTo>
                  <a:pt x="2406629" y="129929"/>
                  <a:pt x="2359785" y="103259"/>
                  <a:pt x="2311267" y="103259"/>
                </a:cubicBezTo>
                <a:cubicBezTo>
                  <a:pt x="1536658" y="103259"/>
                  <a:pt x="1536658" y="103259"/>
                  <a:pt x="1536658" y="103259"/>
                </a:cubicBezTo>
                <a:cubicBezTo>
                  <a:pt x="1486468" y="103259"/>
                  <a:pt x="1441296" y="129929"/>
                  <a:pt x="1416201" y="173267"/>
                </a:cubicBezTo>
                <a:cubicBezTo>
                  <a:pt x="1029733" y="841671"/>
                  <a:pt x="1029733" y="841671"/>
                  <a:pt x="1029733" y="841671"/>
                </a:cubicBezTo>
                <a:cubicBezTo>
                  <a:pt x="1004637" y="883343"/>
                  <a:pt x="1004637" y="936682"/>
                  <a:pt x="1029733" y="978353"/>
                </a:cubicBezTo>
                <a:cubicBezTo>
                  <a:pt x="1416201" y="1646758"/>
                  <a:pt x="1416201" y="1646758"/>
                  <a:pt x="1416201" y="1646758"/>
                </a:cubicBezTo>
                <a:cubicBezTo>
                  <a:pt x="1428749" y="1668427"/>
                  <a:pt x="1446315" y="1685929"/>
                  <a:pt x="1467019" y="1698013"/>
                </a:cubicBezTo>
                <a:lnTo>
                  <a:pt x="1472899" y="1700478"/>
                </a:lnTo>
                <a:lnTo>
                  <a:pt x="1441377" y="1754996"/>
                </a:lnTo>
                <a:lnTo>
                  <a:pt x="1417933" y="1795543"/>
                </a:lnTo>
                <a:lnTo>
                  <a:pt x="1442249" y="1805738"/>
                </a:lnTo>
                <a:cubicBezTo>
                  <a:pt x="1455430" y="1809322"/>
                  <a:pt x="1469230" y="1811202"/>
                  <a:pt x="1483383" y="1811202"/>
                </a:cubicBezTo>
                <a:cubicBezTo>
                  <a:pt x="2357138" y="1811202"/>
                  <a:pt x="2357138" y="1811202"/>
                  <a:pt x="2357138" y="1811202"/>
                </a:cubicBezTo>
                <a:cubicBezTo>
                  <a:pt x="2411866" y="1811202"/>
                  <a:pt x="2464705" y="1781120"/>
                  <a:pt x="2491126" y="1732235"/>
                </a:cubicBezTo>
                <a:cubicBezTo>
                  <a:pt x="2928947" y="978278"/>
                  <a:pt x="2928947" y="978278"/>
                  <a:pt x="2928947" y="978278"/>
                </a:cubicBezTo>
                <a:cubicBezTo>
                  <a:pt x="2957254" y="931274"/>
                  <a:pt x="2957254" y="871108"/>
                  <a:pt x="2928947" y="824102"/>
                </a:cubicBezTo>
                <a:cubicBezTo>
                  <a:pt x="2874220" y="729858"/>
                  <a:pt x="2826333" y="647394"/>
                  <a:pt x="2784432" y="575238"/>
                </a:cubicBezTo>
                <a:lnTo>
                  <a:pt x="2763277" y="538808"/>
                </a:lnTo>
                <a:lnTo>
                  <a:pt x="2861280" y="538808"/>
                </a:lnTo>
                <a:cubicBezTo>
                  <a:pt x="3166048" y="538808"/>
                  <a:pt x="3653676" y="538808"/>
                  <a:pt x="4433881" y="538808"/>
                </a:cubicBezTo>
                <a:cubicBezTo>
                  <a:pt x="4564197" y="538808"/>
                  <a:pt x="4690018" y="610441"/>
                  <a:pt x="4752929" y="726844"/>
                </a:cubicBezTo>
                <a:cubicBezTo>
                  <a:pt x="4752929" y="726844"/>
                  <a:pt x="4752929" y="726844"/>
                  <a:pt x="5795449" y="2522134"/>
                </a:cubicBezTo>
                <a:cubicBezTo>
                  <a:pt x="5862854" y="2634060"/>
                  <a:pt x="5862854" y="2777325"/>
                  <a:pt x="5795449" y="2889251"/>
                </a:cubicBezTo>
                <a:cubicBezTo>
                  <a:pt x="5795449" y="2889251"/>
                  <a:pt x="5795449" y="2889251"/>
                  <a:pt x="4752929" y="4684542"/>
                </a:cubicBezTo>
                <a:cubicBezTo>
                  <a:pt x="4690018" y="4800945"/>
                  <a:pt x="4564197" y="4872577"/>
                  <a:pt x="4433881" y="4872577"/>
                </a:cubicBezTo>
                <a:cubicBezTo>
                  <a:pt x="4433881" y="4872577"/>
                  <a:pt x="4433881" y="4872577"/>
                  <a:pt x="2353334" y="4872577"/>
                </a:cubicBezTo>
                <a:cubicBezTo>
                  <a:pt x="2218525" y="4872577"/>
                  <a:pt x="2097197" y="4800945"/>
                  <a:pt x="2029793" y="4684542"/>
                </a:cubicBezTo>
                <a:cubicBezTo>
                  <a:pt x="2029793" y="4684542"/>
                  <a:pt x="2029793" y="4684542"/>
                  <a:pt x="991766" y="2889251"/>
                </a:cubicBezTo>
                <a:cubicBezTo>
                  <a:pt x="924361" y="2777325"/>
                  <a:pt x="924361" y="2634060"/>
                  <a:pt x="991766" y="2522134"/>
                </a:cubicBezTo>
                <a:cubicBezTo>
                  <a:pt x="991766" y="2522134"/>
                  <a:pt x="991766" y="2522134"/>
                  <a:pt x="1377193" y="1855530"/>
                </a:cubicBezTo>
                <a:lnTo>
                  <a:pt x="1409676" y="1799352"/>
                </a:lnTo>
                <a:lnTo>
                  <a:pt x="1408533" y="1798873"/>
                </a:lnTo>
                <a:cubicBezTo>
                  <a:pt x="1385179" y="1785241"/>
                  <a:pt x="1365364" y="1765500"/>
                  <a:pt x="1351210" y="1741057"/>
                </a:cubicBezTo>
                <a:cubicBezTo>
                  <a:pt x="1351210" y="1741057"/>
                  <a:pt x="1351210" y="1741057"/>
                  <a:pt x="915276" y="987100"/>
                </a:cubicBezTo>
                <a:cubicBezTo>
                  <a:pt x="886968" y="940096"/>
                  <a:pt x="886968" y="879930"/>
                  <a:pt x="915276" y="832924"/>
                </a:cubicBezTo>
                <a:cubicBezTo>
                  <a:pt x="915276" y="832924"/>
                  <a:pt x="915276" y="832924"/>
                  <a:pt x="1351210" y="78969"/>
                </a:cubicBezTo>
                <a:cubicBezTo>
                  <a:pt x="1379517" y="30084"/>
                  <a:pt x="1430471" y="0"/>
                  <a:pt x="148708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0652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CEEC-78E3-2F01-2F87-0DF739EAC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21805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Literature Review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9F45446-6196-E7B5-D53B-2E352D28A312}"/>
              </a:ext>
            </a:extLst>
          </p:cNvPr>
          <p:cNvSpPr txBox="1">
            <a:spLocks/>
          </p:cNvSpPr>
          <p:nvPr/>
        </p:nvSpPr>
        <p:spPr>
          <a:xfrm>
            <a:off x="648930" y="1828800"/>
            <a:ext cx="4944151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>
                <a:latin typeface="+mj-lt"/>
              </a:rPr>
              <a:t>The VARK model suggests we are either visual, auditory, reading and writing,</a:t>
            </a:r>
            <a:r>
              <a:rPr lang="en-GB" sz="3000" dirty="0">
                <a:latin typeface="+mj-lt"/>
              </a:rPr>
              <a:t> kinaesthetic or multimodal</a:t>
            </a:r>
            <a:r>
              <a:rPr lang="en-US" sz="3000" dirty="0">
                <a:latin typeface="+mj-lt"/>
              </a:rPr>
              <a:t> </a:t>
            </a:r>
            <a:r>
              <a:rPr lang="en-GB" sz="3000" dirty="0">
                <a:latin typeface="+mj-lt"/>
              </a:rPr>
              <a:t>learners.</a:t>
            </a:r>
            <a:endParaRPr lang="en-US" sz="3000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3000" dirty="0">
                <a:latin typeface="+mj-lt"/>
              </a:rPr>
              <a:t>A research study showed that users have a 66% multimodal preference.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latin typeface="+mj-lt"/>
              </a:rPr>
              <a:t>Social integration is lost with E-Learning platforms.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B1BA578-9DB0-1065-4F0B-72D16EE2BB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200311"/>
              </p:ext>
            </p:extLst>
          </p:nvPr>
        </p:nvGraphicFramePr>
        <p:xfrm>
          <a:off x="6741145" y="3252545"/>
          <a:ext cx="4802659" cy="232989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87310">
                  <a:extLst>
                    <a:ext uri="{9D8B030D-6E8A-4147-A177-3AD203B41FA5}">
                      <a16:colId xmlns:a16="http://schemas.microsoft.com/office/drawing/2014/main" val="3405992838"/>
                    </a:ext>
                  </a:extLst>
                </a:gridCol>
                <a:gridCol w="838236">
                  <a:extLst>
                    <a:ext uri="{9D8B030D-6E8A-4147-A177-3AD203B41FA5}">
                      <a16:colId xmlns:a16="http://schemas.microsoft.com/office/drawing/2014/main" val="632259312"/>
                    </a:ext>
                  </a:extLst>
                </a:gridCol>
                <a:gridCol w="674028">
                  <a:extLst>
                    <a:ext uri="{9D8B030D-6E8A-4147-A177-3AD203B41FA5}">
                      <a16:colId xmlns:a16="http://schemas.microsoft.com/office/drawing/2014/main" val="1951449717"/>
                    </a:ext>
                  </a:extLst>
                </a:gridCol>
                <a:gridCol w="1072546">
                  <a:extLst>
                    <a:ext uri="{9D8B030D-6E8A-4147-A177-3AD203B41FA5}">
                      <a16:colId xmlns:a16="http://schemas.microsoft.com/office/drawing/2014/main" val="3441851793"/>
                    </a:ext>
                  </a:extLst>
                </a:gridCol>
                <a:gridCol w="830539">
                  <a:extLst>
                    <a:ext uri="{9D8B030D-6E8A-4147-A177-3AD203B41FA5}">
                      <a16:colId xmlns:a16="http://schemas.microsoft.com/office/drawing/2014/main" val="3781357092"/>
                    </a:ext>
                  </a:extLst>
                </a:gridCol>
              </a:tblGrid>
              <a:tr h="7466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Website</a:t>
                      </a:r>
                    </a:p>
                  </a:txBody>
                  <a:tcPr marL="59298" marR="59298" marT="29650" marB="296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Reading and Writing</a:t>
                      </a:r>
                    </a:p>
                  </a:txBody>
                  <a:tcPr marL="59298" marR="59298" marT="29650" marB="296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Visual</a:t>
                      </a:r>
                    </a:p>
                  </a:txBody>
                  <a:tcPr marL="59298" marR="59298" marT="29650" marB="2965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>
                          <a:solidFill>
                            <a:schemeClr val="tx1"/>
                          </a:solidFill>
                          <a:effectLst/>
                        </a:rPr>
                        <a:t>Kinaesthetic</a:t>
                      </a:r>
                      <a:endParaRPr lang="en-GB" sz="12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298" marR="59298" marT="29650" marB="296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Auditory</a:t>
                      </a:r>
                    </a:p>
                  </a:txBody>
                  <a:tcPr marL="59298" marR="59298" marT="29650" marB="29650"/>
                </a:tc>
                <a:extLst>
                  <a:ext uri="{0D108BD9-81ED-4DB2-BD59-A6C34878D82A}">
                    <a16:rowId xmlns:a16="http://schemas.microsoft.com/office/drawing/2014/main" val="764893383"/>
                  </a:ext>
                </a:extLst>
              </a:tr>
              <a:tr h="3166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>
                          <a:solidFill>
                            <a:schemeClr val="dk1"/>
                          </a:solidFill>
                          <a:effectLst/>
                        </a:rPr>
                        <a:t>W3Schools </a:t>
                      </a:r>
                      <a:endParaRPr lang="en-GB" sz="1200"/>
                    </a:p>
                  </a:txBody>
                  <a:tcPr marL="59298" marR="59298" marT="29650" marB="2965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 marL="59298" marR="59298" marT="29650" marB="2965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marL="59298" marR="59298" marT="29650" marB="2965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 marL="59298" marR="59298" marT="29650" marB="2965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 marL="59298" marR="59298" marT="29650" marB="2965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26396"/>
                  </a:ext>
                </a:extLst>
              </a:tr>
              <a:tr h="3166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>
                          <a:solidFill>
                            <a:schemeClr val="dk1"/>
                          </a:solidFill>
                          <a:effectLst/>
                        </a:rPr>
                        <a:t>Microsoft docs </a:t>
                      </a:r>
                      <a:endParaRPr lang="en-GB" sz="1200"/>
                    </a:p>
                  </a:txBody>
                  <a:tcPr marL="59298" marR="59298" marT="29650" marB="2965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 marL="59298" marR="59298" marT="29650" marB="2965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marL="59298" marR="59298" marT="29650" marB="2965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marL="59298" marR="59298" marT="29650" marB="2965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marL="59298" marR="59298" marT="29650" marB="2965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241065"/>
                  </a:ext>
                </a:extLst>
              </a:tr>
              <a:tr h="3166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>
                          <a:solidFill>
                            <a:schemeClr val="dk1"/>
                          </a:solidFill>
                          <a:effectLst/>
                        </a:rPr>
                        <a:t>WebsiteSetup </a:t>
                      </a:r>
                      <a:endParaRPr lang="en-GB" sz="1200"/>
                    </a:p>
                  </a:txBody>
                  <a:tcPr marL="59298" marR="59298" marT="29650" marB="2965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 marL="59298" marR="59298" marT="29650" marB="2965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marL="59298" marR="59298" marT="29650" marB="2965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marL="59298" marR="59298" marT="29650" marB="2965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 marL="59298" marR="59298" marT="29650" marB="2965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454805"/>
                  </a:ext>
                </a:extLst>
              </a:tr>
              <a:tr h="3166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>
                          <a:solidFill>
                            <a:schemeClr val="dk1"/>
                          </a:solidFill>
                          <a:effectLst/>
                        </a:rPr>
                        <a:t>freeCodeCamp </a:t>
                      </a:r>
                      <a:endParaRPr lang="en-GB" sz="1200"/>
                    </a:p>
                  </a:txBody>
                  <a:tcPr marL="59298" marR="59298" marT="29650" marB="2965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marL="59298" marR="59298" marT="29650" marB="2965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marL="59298" marR="59298" marT="29650" marB="2965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marL="59298" marR="59298" marT="29650" marB="2965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 marL="59298" marR="59298" marT="29650" marB="2965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705193"/>
                  </a:ext>
                </a:extLst>
              </a:tr>
              <a:tr h="3166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>
                          <a:solidFill>
                            <a:schemeClr val="dk1"/>
                          </a:solidFill>
                          <a:effectLst/>
                        </a:rPr>
                        <a:t>Khan Academy </a:t>
                      </a:r>
                      <a:endParaRPr lang="en-GB" sz="1200"/>
                    </a:p>
                  </a:txBody>
                  <a:tcPr marL="59298" marR="59298" marT="29650" marB="2965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marL="59298" marR="59298" marT="29650" marB="2965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marL="59298" marR="59298" marT="29650" marB="2965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marL="59298" marR="59298" marT="29650" marB="2965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 marL="59298" marR="59298" marT="29650" marB="2965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26406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AFE15DA-5489-DC62-B6BF-65FF47DCB3E0}"/>
              </a:ext>
            </a:extLst>
          </p:cNvPr>
          <p:cNvSpPr txBox="1"/>
          <p:nvPr/>
        </p:nvSpPr>
        <p:spPr>
          <a:xfrm>
            <a:off x="6891643" y="997224"/>
            <a:ext cx="45016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Existing solutions don’t cater for all learning types as shown from the table below.</a:t>
            </a:r>
          </a:p>
        </p:txBody>
      </p:sp>
    </p:spTree>
    <p:extLst>
      <p:ext uri="{BB962C8B-B14F-4D97-AF65-F5344CB8AC3E}">
        <p14:creationId xmlns:p14="http://schemas.microsoft.com/office/powerpoint/2010/main" val="147371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8CEEC-78E3-2F01-2F87-0DF739EAC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Design and Application Decision</a:t>
            </a:r>
            <a:endParaRPr lang="en-US" sz="4000" dirty="0">
              <a:latin typeface="+mn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49491A-DA0D-E9BD-A7A8-D4067980A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470248"/>
            <a:ext cx="4748369" cy="40956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+mj-lt"/>
              </a:rPr>
              <a:t>The design was to ensure it was consistent and easy to navigate through. 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+mj-lt"/>
              </a:rPr>
              <a:t>There was text and books for reading and writing</a:t>
            </a:r>
            <a:r>
              <a:rPr lang="en-GB" dirty="0">
                <a:latin typeface="+mj-lt"/>
              </a:rPr>
              <a:t> learners</a:t>
            </a:r>
            <a:r>
              <a:rPr lang="en-US" dirty="0">
                <a:latin typeface="+mj-lt"/>
              </a:rPr>
              <a:t>, videos for visual and auditory learners and games for </a:t>
            </a:r>
            <a:r>
              <a:rPr lang="en-GB" dirty="0">
                <a:latin typeface="+mj-lt"/>
              </a:rPr>
              <a:t>kinaesthetic learners.</a:t>
            </a:r>
          </a:p>
          <a:p>
            <a:pPr>
              <a:lnSpc>
                <a:spcPct val="110000"/>
              </a:lnSpc>
            </a:pPr>
            <a:endParaRPr lang="en-US" dirty="0">
              <a:latin typeface="+mj-lt"/>
            </a:endParaRPr>
          </a:p>
        </p:txBody>
      </p:sp>
      <p:pic>
        <p:nvPicPr>
          <p:cNvPr id="43" name="Picture 42" descr="White letters illustrated in 3D">
            <a:extLst>
              <a:ext uri="{FF2B5EF4-FFF2-40B4-BE49-F238E27FC236}">
                <a16:creationId xmlns:a16="http://schemas.microsoft.com/office/drawing/2014/main" id="{FB65C0C7-1A47-6F9E-7245-B428921193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11" r="1303" b="-2"/>
          <a:stretch/>
        </p:blipFill>
        <p:spPr>
          <a:xfrm>
            <a:off x="5713569" y="851517"/>
            <a:ext cx="6184807" cy="5154967"/>
          </a:xfrm>
          <a:custGeom>
            <a:avLst/>
            <a:gdLst/>
            <a:ahLst/>
            <a:cxnLst/>
            <a:rect l="l" t="t" r="r" b="b"/>
            <a:pathLst>
              <a:path w="5846002" h="4872577">
                <a:moveTo>
                  <a:pt x="343285" y="2953992"/>
                </a:moveTo>
                <a:cubicBezTo>
                  <a:pt x="343285" y="2953992"/>
                  <a:pt x="343285" y="2953992"/>
                  <a:pt x="849063" y="2953992"/>
                </a:cubicBezTo>
                <a:cubicBezTo>
                  <a:pt x="880743" y="2953992"/>
                  <a:pt x="911330" y="2971406"/>
                  <a:pt x="926624" y="2999703"/>
                </a:cubicBezTo>
                <a:cubicBezTo>
                  <a:pt x="926624" y="2999703"/>
                  <a:pt x="926624" y="2999703"/>
                  <a:pt x="1180059" y="3436136"/>
                </a:cubicBezTo>
                <a:cubicBezTo>
                  <a:pt x="1196445" y="3463345"/>
                  <a:pt x="1196445" y="3498172"/>
                  <a:pt x="1180059" y="3525382"/>
                </a:cubicBezTo>
                <a:cubicBezTo>
                  <a:pt x="1180059" y="3525382"/>
                  <a:pt x="1180059" y="3525382"/>
                  <a:pt x="926624" y="3961814"/>
                </a:cubicBezTo>
                <a:cubicBezTo>
                  <a:pt x="911330" y="3990111"/>
                  <a:pt x="880743" y="4007525"/>
                  <a:pt x="849063" y="4007525"/>
                </a:cubicBezTo>
                <a:cubicBezTo>
                  <a:pt x="849063" y="4007525"/>
                  <a:pt x="849063" y="4007525"/>
                  <a:pt x="343285" y="4007525"/>
                </a:cubicBezTo>
                <a:cubicBezTo>
                  <a:pt x="310513" y="4007525"/>
                  <a:pt x="281019" y="3990111"/>
                  <a:pt x="264633" y="3961814"/>
                </a:cubicBezTo>
                <a:cubicBezTo>
                  <a:pt x="264633" y="3961814"/>
                  <a:pt x="264633" y="3961814"/>
                  <a:pt x="12290" y="3525382"/>
                </a:cubicBezTo>
                <a:cubicBezTo>
                  <a:pt x="-4096" y="3498172"/>
                  <a:pt x="-4096" y="3463345"/>
                  <a:pt x="12290" y="3436136"/>
                </a:cubicBezTo>
                <a:cubicBezTo>
                  <a:pt x="12290" y="3436136"/>
                  <a:pt x="12290" y="3436136"/>
                  <a:pt x="264633" y="2999703"/>
                </a:cubicBezTo>
                <a:cubicBezTo>
                  <a:pt x="281019" y="2971406"/>
                  <a:pt x="310513" y="2953992"/>
                  <a:pt x="343285" y="2953992"/>
                </a:cubicBezTo>
                <a:close/>
                <a:moveTo>
                  <a:pt x="2353334" y="538808"/>
                </a:moveTo>
                <a:cubicBezTo>
                  <a:pt x="2353334" y="538808"/>
                  <a:pt x="2353334" y="538808"/>
                  <a:pt x="2613403" y="538808"/>
                </a:cubicBezTo>
                <a:lnTo>
                  <a:pt x="2643742" y="538808"/>
                </a:lnTo>
                <a:lnTo>
                  <a:pt x="2672692" y="588661"/>
                </a:lnTo>
                <a:cubicBezTo>
                  <a:pt x="2713002" y="658078"/>
                  <a:pt x="2759909" y="738855"/>
                  <a:pt x="2814491" y="832849"/>
                </a:cubicBezTo>
                <a:cubicBezTo>
                  <a:pt x="2839586" y="874521"/>
                  <a:pt x="2839586" y="927860"/>
                  <a:pt x="2814491" y="969531"/>
                </a:cubicBezTo>
                <a:cubicBezTo>
                  <a:pt x="2814491" y="969531"/>
                  <a:pt x="2814491" y="969531"/>
                  <a:pt x="2426350" y="1637936"/>
                </a:cubicBezTo>
                <a:cubicBezTo>
                  <a:pt x="2402927" y="1681274"/>
                  <a:pt x="2356083" y="1707943"/>
                  <a:pt x="2307565" y="1707943"/>
                </a:cubicBezTo>
                <a:cubicBezTo>
                  <a:pt x="2307565" y="1707943"/>
                  <a:pt x="2307565" y="1707943"/>
                  <a:pt x="1532956" y="1707943"/>
                </a:cubicBezTo>
                <a:cubicBezTo>
                  <a:pt x="1520409" y="1707943"/>
                  <a:pt x="1508175" y="1706276"/>
                  <a:pt x="1496490" y="1703099"/>
                </a:cubicBezTo>
                <a:lnTo>
                  <a:pt x="1471408" y="1692583"/>
                </a:lnTo>
                <a:lnTo>
                  <a:pt x="1486736" y="1666073"/>
                </a:lnTo>
                <a:cubicBezTo>
                  <a:pt x="1625328" y="1426376"/>
                  <a:pt x="1802725" y="1119564"/>
                  <a:pt x="2029793" y="726844"/>
                </a:cubicBezTo>
                <a:cubicBezTo>
                  <a:pt x="2097197" y="610441"/>
                  <a:pt x="2218525" y="538808"/>
                  <a:pt x="2353334" y="538808"/>
                </a:cubicBezTo>
                <a:close/>
                <a:moveTo>
                  <a:pt x="1487085" y="0"/>
                </a:moveTo>
                <a:cubicBezTo>
                  <a:pt x="1487085" y="0"/>
                  <a:pt x="1487085" y="0"/>
                  <a:pt x="2360840" y="0"/>
                </a:cubicBezTo>
                <a:cubicBezTo>
                  <a:pt x="2415568" y="0"/>
                  <a:pt x="2468407" y="30084"/>
                  <a:pt x="2494828" y="78969"/>
                </a:cubicBezTo>
                <a:cubicBezTo>
                  <a:pt x="2494828" y="78969"/>
                  <a:pt x="2494828" y="78969"/>
                  <a:pt x="2729665" y="483373"/>
                </a:cubicBezTo>
                <a:lnTo>
                  <a:pt x="2756194" y="529058"/>
                </a:lnTo>
                <a:lnTo>
                  <a:pt x="2735320" y="529058"/>
                </a:lnTo>
                <a:lnTo>
                  <a:pt x="2636659" y="529058"/>
                </a:lnTo>
                <a:lnTo>
                  <a:pt x="2593799" y="455250"/>
                </a:lnTo>
                <a:cubicBezTo>
                  <a:pt x="2430052" y="173267"/>
                  <a:pt x="2430052" y="173267"/>
                  <a:pt x="2430052" y="173267"/>
                </a:cubicBezTo>
                <a:cubicBezTo>
                  <a:pt x="2406629" y="129929"/>
                  <a:pt x="2359785" y="103259"/>
                  <a:pt x="2311267" y="103259"/>
                </a:cubicBezTo>
                <a:cubicBezTo>
                  <a:pt x="1536658" y="103259"/>
                  <a:pt x="1536658" y="103259"/>
                  <a:pt x="1536658" y="103259"/>
                </a:cubicBezTo>
                <a:cubicBezTo>
                  <a:pt x="1486468" y="103259"/>
                  <a:pt x="1441296" y="129929"/>
                  <a:pt x="1416201" y="173267"/>
                </a:cubicBezTo>
                <a:cubicBezTo>
                  <a:pt x="1029733" y="841671"/>
                  <a:pt x="1029733" y="841671"/>
                  <a:pt x="1029733" y="841671"/>
                </a:cubicBezTo>
                <a:cubicBezTo>
                  <a:pt x="1004637" y="883343"/>
                  <a:pt x="1004637" y="936682"/>
                  <a:pt x="1029733" y="978353"/>
                </a:cubicBezTo>
                <a:cubicBezTo>
                  <a:pt x="1416201" y="1646758"/>
                  <a:pt x="1416201" y="1646758"/>
                  <a:pt x="1416201" y="1646758"/>
                </a:cubicBezTo>
                <a:cubicBezTo>
                  <a:pt x="1428749" y="1668427"/>
                  <a:pt x="1446315" y="1685929"/>
                  <a:pt x="1467019" y="1698013"/>
                </a:cubicBezTo>
                <a:lnTo>
                  <a:pt x="1472899" y="1700478"/>
                </a:lnTo>
                <a:lnTo>
                  <a:pt x="1441377" y="1754996"/>
                </a:lnTo>
                <a:lnTo>
                  <a:pt x="1417933" y="1795543"/>
                </a:lnTo>
                <a:lnTo>
                  <a:pt x="1442249" y="1805738"/>
                </a:lnTo>
                <a:cubicBezTo>
                  <a:pt x="1455430" y="1809322"/>
                  <a:pt x="1469230" y="1811202"/>
                  <a:pt x="1483383" y="1811202"/>
                </a:cubicBezTo>
                <a:cubicBezTo>
                  <a:pt x="2357138" y="1811202"/>
                  <a:pt x="2357138" y="1811202"/>
                  <a:pt x="2357138" y="1811202"/>
                </a:cubicBezTo>
                <a:cubicBezTo>
                  <a:pt x="2411866" y="1811202"/>
                  <a:pt x="2464705" y="1781120"/>
                  <a:pt x="2491126" y="1732235"/>
                </a:cubicBezTo>
                <a:cubicBezTo>
                  <a:pt x="2928947" y="978278"/>
                  <a:pt x="2928947" y="978278"/>
                  <a:pt x="2928947" y="978278"/>
                </a:cubicBezTo>
                <a:cubicBezTo>
                  <a:pt x="2957254" y="931274"/>
                  <a:pt x="2957254" y="871108"/>
                  <a:pt x="2928947" y="824102"/>
                </a:cubicBezTo>
                <a:cubicBezTo>
                  <a:pt x="2874220" y="729858"/>
                  <a:pt x="2826333" y="647394"/>
                  <a:pt x="2784432" y="575238"/>
                </a:cubicBezTo>
                <a:lnTo>
                  <a:pt x="2763277" y="538808"/>
                </a:lnTo>
                <a:lnTo>
                  <a:pt x="2861280" y="538808"/>
                </a:lnTo>
                <a:cubicBezTo>
                  <a:pt x="3166048" y="538808"/>
                  <a:pt x="3653676" y="538808"/>
                  <a:pt x="4433881" y="538808"/>
                </a:cubicBezTo>
                <a:cubicBezTo>
                  <a:pt x="4564197" y="538808"/>
                  <a:pt x="4690018" y="610441"/>
                  <a:pt x="4752929" y="726844"/>
                </a:cubicBezTo>
                <a:cubicBezTo>
                  <a:pt x="4752929" y="726844"/>
                  <a:pt x="4752929" y="726844"/>
                  <a:pt x="5795449" y="2522134"/>
                </a:cubicBezTo>
                <a:cubicBezTo>
                  <a:pt x="5862854" y="2634060"/>
                  <a:pt x="5862854" y="2777325"/>
                  <a:pt x="5795449" y="2889251"/>
                </a:cubicBezTo>
                <a:cubicBezTo>
                  <a:pt x="5795449" y="2889251"/>
                  <a:pt x="5795449" y="2889251"/>
                  <a:pt x="4752929" y="4684542"/>
                </a:cubicBezTo>
                <a:cubicBezTo>
                  <a:pt x="4690018" y="4800945"/>
                  <a:pt x="4564197" y="4872577"/>
                  <a:pt x="4433881" y="4872577"/>
                </a:cubicBezTo>
                <a:cubicBezTo>
                  <a:pt x="4433881" y="4872577"/>
                  <a:pt x="4433881" y="4872577"/>
                  <a:pt x="2353334" y="4872577"/>
                </a:cubicBezTo>
                <a:cubicBezTo>
                  <a:pt x="2218525" y="4872577"/>
                  <a:pt x="2097197" y="4800945"/>
                  <a:pt x="2029793" y="4684542"/>
                </a:cubicBezTo>
                <a:cubicBezTo>
                  <a:pt x="2029793" y="4684542"/>
                  <a:pt x="2029793" y="4684542"/>
                  <a:pt x="991766" y="2889251"/>
                </a:cubicBezTo>
                <a:cubicBezTo>
                  <a:pt x="924361" y="2777325"/>
                  <a:pt x="924361" y="2634060"/>
                  <a:pt x="991766" y="2522134"/>
                </a:cubicBezTo>
                <a:cubicBezTo>
                  <a:pt x="991766" y="2522134"/>
                  <a:pt x="991766" y="2522134"/>
                  <a:pt x="1377193" y="1855530"/>
                </a:cubicBezTo>
                <a:lnTo>
                  <a:pt x="1409676" y="1799352"/>
                </a:lnTo>
                <a:lnTo>
                  <a:pt x="1408533" y="1798873"/>
                </a:lnTo>
                <a:cubicBezTo>
                  <a:pt x="1385179" y="1785241"/>
                  <a:pt x="1365364" y="1765500"/>
                  <a:pt x="1351210" y="1741057"/>
                </a:cubicBezTo>
                <a:cubicBezTo>
                  <a:pt x="1351210" y="1741057"/>
                  <a:pt x="1351210" y="1741057"/>
                  <a:pt x="915276" y="987100"/>
                </a:cubicBezTo>
                <a:cubicBezTo>
                  <a:pt x="886968" y="940096"/>
                  <a:pt x="886968" y="879930"/>
                  <a:pt x="915276" y="832924"/>
                </a:cubicBezTo>
                <a:cubicBezTo>
                  <a:pt x="915276" y="832924"/>
                  <a:pt x="915276" y="832924"/>
                  <a:pt x="1351210" y="78969"/>
                </a:cubicBezTo>
                <a:cubicBezTo>
                  <a:pt x="1379517" y="30084"/>
                  <a:pt x="1430471" y="0"/>
                  <a:pt x="148708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5799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B0EEC-3973-FA9E-3421-7D32F0399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/>
          </a:bodyPr>
          <a:lstStyle/>
          <a:p>
            <a:r>
              <a:rPr lang="en-GB" sz="3000" dirty="0">
                <a:latin typeface="+mj-lt"/>
              </a:rPr>
              <a:t>The use case shows each learning type being catered for.</a:t>
            </a:r>
          </a:p>
          <a:p>
            <a:r>
              <a:rPr lang="en-GB" sz="3000" dirty="0">
                <a:effectLst/>
                <a:latin typeface="+mj-lt"/>
              </a:rPr>
              <a:t>We can also see the different </a:t>
            </a:r>
            <a:r>
              <a:rPr lang="en-GB" sz="3000" dirty="0">
                <a:latin typeface="+mj-lt"/>
              </a:rPr>
              <a:t>techniques that are offered to each learning type as well.</a:t>
            </a:r>
            <a:endParaRPr lang="en-GB" sz="3000" dirty="0">
              <a:effectLst/>
              <a:latin typeface="+mj-lt"/>
            </a:endParaRP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80C5849C-36C8-B671-387C-BDC2789E5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498" y="1268757"/>
            <a:ext cx="7944641" cy="45954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D8CEEC-78E3-2F01-2F87-0DF739EAC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4" y="639520"/>
            <a:ext cx="4786193" cy="1719072"/>
          </a:xfrm>
        </p:spPr>
        <p:txBody>
          <a:bodyPr anchor="b">
            <a:normAutofit/>
          </a:bodyPr>
          <a:lstStyle/>
          <a:p>
            <a:r>
              <a:rPr lang="en-GB" dirty="0">
                <a:latin typeface="+mn-lt"/>
              </a:rPr>
              <a:t>Implementation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710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0ECA2-A797-8760-C7DA-CBEDBB8CF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19" y="2945524"/>
            <a:ext cx="6457183" cy="2274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Demonstration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128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8CEEC-78E3-2F01-2F87-0DF739EAC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GB" dirty="0">
                <a:latin typeface="+mn-lt"/>
              </a:rPr>
              <a:t>Results</a:t>
            </a:r>
            <a:r>
              <a:rPr lang="en-GB" sz="4800" dirty="0">
                <a:latin typeface="+mn-lt"/>
              </a:rPr>
              <a:t> </a:t>
            </a:r>
            <a:endParaRPr lang="en-US" sz="4800" dirty="0">
              <a:latin typeface="+mn-lt"/>
            </a:endParaRPr>
          </a:p>
        </p:txBody>
      </p:sp>
      <p:sp>
        <p:nvSpPr>
          <p:cNvPr id="60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Content Placeholder 2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7C36482-5E74-4BB6-8F19-4B4F8A1180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77" t="15681" r="9811" b="34407"/>
          <a:stretch/>
        </p:blipFill>
        <p:spPr>
          <a:xfrm>
            <a:off x="312717" y="2789906"/>
            <a:ext cx="11566566" cy="4112829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4E700683-49A1-612F-FEF1-62136FB0E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6601" y="124692"/>
            <a:ext cx="7351341" cy="2733766"/>
          </a:xfrm>
        </p:spPr>
        <p:txBody>
          <a:bodyPr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sz="3000" dirty="0">
                <a:latin typeface="+mj-lt"/>
              </a:rPr>
              <a:t>After publishing the website online, there were numerous positive reviews that came.</a:t>
            </a:r>
          </a:p>
          <a:p>
            <a:pPr>
              <a:lnSpc>
                <a:spcPct val="110000"/>
              </a:lnSpc>
            </a:pPr>
            <a:r>
              <a:rPr lang="en-US" sz="3000" dirty="0">
                <a:latin typeface="+mj-lt"/>
              </a:rPr>
              <a:t>There was positive feedback suggesting that the website was catering to all learning types</a:t>
            </a:r>
          </a:p>
        </p:txBody>
      </p:sp>
    </p:spTree>
    <p:extLst>
      <p:ext uri="{BB962C8B-B14F-4D97-AF65-F5344CB8AC3E}">
        <p14:creationId xmlns:p14="http://schemas.microsoft.com/office/powerpoint/2010/main" val="3278477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{4B626347-513A-2447-B338-7A0FBED7AF68}tf10001120</Template>
  <TotalTime>4700</TotalTime>
  <Words>394</Words>
  <Application>Microsoft Macintosh PowerPoint</Application>
  <PresentationFormat>Widescreen</PresentationFormat>
  <Paragraphs>72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WebSchool4You</vt:lpstr>
      <vt:lpstr>Introduction</vt:lpstr>
      <vt:lpstr>Defining the problem</vt:lpstr>
      <vt:lpstr>Aims &amp; Objectives </vt:lpstr>
      <vt:lpstr>Literature Review</vt:lpstr>
      <vt:lpstr>Design and Application Decision</vt:lpstr>
      <vt:lpstr>Implementation</vt:lpstr>
      <vt:lpstr>Demonstration</vt:lpstr>
      <vt:lpstr>Results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Mahsam Sajjad</dc:creator>
  <cp:lastModifiedBy>Mahsam Sajjad</cp:lastModifiedBy>
  <cp:revision>12</cp:revision>
  <dcterms:created xsi:type="dcterms:W3CDTF">2022-05-15T22:23:47Z</dcterms:created>
  <dcterms:modified xsi:type="dcterms:W3CDTF">2022-05-22T21:27:05Z</dcterms:modified>
</cp:coreProperties>
</file>