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398" r:id="rId2"/>
    <p:sldId id="427" r:id="rId3"/>
    <p:sldId id="430" r:id="rId4"/>
    <p:sldId id="429" r:id="rId5"/>
    <p:sldId id="433" r:id="rId6"/>
    <p:sldId id="443" r:id="rId7"/>
    <p:sldId id="442" r:id="rId8"/>
    <p:sldId id="431" r:id="rId9"/>
    <p:sldId id="440" r:id="rId10"/>
    <p:sldId id="441" r:id="rId11"/>
    <p:sldId id="438" r:id="rId12"/>
    <p:sldId id="437" r:id="rId13"/>
    <p:sldId id="444" r:id="rId14"/>
    <p:sldId id="445" r:id="rId15"/>
    <p:sldId id="446" r:id="rId16"/>
    <p:sldId id="439" r:id="rId17"/>
    <p:sldId id="426" r:id="rId18"/>
    <p:sldId id="424" r:id="rId19"/>
    <p:sldId id="425" r:id="rId20"/>
    <p:sldId id="423" r:id="rId21"/>
    <p:sldId id="416" r:id="rId22"/>
    <p:sldId id="411" r:id="rId23"/>
    <p:sldId id="412" r:id="rId24"/>
    <p:sldId id="389"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87B8FFF9-9B2F-4E06-88FA-A55A4B7F5953}">
          <p14:sldIdLst>
            <p14:sldId id="398"/>
            <p14:sldId id="427"/>
            <p14:sldId id="430"/>
            <p14:sldId id="429"/>
            <p14:sldId id="433"/>
            <p14:sldId id="443"/>
            <p14:sldId id="442"/>
            <p14:sldId id="431"/>
            <p14:sldId id="440"/>
            <p14:sldId id="441"/>
            <p14:sldId id="438"/>
            <p14:sldId id="437"/>
            <p14:sldId id="444"/>
            <p14:sldId id="445"/>
            <p14:sldId id="446"/>
            <p14:sldId id="439"/>
            <p14:sldId id="426"/>
            <p14:sldId id="424"/>
            <p14:sldId id="425"/>
            <p14:sldId id="423"/>
            <p14:sldId id="416"/>
            <p14:sldId id="411"/>
            <p14:sldId id="412"/>
            <p14:sldId id="38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8536D98-3B66-6B92-B009-C4B316D51B8D}" name="Hasan, Rahaf Nemer Saeed" initials="HRNS" userId="S::RAH193@pitt.edu::f256565d-7a78-4c31-a7e6-26cec2f55e0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81BD"/>
    <a:srgbClr val="4AACC6"/>
    <a:srgbClr val="7B2284"/>
    <a:srgbClr val="4F2470"/>
    <a:srgbClr val="5E2A86"/>
    <a:srgbClr val="6F2884"/>
    <a:srgbClr val="007000"/>
    <a:srgbClr val="00B100"/>
    <a:srgbClr val="FF0000"/>
    <a:srgbClr val="FE040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17"/>
    <p:restoredTop sz="85141" autoAdjust="0"/>
  </p:normalViewPr>
  <p:slideViewPr>
    <p:cSldViewPr snapToGrid="0">
      <p:cViewPr>
        <p:scale>
          <a:sx n="110" d="100"/>
          <a:sy n="110" d="100"/>
        </p:scale>
        <p:origin x="648" y="144"/>
      </p:cViewPr>
      <p:guideLst>
        <p:guide orient="horz" pos="2160"/>
        <p:guide pos="2880"/>
      </p:guideLst>
    </p:cSldViewPr>
  </p:slideViewPr>
  <p:outlineViewPr>
    <p:cViewPr>
      <p:scale>
        <a:sx n="33" d="100"/>
        <a:sy n="33" d="100"/>
      </p:scale>
      <p:origin x="0" y="0"/>
    </p:cViewPr>
  </p:outlineViewPr>
  <p:notesTextViewPr>
    <p:cViewPr>
      <p:scale>
        <a:sx n="140" d="100"/>
        <a:sy n="140" d="100"/>
      </p:scale>
      <p:origin x="0" y="0"/>
    </p:cViewPr>
  </p:notesTextViewPr>
  <p:notesViewPr>
    <p:cSldViewPr snapToGrid="0">
      <p:cViewPr>
        <p:scale>
          <a:sx n="1" d="2"/>
          <a:sy n="1" d="2"/>
        </p:scale>
        <p:origin x="4680" y="14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DE2970-D238-41E3-B6EA-43CEA6212B24}" type="doc">
      <dgm:prSet loTypeId="urn:microsoft.com/office/officeart/2005/8/layout/hProcess9" loCatId="process" qsTypeId="urn:microsoft.com/office/officeart/2005/8/quickstyle/simple1" qsCatId="simple" csTypeId="urn:microsoft.com/office/officeart/2005/8/colors/colorful4" csCatId="colorful" phldr="1"/>
      <dgm:spPr/>
      <dgm:t>
        <a:bodyPr/>
        <a:lstStyle/>
        <a:p>
          <a:endParaRPr lang="en-US"/>
        </a:p>
      </dgm:t>
    </dgm:pt>
    <dgm:pt modelId="{6FBA0478-E2AD-4FB9-884F-BC4D0BAB4A91}" type="pres">
      <dgm:prSet presAssocID="{8CDE2970-D238-41E3-B6EA-43CEA6212B24}" presName="CompostProcess" presStyleCnt="0">
        <dgm:presLayoutVars>
          <dgm:dir/>
          <dgm:resizeHandles val="exact"/>
        </dgm:presLayoutVars>
      </dgm:prSet>
      <dgm:spPr/>
    </dgm:pt>
    <dgm:pt modelId="{0A087E71-B6F2-4141-A2E4-9688CFA0868C}" type="pres">
      <dgm:prSet presAssocID="{8CDE2970-D238-41E3-B6EA-43CEA6212B24}" presName="arrow" presStyleLbl="bgShp" presStyleIdx="0" presStyleCnt="1" custScaleX="117647" custLinFactNeighborX="-229" custLinFactNeighborY="-8026"/>
      <dgm:spPr/>
    </dgm:pt>
    <dgm:pt modelId="{6C1C7932-5138-43B1-887A-B46A467BD05B}" type="pres">
      <dgm:prSet presAssocID="{8CDE2970-D238-41E3-B6EA-43CEA6212B24}" presName="linearProcess" presStyleCnt="0"/>
      <dgm:spPr/>
    </dgm:pt>
  </dgm:ptLst>
  <dgm:cxnLst>
    <dgm:cxn modelId="{C1E5BE8F-79FC-49C5-9B5A-9C9899D457BA}" type="presOf" srcId="{8CDE2970-D238-41E3-B6EA-43CEA6212B24}" destId="{6FBA0478-E2AD-4FB9-884F-BC4D0BAB4A91}" srcOrd="0" destOrd="0" presId="urn:microsoft.com/office/officeart/2005/8/layout/hProcess9"/>
    <dgm:cxn modelId="{F49FE5F1-7704-49C4-9335-F2306C5B7FC4}" type="presParOf" srcId="{6FBA0478-E2AD-4FB9-884F-BC4D0BAB4A91}" destId="{0A087E71-B6F2-4141-A2E4-9688CFA0868C}" srcOrd="0" destOrd="0" presId="urn:microsoft.com/office/officeart/2005/8/layout/hProcess9"/>
    <dgm:cxn modelId="{0C2F2105-9DEC-443B-BF88-BBD8F3989903}" type="presParOf" srcId="{6FBA0478-E2AD-4FB9-884F-BC4D0BAB4A91}" destId="{6C1C7932-5138-43B1-887A-B46A467BD05B}" srcOrd="1"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1587B5-F665-834E-965F-1CA4794A4CA9}" type="doc">
      <dgm:prSet loTypeId="urn:microsoft.com/office/officeart/2005/8/layout/process1" loCatId="process" qsTypeId="urn:microsoft.com/office/officeart/2005/8/quickstyle/simple1" qsCatId="simple" csTypeId="urn:microsoft.com/office/officeart/2005/8/colors/accent1_2" csCatId="accent1" phldr="1"/>
      <dgm:spPr/>
    </dgm:pt>
    <dgm:pt modelId="{D4478F0A-71BA-AB47-9120-B192A1AFC846}">
      <dgm:prSet phldrT="[Text]"/>
      <dgm:spPr/>
      <dgm:t>
        <a:bodyPr/>
        <a:lstStyle/>
        <a:p>
          <a:r>
            <a:rPr lang="en-US" b="1" i="0" u="none" strike="noStrike" dirty="0">
              <a:solidFill>
                <a:srgbClr val="000000"/>
              </a:solidFill>
              <a:effectLst/>
              <a:latin typeface="Calibri" panose="020F0502020204030204" pitchFamily="34" charset="0"/>
            </a:rPr>
            <a:t>IoT devices </a:t>
          </a:r>
        </a:p>
        <a:p>
          <a:r>
            <a:rPr lang="en-US" b="1" i="0" u="none" strike="noStrike" dirty="0">
              <a:solidFill>
                <a:srgbClr val="000000"/>
              </a:solidFill>
              <a:effectLst/>
              <a:latin typeface="Calibri" panose="020F0502020204030204" pitchFamily="34" charset="0"/>
            </a:rPr>
            <a:t>or </a:t>
          </a:r>
        </a:p>
        <a:p>
          <a:r>
            <a:rPr lang="en-US" b="1" i="0" u="none" strike="noStrike" dirty="0">
              <a:solidFill>
                <a:srgbClr val="000000"/>
              </a:solidFill>
              <a:effectLst/>
              <a:latin typeface="Calibri" panose="020F0502020204030204" pitchFamily="34" charset="0"/>
            </a:rPr>
            <a:t>advanced sensors </a:t>
          </a:r>
          <a:r>
            <a:rPr lang="en-US" b="1" i="0" dirty="0">
              <a:solidFill>
                <a:srgbClr val="000000"/>
              </a:solidFill>
              <a:effectLst/>
              <a:latin typeface="Calibri" panose="020F0502020204030204" pitchFamily="34" charset="0"/>
            </a:rPr>
            <a:t>​</a:t>
          </a:r>
          <a:endParaRPr lang="en-US" b="1" dirty="0"/>
        </a:p>
      </dgm:t>
    </dgm:pt>
    <dgm:pt modelId="{AE02E04C-E59A-A345-A2A6-C0EB48B306C9}" type="parTrans" cxnId="{167D36D9-F4BF-ED42-BF98-222317287E9B}">
      <dgm:prSet/>
      <dgm:spPr/>
      <dgm:t>
        <a:bodyPr/>
        <a:lstStyle/>
        <a:p>
          <a:endParaRPr lang="en-US"/>
        </a:p>
      </dgm:t>
    </dgm:pt>
    <dgm:pt modelId="{A4EA1AD3-25B6-8B40-B497-5826391E67A4}" type="sibTrans" cxnId="{167D36D9-F4BF-ED42-BF98-222317287E9B}">
      <dgm:prSet/>
      <dgm:spPr/>
      <dgm:t>
        <a:bodyPr/>
        <a:lstStyle/>
        <a:p>
          <a:endParaRPr lang="en-US"/>
        </a:p>
      </dgm:t>
    </dgm:pt>
    <dgm:pt modelId="{8408CF6B-1137-3344-89B7-E77BD1FC766D}">
      <dgm:prSet/>
      <dgm:spPr/>
      <dgm:t>
        <a:bodyPr/>
        <a:lstStyle/>
        <a:p>
          <a:r>
            <a:rPr lang="en-US" b="1" i="0" u="none" strike="noStrike" dirty="0">
              <a:solidFill>
                <a:srgbClr val="000000"/>
              </a:solidFill>
              <a:effectLst/>
              <a:latin typeface="Calibri" panose="020F0502020204030204" pitchFamily="34" charset="0"/>
            </a:rPr>
            <a:t>Historical</a:t>
          </a:r>
        </a:p>
        <a:p>
          <a:r>
            <a:rPr lang="en-US" b="1" i="0" u="none" strike="noStrike" dirty="0">
              <a:solidFill>
                <a:srgbClr val="000000"/>
              </a:solidFill>
              <a:effectLst/>
              <a:latin typeface="Calibri" panose="020F0502020204030204" pitchFamily="34" charset="0"/>
            </a:rPr>
            <a:t> or </a:t>
          </a:r>
        </a:p>
        <a:p>
          <a:r>
            <a:rPr lang="en-US" b="1" i="0" u="none" strike="noStrike" dirty="0">
              <a:solidFill>
                <a:srgbClr val="000000"/>
              </a:solidFill>
              <a:effectLst/>
              <a:latin typeface="Calibri" panose="020F0502020204030204" pitchFamily="34" charset="0"/>
            </a:rPr>
            <a:t>real time sensor </a:t>
          </a:r>
          <a:r>
            <a:rPr lang="en-US" b="1" dirty="0">
              <a:solidFill>
                <a:srgbClr val="000000"/>
              </a:solidFill>
              <a:latin typeface="Calibri" panose="020F0502020204030204" pitchFamily="34" charset="0"/>
            </a:rPr>
            <a:t>data </a:t>
          </a:r>
        </a:p>
      </dgm:t>
    </dgm:pt>
    <dgm:pt modelId="{8458C0BC-D476-0C4C-86E3-699FFF0A32C5}" type="parTrans" cxnId="{B2624F8C-6755-AF40-ABBD-D90543B8427D}">
      <dgm:prSet/>
      <dgm:spPr/>
      <dgm:t>
        <a:bodyPr/>
        <a:lstStyle/>
        <a:p>
          <a:endParaRPr lang="en-US"/>
        </a:p>
      </dgm:t>
    </dgm:pt>
    <dgm:pt modelId="{7AB4D83A-8235-F94E-A654-514D196485CF}" type="sibTrans" cxnId="{B2624F8C-6755-AF40-ABBD-D90543B8427D}">
      <dgm:prSet/>
      <dgm:spPr/>
      <dgm:t>
        <a:bodyPr/>
        <a:lstStyle/>
        <a:p>
          <a:endParaRPr lang="en-US"/>
        </a:p>
      </dgm:t>
    </dgm:pt>
    <dgm:pt modelId="{C5F79744-8481-7E41-A7AC-15384C7E891A}">
      <dgm:prSet/>
      <dgm:spPr/>
      <dgm:t>
        <a:bodyPr/>
        <a:lstStyle/>
        <a:p>
          <a:r>
            <a:rPr lang="en-US" dirty="0"/>
            <a:t>Fed to the DT to update its states</a:t>
          </a:r>
        </a:p>
      </dgm:t>
    </dgm:pt>
    <dgm:pt modelId="{68D5A3F7-689A-9C4C-8A08-56F480F88CC4}" type="parTrans" cxnId="{F9F7E099-3C41-4147-9E7C-BB3B0B4281D7}">
      <dgm:prSet/>
      <dgm:spPr/>
      <dgm:t>
        <a:bodyPr/>
        <a:lstStyle/>
        <a:p>
          <a:endParaRPr lang="en-US"/>
        </a:p>
      </dgm:t>
    </dgm:pt>
    <dgm:pt modelId="{A1CC20E3-CF44-2C48-BCB8-D86B89E9ACBA}" type="sibTrans" cxnId="{F9F7E099-3C41-4147-9E7C-BB3B0B4281D7}">
      <dgm:prSet/>
      <dgm:spPr/>
      <dgm:t>
        <a:bodyPr/>
        <a:lstStyle/>
        <a:p>
          <a:endParaRPr lang="en-US"/>
        </a:p>
      </dgm:t>
    </dgm:pt>
    <dgm:pt modelId="{42BFC011-636F-D242-88D3-BA0C306556E1}" type="pres">
      <dgm:prSet presAssocID="{D71587B5-F665-834E-965F-1CA4794A4CA9}" presName="Name0" presStyleCnt="0">
        <dgm:presLayoutVars>
          <dgm:dir/>
          <dgm:resizeHandles val="exact"/>
        </dgm:presLayoutVars>
      </dgm:prSet>
      <dgm:spPr/>
    </dgm:pt>
    <dgm:pt modelId="{D5AEFA80-10BB-6D4F-8740-E4F01EA7674F}" type="pres">
      <dgm:prSet presAssocID="{D4478F0A-71BA-AB47-9120-B192A1AFC846}" presName="node" presStyleLbl="node1" presStyleIdx="0" presStyleCnt="3">
        <dgm:presLayoutVars>
          <dgm:bulletEnabled val="1"/>
        </dgm:presLayoutVars>
      </dgm:prSet>
      <dgm:spPr/>
    </dgm:pt>
    <dgm:pt modelId="{2006294C-D1C7-444C-8E86-D15F5C57D93C}" type="pres">
      <dgm:prSet presAssocID="{A4EA1AD3-25B6-8B40-B497-5826391E67A4}" presName="sibTrans" presStyleLbl="sibTrans2D1" presStyleIdx="0" presStyleCnt="2"/>
      <dgm:spPr/>
    </dgm:pt>
    <dgm:pt modelId="{D6519946-F975-C841-84BB-CF1CC46E7AE5}" type="pres">
      <dgm:prSet presAssocID="{A4EA1AD3-25B6-8B40-B497-5826391E67A4}" presName="connectorText" presStyleLbl="sibTrans2D1" presStyleIdx="0" presStyleCnt="2"/>
      <dgm:spPr/>
    </dgm:pt>
    <dgm:pt modelId="{A96D6029-B7CE-EA4E-831E-5E322BC8FD61}" type="pres">
      <dgm:prSet presAssocID="{8408CF6B-1137-3344-89B7-E77BD1FC766D}" presName="node" presStyleLbl="node1" presStyleIdx="1" presStyleCnt="3">
        <dgm:presLayoutVars>
          <dgm:bulletEnabled val="1"/>
        </dgm:presLayoutVars>
      </dgm:prSet>
      <dgm:spPr/>
    </dgm:pt>
    <dgm:pt modelId="{9572C545-B155-8E4F-B5EF-0DB045FD9E69}" type="pres">
      <dgm:prSet presAssocID="{7AB4D83A-8235-F94E-A654-514D196485CF}" presName="sibTrans" presStyleLbl="sibTrans2D1" presStyleIdx="1" presStyleCnt="2"/>
      <dgm:spPr/>
    </dgm:pt>
    <dgm:pt modelId="{C79C6748-0F0D-974F-9D49-1AC3DB745C50}" type="pres">
      <dgm:prSet presAssocID="{7AB4D83A-8235-F94E-A654-514D196485CF}" presName="connectorText" presStyleLbl="sibTrans2D1" presStyleIdx="1" presStyleCnt="2"/>
      <dgm:spPr/>
    </dgm:pt>
    <dgm:pt modelId="{EB07884F-EA23-B54A-AFB6-F5DFA16F39B5}" type="pres">
      <dgm:prSet presAssocID="{C5F79744-8481-7E41-A7AC-15384C7E891A}" presName="node" presStyleLbl="node1" presStyleIdx="2" presStyleCnt="3">
        <dgm:presLayoutVars>
          <dgm:bulletEnabled val="1"/>
        </dgm:presLayoutVars>
      </dgm:prSet>
      <dgm:spPr/>
    </dgm:pt>
  </dgm:ptLst>
  <dgm:cxnLst>
    <dgm:cxn modelId="{1E2AE900-0DB7-4940-B2B5-F01147CBF554}" type="presOf" srcId="{A4EA1AD3-25B6-8B40-B497-5826391E67A4}" destId="{D6519946-F975-C841-84BB-CF1CC46E7AE5}" srcOrd="1" destOrd="0" presId="urn:microsoft.com/office/officeart/2005/8/layout/process1"/>
    <dgm:cxn modelId="{2BAA3622-D34D-D144-BD3F-4662F10629E6}" type="presOf" srcId="{A4EA1AD3-25B6-8B40-B497-5826391E67A4}" destId="{2006294C-D1C7-444C-8E86-D15F5C57D93C}" srcOrd="0" destOrd="0" presId="urn:microsoft.com/office/officeart/2005/8/layout/process1"/>
    <dgm:cxn modelId="{53CC0E55-86ED-434B-9B5A-966663B0C102}" type="presOf" srcId="{C5F79744-8481-7E41-A7AC-15384C7E891A}" destId="{EB07884F-EA23-B54A-AFB6-F5DFA16F39B5}" srcOrd="0" destOrd="0" presId="urn:microsoft.com/office/officeart/2005/8/layout/process1"/>
    <dgm:cxn modelId="{00D79162-58C3-CE48-944A-8B72E7A7E3DE}" type="presOf" srcId="{7AB4D83A-8235-F94E-A654-514D196485CF}" destId="{C79C6748-0F0D-974F-9D49-1AC3DB745C50}" srcOrd="1" destOrd="0" presId="urn:microsoft.com/office/officeart/2005/8/layout/process1"/>
    <dgm:cxn modelId="{B2624F8C-6755-AF40-ABBD-D90543B8427D}" srcId="{D71587B5-F665-834E-965F-1CA4794A4CA9}" destId="{8408CF6B-1137-3344-89B7-E77BD1FC766D}" srcOrd="1" destOrd="0" parTransId="{8458C0BC-D476-0C4C-86E3-699FFF0A32C5}" sibTransId="{7AB4D83A-8235-F94E-A654-514D196485CF}"/>
    <dgm:cxn modelId="{F9F7E099-3C41-4147-9E7C-BB3B0B4281D7}" srcId="{D71587B5-F665-834E-965F-1CA4794A4CA9}" destId="{C5F79744-8481-7E41-A7AC-15384C7E891A}" srcOrd="2" destOrd="0" parTransId="{68D5A3F7-689A-9C4C-8A08-56F480F88CC4}" sibTransId="{A1CC20E3-CF44-2C48-BCB8-D86B89E9ACBA}"/>
    <dgm:cxn modelId="{5838A9C8-5D20-FF47-81CF-EB8815076C32}" type="presOf" srcId="{D4478F0A-71BA-AB47-9120-B192A1AFC846}" destId="{D5AEFA80-10BB-6D4F-8740-E4F01EA7674F}" srcOrd="0" destOrd="0" presId="urn:microsoft.com/office/officeart/2005/8/layout/process1"/>
    <dgm:cxn modelId="{7AB1FECE-6DA3-8A4F-AF1D-37F6B6318E35}" type="presOf" srcId="{D71587B5-F665-834E-965F-1CA4794A4CA9}" destId="{42BFC011-636F-D242-88D3-BA0C306556E1}" srcOrd="0" destOrd="0" presId="urn:microsoft.com/office/officeart/2005/8/layout/process1"/>
    <dgm:cxn modelId="{167D36D9-F4BF-ED42-BF98-222317287E9B}" srcId="{D71587B5-F665-834E-965F-1CA4794A4CA9}" destId="{D4478F0A-71BA-AB47-9120-B192A1AFC846}" srcOrd="0" destOrd="0" parTransId="{AE02E04C-E59A-A345-A2A6-C0EB48B306C9}" sibTransId="{A4EA1AD3-25B6-8B40-B497-5826391E67A4}"/>
    <dgm:cxn modelId="{AE286AF4-33FC-A543-8ED6-D074D2364CB2}" type="presOf" srcId="{8408CF6B-1137-3344-89B7-E77BD1FC766D}" destId="{A96D6029-B7CE-EA4E-831E-5E322BC8FD61}" srcOrd="0" destOrd="0" presId="urn:microsoft.com/office/officeart/2005/8/layout/process1"/>
    <dgm:cxn modelId="{B5C4F2FC-9DE0-9F40-B7C5-B950A0B88932}" type="presOf" srcId="{7AB4D83A-8235-F94E-A654-514D196485CF}" destId="{9572C545-B155-8E4F-B5EF-0DB045FD9E69}" srcOrd="0" destOrd="0" presId="urn:microsoft.com/office/officeart/2005/8/layout/process1"/>
    <dgm:cxn modelId="{3FCDDC56-4DA8-6849-B9B5-4431734CEDAD}" type="presParOf" srcId="{42BFC011-636F-D242-88D3-BA0C306556E1}" destId="{D5AEFA80-10BB-6D4F-8740-E4F01EA7674F}" srcOrd="0" destOrd="0" presId="urn:microsoft.com/office/officeart/2005/8/layout/process1"/>
    <dgm:cxn modelId="{C9F2805E-97FE-BF42-AF7D-4DF6CE52EC6A}" type="presParOf" srcId="{42BFC011-636F-D242-88D3-BA0C306556E1}" destId="{2006294C-D1C7-444C-8E86-D15F5C57D93C}" srcOrd="1" destOrd="0" presId="urn:microsoft.com/office/officeart/2005/8/layout/process1"/>
    <dgm:cxn modelId="{ADF84CA2-7BA6-1E43-B31B-2FC6BB7529E8}" type="presParOf" srcId="{2006294C-D1C7-444C-8E86-D15F5C57D93C}" destId="{D6519946-F975-C841-84BB-CF1CC46E7AE5}" srcOrd="0" destOrd="0" presId="urn:microsoft.com/office/officeart/2005/8/layout/process1"/>
    <dgm:cxn modelId="{38ED00D6-7BDC-604C-A249-E3A805A8ADAE}" type="presParOf" srcId="{42BFC011-636F-D242-88D3-BA0C306556E1}" destId="{A96D6029-B7CE-EA4E-831E-5E322BC8FD61}" srcOrd="2" destOrd="0" presId="urn:microsoft.com/office/officeart/2005/8/layout/process1"/>
    <dgm:cxn modelId="{2E966F27-6BBC-034C-93E4-F507D56787A4}" type="presParOf" srcId="{42BFC011-636F-D242-88D3-BA0C306556E1}" destId="{9572C545-B155-8E4F-B5EF-0DB045FD9E69}" srcOrd="3" destOrd="0" presId="urn:microsoft.com/office/officeart/2005/8/layout/process1"/>
    <dgm:cxn modelId="{1DFC9E12-EB5E-3B4F-828C-76FDBDFD52F2}" type="presParOf" srcId="{9572C545-B155-8E4F-B5EF-0DB045FD9E69}" destId="{C79C6748-0F0D-974F-9D49-1AC3DB745C50}" srcOrd="0" destOrd="0" presId="urn:microsoft.com/office/officeart/2005/8/layout/process1"/>
    <dgm:cxn modelId="{625CBA0E-5AC3-714D-A8EE-6DF6102F7664}" type="presParOf" srcId="{42BFC011-636F-D242-88D3-BA0C306556E1}" destId="{EB07884F-EA23-B54A-AFB6-F5DFA16F39B5}"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AE0CE2-2DC1-D84B-AC26-DA07F921FA72}" type="doc">
      <dgm:prSet loTypeId="urn:microsoft.com/office/officeart/2005/8/layout/hList6" loCatId="process" qsTypeId="urn:microsoft.com/office/officeart/2005/8/quickstyle/simple1" qsCatId="simple" csTypeId="urn:microsoft.com/office/officeart/2005/8/colors/accent1_2" csCatId="accent1" phldr="1"/>
      <dgm:spPr/>
      <dgm:t>
        <a:bodyPr/>
        <a:lstStyle/>
        <a:p>
          <a:endParaRPr lang="en-US"/>
        </a:p>
      </dgm:t>
    </dgm:pt>
    <dgm:pt modelId="{AE8CC494-C281-2D4A-B419-C76948F0D32C}">
      <dgm:prSet phldrT="[Text]" custT="1"/>
      <dgm:spPr/>
      <dgm:t>
        <a:bodyPr/>
        <a:lstStyle/>
        <a:p>
          <a:r>
            <a:rPr lang="en-US" sz="2400" i="0" dirty="0">
              <a:solidFill>
                <a:srgbClr val="000000"/>
              </a:solidFill>
              <a:effectLst/>
              <a:latin typeface="Calibri" panose="020F0502020204030204" pitchFamily="34" charset="0"/>
              <a:cs typeface="Calibri" panose="020F0502020204030204" pitchFamily="34" charset="0"/>
            </a:rPr>
            <a:t>Data quality</a:t>
          </a:r>
          <a:endParaRPr lang="en-US" sz="2400" dirty="0">
            <a:latin typeface="Calibri" panose="020F0502020204030204" pitchFamily="34" charset="0"/>
            <a:cs typeface="Calibri" panose="020F0502020204030204" pitchFamily="34" charset="0"/>
          </a:endParaRPr>
        </a:p>
      </dgm:t>
    </dgm:pt>
    <dgm:pt modelId="{5B039144-0F6B-D94D-AF35-A6AD2BD2426F}" type="parTrans" cxnId="{7A1450B8-CF4B-C740-A0DF-22301580EBFB}">
      <dgm:prSet/>
      <dgm:spPr/>
      <dgm:t>
        <a:bodyPr/>
        <a:lstStyle/>
        <a:p>
          <a:endParaRPr lang="en-US"/>
        </a:p>
      </dgm:t>
    </dgm:pt>
    <dgm:pt modelId="{28198DC1-2180-7D4E-873A-4CA9F6D1377A}" type="sibTrans" cxnId="{7A1450B8-CF4B-C740-A0DF-22301580EBFB}">
      <dgm:prSet/>
      <dgm:spPr/>
      <dgm:t>
        <a:bodyPr/>
        <a:lstStyle/>
        <a:p>
          <a:endParaRPr lang="en-US"/>
        </a:p>
      </dgm:t>
    </dgm:pt>
    <dgm:pt modelId="{7C7818FD-6115-324F-8913-2153F67067AF}">
      <dgm:prSet phldrT="[Text]" custT="1"/>
      <dgm:spPr/>
      <dgm:t>
        <a:bodyPr/>
        <a:lstStyle/>
        <a:p>
          <a:r>
            <a:rPr lang="en-US" sz="2400" i="0" dirty="0">
              <a:solidFill>
                <a:srgbClr val="000000"/>
              </a:solidFill>
              <a:effectLst/>
              <a:latin typeface="Calibri" panose="020F0502020204030204" pitchFamily="34" charset="0"/>
              <a:cs typeface="Calibri" panose="020F0502020204030204" pitchFamily="34" charset="0"/>
            </a:rPr>
            <a:t>Amount of data </a:t>
          </a:r>
          <a:endParaRPr lang="en-US" sz="2400" dirty="0">
            <a:latin typeface="Calibri" panose="020F0502020204030204" pitchFamily="34" charset="0"/>
            <a:cs typeface="Calibri" panose="020F0502020204030204" pitchFamily="34" charset="0"/>
          </a:endParaRPr>
        </a:p>
      </dgm:t>
    </dgm:pt>
    <dgm:pt modelId="{F104AEB6-B40B-D54B-B207-F279A347513B}" type="parTrans" cxnId="{50DCA0E3-2636-B54F-AC35-64D68BF516F5}">
      <dgm:prSet/>
      <dgm:spPr/>
      <dgm:t>
        <a:bodyPr/>
        <a:lstStyle/>
        <a:p>
          <a:endParaRPr lang="en-US"/>
        </a:p>
      </dgm:t>
    </dgm:pt>
    <dgm:pt modelId="{AE1D45C3-0922-1044-928C-A23A548D4D0A}" type="sibTrans" cxnId="{50DCA0E3-2636-B54F-AC35-64D68BF516F5}">
      <dgm:prSet/>
      <dgm:spPr/>
      <dgm:t>
        <a:bodyPr/>
        <a:lstStyle/>
        <a:p>
          <a:endParaRPr lang="en-US"/>
        </a:p>
      </dgm:t>
    </dgm:pt>
    <dgm:pt modelId="{736D03AC-1EF8-994A-836D-E4BF46B93E13}">
      <dgm:prSet phldrT="[Text]" custT="1"/>
      <dgm:spPr/>
      <dgm:t>
        <a:bodyPr/>
        <a:lstStyle/>
        <a:p>
          <a:r>
            <a:rPr lang="en-US" sz="2400" b="0" i="0" dirty="0">
              <a:solidFill>
                <a:srgbClr val="000000"/>
              </a:solidFill>
              <a:effectLst/>
              <a:latin typeface="Calibri" panose="020F0502020204030204" pitchFamily="34" charset="0"/>
              <a:cs typeface="Calibri" panose="020F0502020204030204" pitchFamily="34" charset="0"/>
            </a:rPr>
            <a:t>Crucial for providing accurate AI predictions</a:t>
          </a:r>
          <a:endParaRPr lang="en-US" sz="2400" dirty="0">
            <a:latin typeface="Calibri" panose="020F0502020204030204" pitchFamily="34" charset="0"/>
            <a:cs typeface="Calibri" panose="020F0502020204030204" pitchFamily="34" charset="0"/>
          </a:endParaRPr>
        </a:p>
      </dgm:t>
    </dgm:pt>
    <dgm:pt modelId="{3827CC21-2A49-3147-9F5D-CF2937FA6A7E}" type="parTrans" cxnId="{4F494725-99BD-464F-AD94-407FA1F1CB71}">
      <dgm:prSet/>
      <dgm:spPr/>
      <dgm:t>
        <a:bodyPr/>
        <a:lstStyle/>
        <a:p>
          <a:endParaRPr lang="en-US"/>
        </a:p>
      </dgm:t>
    </dgm:pt>
    <dgm:pt modelId="{CC6F5212-A653-7445-9C53-51E49E10A9B1}" type="sibTrans" cxnId="{4F494725-99BD-464F-AD94-407FA1F1CB71}">
      <dgm:prSet/>
      <dgm:spPr/>
      <dgm:t>
        <a:bodyPr/>
        <a:lstStyle/>
        <a:p>
          <a:endParaRPr lang="en-US"/>
        </a:p>
      </dgm:t>
    </dgm:pt>
    <dgm:pt modelId="{AC223976-C25E-8447-A935-0241405827C9}" type="pres">
      <dgm:prSet presAssocID="{48AE0CE2-2DC1-D84B-AC26-DA07F921FA72}" presName="Name0" presStyleCnt="0">
        <dgm:presLayoutVars>
          <dgm:dir/>
          <dgm:resizeHandles val="exact"/>
        </dgm:presLayoutVars>
      </dgm:prSet>
      <dgm:spPr/>
    </dgm:pt>
    <dgm:pt modelId="{CCEF13BD-FF8E-1D43-8326-576F83CA27E3}" type="pres">
      <dgm:prSet presAssocID="{AE8CC494-C281-2D4A-B419-C76948F0D32C}" presName="node" presStyleLbl="node1" presStyleIdx="0" presStyleCnt="3" custScaleX="68256">
        <dgm:presLayoutVars>
          <dgm:bulletEnabled val="1"/>
        </dgm:presLayoutVars>
      </dgm:prSet>
      <dgm:spPr/>
    </dgm:pt>
    <dgm:pt modelId="{3644E59F-AAF5-314A-BC8E-9B681FA63E1C}" type="pres">
      <dgm:prSet presAssocID="{28198DC1-2180-7D4E-873A-4CA9F6D1377A}" presName="sibTrans" presStyleCnt="0"/>
      <dgm:spPr/>
    </dgm:pt>
    <dgm:pt modelId="{04C9F74D-57F7-8C40-8746-CAF3AC92F389}" type="pres">
      <dgm:prSet presAssocID="{7C7818FD-6115-324F-8913-2153F67067AF}" presName="node" presStyleLbl="node1" presStyleIdx="1" presStyleCnt="3" custScaleX="59082" custLinFactX="-8696" custLinFactNeighborX="-100000" custLinFactNeighborY="460">
        <dgm:presLayoutVars>
          <dgm:bulletEnabled val="1"/>
        </dgm:presLayoutVars>
      </dgm:prSet>
      <dgm:spPr/>
    </dgm:pt>
    <dgm:pt modelId="{FEF79FD5-E6C0-EE46-8AEE-D7AFA63EFD4D}" type="pres">
      <dgm:prSet presAssocID="{AE1D45C3-0922-1044-928C-A23A548D4D0A}" presName="sibTrans" presStyleCnt="0"/>
      <dgm:spPr/>
    </dgm:pt>
    <dgm:pt modelId="{050EB194-85B3-0045-9801-DD891EE69A8C}" type="pres">
      <dgm:prSet presAssocID="{736D03AC-1EF8-994A-836D-E4BF46B93E13}" presName="node" presStyleLbl="node1" presStyleIdx="2" presStyleCnt="3" custLinFactX="-17054" custLinFactNeighborX="-100000" custLinFactNeighborY="424">
        <dgm:presLayoutVars>
          <dgm:bulletEnabled val="1"/>
        </dgm:presLayoutVars>
      </dgm:prSet>
      <dgm:spPr/>
    </dgm:pt>
  </dgm:ptLst>
  <dgm:cxnLst>
    <dgm:cxn modelId="{4F494725-99BD-464F-AD94-407FA1F1CB71}" srcId="{48AE0CE2-2DC1-D84B-AC26-DA07F921FA72}" destId="{736D03AC-1EF8-994A-836D-E4BF46B93E13}" srcOrd="2" destOrd="0" parTransId="{3827CC21-2A49-3147-9F5D-CF2937FA6A7E}" sibTransId="{CC6F5212-A653-7445-9C53-51E49E10A9B1}"/>
    <dgm:cxn modelId="{5359DE3C-F06A-C048-A21D-776ADFF54EBF}" type="presOf" srcId="{736D03AC-1EF8-994A-836D-E4BF46B93E13}" destId="{050EB194-85B3-0045-9801-DD891EE69A8C}" srcOrd="0" destOrd="0" presId="urn:microsoft.com/office/officeart/2005/8/layout/hList6"/>
    <dgm:cxn modelId="{3E97D93D-5B7B-BE4B-A888-564F8BD5BF88}" type="presOf" srcId="{48AE0CE2-2DC1-D84B-AC26-DA07F921FA72}" destId="{AC223976-C25E-8447-A935-0241405827C9}" srcOrd="0" destOrd="0" presId="urn:microsoft.com/office/officeart/2005/8/layout/hList6"/>
    <dgm:cxn modelId="{3FCE0850-A1C2-8D42-A242-8814F3A303C4}" type="presOf" srcId="{7C7818FD-6115-324F-8913-2153F67067AF}" destId="{04C9F74D-57F7-8C40-8746-CAF3AC92F389}" srcOrd="0" destOrd="0" presId="urn:microsoft.com/office/officeart/2005/8/layout/hList6"/>
    <dgm:cxn modelId="{7A1450B8-CF4B-C740-A0DF-22301580EBFB}" srcId="{48AE0CE2-2DC1-D84B-AC26-DA07F921FA72}" destId="{AE8CC494-C281-2D4A-B419-C76948F0D32C}" srcOrd="0" destOrd="0" parTransId="{5B039144-0F6B-D94D-AF35-A6AD2BD2426F}" sibTransId="{28198DC1-2180-7D4E-873A-4CA9F6D1377A}"/>
    <dgm:cxn modelId="{50DCA0E3-2636-B54F-AC35-64D68BF516F5}" srcId="{48AE0CE2-2DC1-D84B-AC26-DA07F921FA72}" destId="{7C7818FD-6115-324F-8913-2153F67067AF}" srcOrd="1" destOrd="0" parTransId="{F104AEB6-B40B-D54B-B207-F279A347513B}" sibTransId="{AE1D45C3-0922-1044-928C-A23A548D4D0A}"/>
    <dgm:cxn modelId="{59707BE4-BA60-1B4C-8B20-BCD684B5BBB2}" type="presOf" srcId="{AE8CC494-C281-2D4A-B419-C76948F0D32C}" destId="{CCEF13BD-FF8E-1D43-8326-576F83CA27E3}" srcOrd="0" destOrd="0" presId="urn:microsoft.com/office/officeart/2005/8/layout/hList6"/>
    <dgm:cxn modelId="{FF40E49A-0E91-1F49-AEE9-02ACC1166664}" type="presParOf" srcId="{AC223976-C25E-8447-A935-0241405827C9}" destId="{CCEF13BD-FF8E-1D43-8326-576F83CA27E3}" srcOrd="0" destOrd="0" presId="urn:microsoft.com/office/officeart/2005/8/layout/hList6"/>
    <dgm:cxn modelId="{624EAE0A-FA3D-214E-99FC-76B08F79E93F}" type="presParOf" srcId="{AC223976-C25E-8447-A935-0241405827C9}" destId="{3644E59F-AAF5-314A-BC8E-9B681FA63E1C}" srcOrd="1" destOrd="0" presId="urn:microsoft.com/office/officeart/2005/8/layout/hList6"/>
    <dgm:cxn modelId="{549BD0FB-B9D9-0545-A27C-A4585A053509}" type="presParOf" srcId="{AC223976-C25E-8447-A935-0241405827C9}" destId="{04C9F74D-57F7-8C40-8746-CAF3AC92F389}" srcOrd="2" destOrd="0" presId="urn:microsoft.com/office/officeart/2005/8/layout/hList6"/>
    <dgm:cxn modelId="{F9E53CED-5B29-D44A-9657-97490ADD6B2D}" type="presParOf" srcId="{AC223976-C25E-8447-A935-0241405827C9}" destId="{FEF79FD5-E6C0-EE46-8AEE-D7AFA63EFD4D}" srcOrd="3" destOrd="0" presId="urn:microsoft.com/office/officeart/2005/8/layout/hList6"/>
    <dgm:cxn modelId="{02468A3D-1742-B541-85A5-D824945D874B}" type="presParOf" srcId="{AC223976-C25E-8447-A935-0241405827C9}" destId="{050EB194-85B3-0045-9801-DD891EE69A8C}"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0E6E28D-A5FA-4843-9F9F-B657FA69850C}" type="doc">
      <dgm:prSet loTypeId="urn:microsoft.com/office/officeart/2009/layout/ReverseList" loCatId="process" qsTypeId="urn:microsoft.com/office/officeart/2005/8/quickstyle/simple1" qsCatId="simple" csTypeId="urn:microsoft.com/office/officeart/2005/8/colors/accent1_2" csCatId="accent1" phldr="1"/>
      <dgm:spPr/>
      <dgm:t>
        <a:bodyPr/>
        <a:lstStyle/>
        <a:p>
          <a:endParaRPr lang="en-US"/>
        </a:p>
      </dgm:t>
    </dgm:pt>
    <dgm:pt modelId="{CD8CC231-6164-B04D-B879-4167A64B1134}">
      <dgm:prSet phldrT="[Text]" custT="1"/>
      <dgm:spPr/>
      <dgm:t>
        <a:bodyPr/>
        <a:lstStyle/>
        <a:p>
          <a:pPr algn="ctr"/>
          <a:r>
            <a:rPr lang="en-US" sz="2000" dirty="0"/>
            <a:t>DT : First principal physics of the autoinjector and AI</a:t>
          </a:r>
        </a:p>
      </dgm:t>
    </dgm:pt>
    <dgm:pt modelId="{BB93250B-3B29-D046-8375-A012623F2E76}" type="parTrans" cxnId="{7DE8D218-2764-EC46-A479-29E83761DB7D}">
      <dgm:prSet/>
      <dgm:spPr/>
      <dgm:t>
        <a:bodyPr/>
        <a:lstStyle/>
        <a:p>
          <a:endParaRPr lang="en-US"/>
        </a:p>
      </dgm:t>
    </dgm:pt>
    <dgm:pt modelId="{3F7062F4-EC2B-6842-B6B1-E89CAE5F343D}" type="sibTrans" cxnId="{7DE8D218-2764-EC46-A479-29E83761DB7D}">
      <dgm:prSet/>
      <dgm:spPr/>
      <dgm:t>
        <a:bodyPr/>
        <a:lstStyle/>
        <a:p>
          <a:endParaRPr lang="en-US"/>
        </a:p>
      </dgm:t>
    </dgm:pt>
    <dgm:pt modelId="{5BF657A7-DB6E-CC4A-B3B1-CAB1974215DA}">
      <dgm:prSet/>
      <dgm:spPr/>
      <dgm:t>
        <a:bodyPr/>
        <a:lstStyle/>
        <a:p>
          <a:r>
            <a:rPr lang="en-US" dirty="0"/>
            <a:t>Sensor measurements, such as Temperature, or Humidity levels, updates the states of the autoinjector’s DT</a:t>
          </a:r>
        </a:p>
      </dgm:t>
    </dgm:pt>
    <dgm:pt modelId="{DECD65BC-A22A-2E43-B35E-0AF6BC5F0EE0}" type="parTrans" cxnId="{296D553B-E421-E148-880D-D89F9107111A}">
      <dgm:prSet/>
      <dgm:spPr/>
      <dgm:t>
        <a:bodyPr/>
        <a:lstStyle/>
        <a:p>
          <a:endParaRPr lang="en-US"/>
        </a:p>
      </dgm:t>
    </dgm:pt>
    <dgm:pt modelId="{908EE02F-EC65-4F4B-82C1-A2075851B7DB}" type="sibTrans" cxnId="{296D553B-E421-E148-880D-D89F9107111A}">
      <dgm:prSet/>
      <dgm:spPr/>
      <dgm:t>
        <a:bodyPr/>
        <a:lstStyle/>
        <a:p>
          <a:endParaRPr lang="en-US"/>
        </a:p>
      </dgm:t>
    </dgm:pt>
    <dgm:pt modelId="{AE41C170-84FC-324F-8FC1-881289539166}" type="pres">
      <dgm:prSet presAssocID="{70E6E28D-A5FA-4843-9F9F-B657FA69850C}" presName="Name0" presStyleCnt="0">
        <dgm:presLayoutVars>
          <dgm:chMax val="2"/>
          <dgm:chPref val="2"/>
          <dgm:animLvl val="lvl"/>
        </dgm:presLayoutVars>
      </dgm:prSet>
      <dgm:spPr/>
    </dgm:pt>
    <dgm:pt modelId="{97A792BF-0105-854F-824B-E4D09DA7234F}" type="pres">
      <dgm:prSet presAssocID="{70E6E28D-A5FA-4843-9F9F-B657FA69850C}" presName="LeftText" presStyleLbl="revTx" presStyleIdx="0" presStyleCnt="0">
        <dgm:presLayoutVars>
          <dgm:bulletEnabled val="1"/>
        </dgm:presLayoutVars>
      </dgm:prSet>
      <dgm:spPr/>
    </dgm:pt>
    <dgm:pt modelId="{9243B2B5-CC8C-5E40-87C3-0C87017E9EC7}" type="pres">
      <dgm:prSet presAssocID="{70E6E28D-A5FA-4843-9F9F-B657FA69850C}" presName="LeftNode" presStyleLbl="bgImgPlace1" presStyleIdx="0" presStyleCnt="2" custScaleX="149591" custScaleY="53810">
        <dgm:presLayoutVars>
          <dgm:chMax val="2"/>
          <dgm:chPref val="2"/>
        </dgm:presLayoutVars>
      </dgm:prSet>
      <dgm:spPr/>
    </dgm:pt>
    <dgm:pt modelId="{52ABAEB5-AD12-F444-981D-D3E71F38528B}" type="pres">
      <dgm:prSet presAssocID="{70E6E28D-A5FA-4843-9F9F-B657FA69850C}" presName="RightText" presStyleLbl="revTx" presStyleIdx="0" presStyleCnt="0">
        <dgm:presLayoutVars>
          <dgm:bulletEnabled val="1"/>
        </dgm:presLayoutVars>
      </dgm:prSet>
      <dgm:spPr/>
    </dgm:pt>
    <dgm:pt modelId="{BB80F95D-F9D0-0B4E-B436-734856FCBB28}" type="pres">
      <dgm:prSet presAssocID="{70E6E28D-A5FA-4843-9F9F-B657FA69850C}" presName="RightNode" presStyleLbl="bgImgPlace1" presStyleIdx="1" presStyleCnt="2" custScaleX="149300" custScaleY="53826" custLinFactNeighborX="35521" custLinFactNeighborY="-8">
        <dgm:presLayoutVars>
          <dgm:chMax val="0"/>
          <dgm:chPref val="0"/>
        </dgm:presLayoutVars>
      </dgm:prSet>
      <dgm:spPr/>
    </dgm:pt>
    <dgm:pt modelId="{4580905B-9539-B543-B7DE-C6A0AA323CDC}" type="pres">
      <dgm:prSet presAssocID="{70E6E28D-A5FA-4843-9F9F-B657FA69850C}" presName="TopArrow" presStyleLbl="node1" presStyleIdx="0" presStyleCnt="2" custAng="0" custLinFactNeighborX="13176" custLinFactNeighborY="27288"/>
      <dgm:spPr/>
    </dgm:pt>
    <dgm:pt modelId="{E72AEC81-4594-474B-8683-668D454018C1}" type="pres">
      <dgm:prSet presAssocID="{70E6E28D-A5FA-4843-9F9F-B657FA69850C}" presName="BottomArrow" presStyleLbl="node1" presStyleIdx="1" presStyleCnt="2" custAng="0" custLinFactNeighborX="17336" custLinFactNeighborY="-27046"/>
      <dgm:spPr/>
    </dgm:pt>
  </dgm:ptLst>
  <dgm:cxnLst>
    <dgm:cxn modelId="{7DE8D218-2764-EC46-A479-29E83761DB7D}" srcId="{70E6E28D-A5FA-4843-9F9F-B657FA69850C}" destId="{CD8CC231-6164-B04D-B879-4167A64B1134}" srcOrd="0" destOrd="0" parTransId="{BB93250B-3B29-D046-8375-A012623F2E76}" sibTransId="{3F7062F4-EC2B-6842-B6B1-E89CAE5F343D}"/>
    <dgm:cxn modelId="{3D3AC22A-8B29-8D4B-8F06-50507E278600}" type="presOf" srcId="{CD8CC231-6164-B04D-B879-4167A64B1134}" destId="{9243B2B5-CC8C-5E40-87C3-0C87017E9EC7}" srcOrd="1" destOrd="0" presId="urn:microsoft.com/office/officeart/2009/layout/ReverseList"/>
    <dgm:cxn modelId="{296D553B-E421-E148-880D-D89F9107111A}" srcId="{70E6E28D-A5FA-4843-9F9F-B657FA69850C}" destId="{5BF657A7-DB6E-CC4A-B3B1-CAB1974215DA}" srcOrd="1" destOrd="0" parTransId="{DECD65BC-A22A-2E43-B35E-0AF6BC5F0EE0}" sibTransId="{908EE02F-EC65-4F4B-82C1-A2075851B7DB}"/>
    <dgm:cxn modelId="{EFB5A042-B291-454B-8204-532849375109}" type="presOf" srcId="{70E6E28D-A5FA-4843-9F9F-B657FA69850C}" destId="{AE41C170-84FC-324F-8FC1-881289539166}" srcOrd="0" destOrd="0" presId="urn:microsoft.com/office/officeart/2009/layout/ReverseList"/>
    <dgm:cxn modelId="{A6B45D95-2AB9-3044-9E86-869C20CD0B71}" type="presOf" srcId="{5BF657A7-DB6E-CC4A-B3B1-CAB1974215DA}" destId="{BB80F95D-F9D0-0B4E-B436-734856FCBB28}" srcOrd="1" destOrd="0" presId="urn:microsoft.com/office/officeart/2009/layout/ReverseList"/>
    <dgm:cxn modelId="{68652B9C-233C-5F4A-91DB-92730ED07B76}" type="presOf" srcId="{CD8CC231-6164-B04D-B879-4167A64B1134}" destId="{97A792BF-0105-854F-824B-E4D09DA7234F}" srcOrd="0" destOrd="0" presId="urn:microsoft.com/office/officeart/2009/layout/ReverseList"/>
    <dgm:cxn modelId="{1A8FFDBB-05C4-7D45-848D-1DDEFB1D1E54}" type="presOf" srcId="{5BF657A7-DB6E-CC4A-B3B1-CAB1974215DA}" destId="{52ABAEB5-AD12-F444-981D-D3E71F38528B}" srcOrd="0" destOrd="0" presId="urn:microsoft.com/office/officeart/2009/layout/ReverseList"/>
    <dgm:cxn modelId="{CEFED761-CEBD-D24A-9366-0574FE972B44}" type="presParOf" srcId="{AE41C170-84FC-324F-8FC1-881289539166}" destId="{97A792BF-0105-854F-824B-E4D09DA7234F}" srcOrd="0" destOrd="0" presId="urn:microsoft.com/office/officeart/2009/layout/ReverseList"/>
    <dgm:cxn modelId="{07227F72-4BE8-1C41-83EA-63C81BF8600B}" type="presParOf" srcId="{AE41C170-84FC-324F-8FC1-881289539166}" destId="{9243B2B5-CC8C-5E40-87C3-0C87017E9EC7}" srcOrd="1" destOrd="0" presId="urn:microsoft.com/office/officeart/2009/layout/ReverseList"/>
    <dgm:cxn modelId="{F66C758E-8EFC-2A45-9996-0F0226D90ECE}" type="presParOf" srcId="{AE41C170-84FC-324F-8FC1-881289539166}" destId="{52ABAEB5-AD12-F444-981D-D3E71F38528B}" srcOrd="2" destOrd="0" presId="urn:microsoft.com/office/officeart/2009/layout/ReverseList"/>
    <dgm:cxn modelId="{C59F99AB-6C67-234E-A7AB-EB5F285E3EDC}" type="presParOf" srcId="{AE41C170-84FC-324F-8FC1-881289539166}" destId="{BB80F95D-F9D0-0B4E-B436-734856FCBB28}" srcOrd="3" destOrd="0" presId="urn:microsoft.com/office/officeart/2009/layout/ReverseList"/>
    <dgm:cxn modelId="{007615FB-ED26-9442-A04E-4016F94B2DDF}" type="presParOf" srcId="{AE41C170-84FC-324F-8FC1-881289539166}" destId="{4580905B-9539-B543-B7DE-C6A0AA323CDC}" srcOrd="4" destOrd="0" presId="urn:microsoft.com/office/officeart/2009/layout/ReverseList"/>
    <dgm:cxn modelId="{2E1E460F-6D29-9043-B34C-6DD262BB6DB4}" type="presParOf" srcId="{AE41C170-84FC-324F-8FC1-881289539166}" destId="{E72AEC81-4594-474B-8683-668D454018C1}" srcOrd="5" destOrd="0" presId="urn:microsoft.com/office/officeart/2009/layout/Revers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CDE2970-D238-41E3-B6EA-43CEA6212B24}" type="doc">
      <dgm:prSet loTypeId="urn:microsoft.com/office/officeart/2005/8/layout/hProcess9" loCatId="process" qsTypeId="urn:microsoft.com/office/officeart/2005/8/quickstyle/simple1" qsCatId="simple" csTypeId="urn:microsoft.com/office/officeart/2005/8/colors/colorful4" csCatId="colorful" phldr="1"/>
      <dgm:spPr/>
      <dgm:t>
        <a:bodyPr/>
        <a:lstStyle/>
        <a:p>
          <a:endParaRPr lang="en-US"/>
        </a:p>
      </dgm:t>
    </dgm:pt>
    <dgm:pt modelId="{6FBA0478-E2AD-4FB9-884F-BC4D0BAB4A91}" type="pres">
      <dgm:prSet presAssocID="{8CDE2970-D238-41E3-B6EA-43CEA6212B24}" presName="CompostProcess" presStyleCnt="0">
        <dgm:presLayoutVars>
          <dgm:dir/>
          <dgm:resizeHandles val="exact"/>
        </dgm:presLayoutVars>
      </dgm:prSet>
      <dgm:spPr/>
    </dgm:pt>
    <dgm:pt modelId="{0A087E71-B6F2-4141-A2E4-9688CFA0868C}" type="pres">
      <dgm:prSet presAssocID="{8CDE2970-D238-41E3-B6EA-43CEA6212B24}" presName="arrow" presStyleLbl="bgShp" presStyleIdx="0" presStyleCnt="1" custScaleX="117647" custLinFactNeighborX="-229" custLinFactNeighborY="-8026"/>
      <dgm:spPr/>
    </dgm:pt>
    <dgm:pt modelId="{6C1C7932-5138-43B1-887A-B46A467BD05B}" type="pres">
      <dgm:prSet presAssocID="{8CDE2970-D238-41E3-B6EA-43CEA6212B24}" presName="linearProcess" presStyleCnt="0"/>
      <dgm:spPr/>
    </dgm:pt>
  </dgm:ptLst>
  <dgm:cxnLst>
    <dgm:cxn modelId="{C1E5BE8F-79FC-49C5-9B5A-9C9899D457BA}" type="presOf" srcId="{8CDE2970-D238-41E3-B6EA-43CEA6212B24}" destId="{6FBA0478-E2AD-4FB9-884F-BC4D0BAB4A91}" srcOrd="0" destOrd="0" presId="urn:microsoft.com/office/officeart/2005/8/layout/hProcess9"/>
    <dgm:cxn modelId="{F49FE5F1-7704-49C4-9335-F2306C5B7FC4}" type="presParOf" srcId="{6FBA0478-E2AD-4FB9-884F-BC4D0BAB4A91}" destId="{0A087E71-B6F2-4141-A2E4-9688CFA0868C}" srcOrd="0" destOrd="0" presId="urn:microsoft.com/office/officeart/2005/8/layout/hProcess9"/>
    <dgm:cxn modelId="{0C2F2105-9DEC-443B-BF88-BBD8F3989903}" type="presParOf" srcId="{6FBA0478-E2AD-4FB9-884F-BC4D0BAB4A91}" destId="{6C1C7932-5138-43B1-887A-B46A467BD05B}" srcOrd="1"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CDE2970-D238-41E3-B6EA-43CEA6212B24}" type="doc">
      <dgm:prSet loTypeId="urn:microsoft.com/office/officeart/2005/8/layout/hProcess9" loCatId="process" qsTypeId="urn:microsoft.com/office/officeart/2005/8/quickstyle/simple1" qsCatId="simple" csTypeId="urn:microsoft.com/office/officeart/2005/8/colors/colorful4" csCatId="colorful" phldr="1"/>
      <dgm:spPr/>
    </dgm:pt>
    <dgm:pt modelId="{08DFE932-4752-422C-98A7-F45495FA7203}">
      <dgm:prSet phldrT="[Text]"/>
      <dgm:spPr/>
      <dgm:t>
        <a:bodyPr/>
        <a:lstStyle/>
        <a:p>
          <a:r>
            <a:rPr lang="en-US" dirty="0">
              <a:solidFill>
                <a:schemeClr val="bg1"/>
              </a:solidFill>
            </a:rPr>
            <a:t>Simulink/MATLAB Model </a:t>
          </a:r>
        </a:p>
      </dgm:t>
    </dgm:pt>
    <dgm:pt modelId="{A4AC972E-9A31-4B1C-B23D-6B641BEE921C}" type="parTrans" cxnId="{A6CE2001-EE10-4038-A249-9B104E6AC985}">
      <dgm:prSet/>
      <dgm:spPr/>
      <dgm:t>
        <a:bodyPr/>
        <a:lstStyle/>
        <a:p>
          <a:endParaRPr lang="en-US"/>
        </a:p>
      </dgm:t>
    </dgm:pt>
    <dgm:pt modelId="{7026D08E-2184-431F-9545-30751E9FA329}" type="sibTrans" cxnId="{A6CE2001-EE10-4038-A249-9B104E6AC985}">
      <dgm:prSet/>
      <dgm:spPr/>
      <dgm:t>
        <a:bodyPr/>
        <a:lstStyle/>
        <a:p>
          <a:endParaRPr lang="en-US"/>
        </a:p>
      </dgm:t>
    </dgm:pt>
    <dgm:pt modelId="{F36A1035-DCDC-4FC3-A55D-3E50D042CD45}">
      <dgm:prSet phldrT="[Text]"/>
      <dgm:spPr/>
      <dgm:t>
        <a:bodyPr/>
        <a:lstStyle/>
        <a:p>
          <a:r>
            <a:rPr lang="en-US" dirty="0"/>
            <a:t>IoT sensor Data </a:t>
          </a:r>
        </a:p>
      </dgm:t>
    </dgm:pt>
    <dgm:pt modelId="{E39BB8AD-CFE4-44E0-A02F-8F3449C78791}" type="parTrans" cxnId="{8BF61F96-525A-440A-A5C7-EE8A8F99C898}">
      <dgm:prSet/>
      <dgm:spPr/>
      <dgm:t>
        <a:bodyPr/>
        <a:lstStyle/>
        <a:p>
          <a:endParaRPr lang="en-US"/>
        </a:p>
      </dgm:t>
    </dgm:pt>
    <dgm:pt modelId="{61A9877D-B0B8-4875-A687-A301918C7BEC}" type="sibTrans" cxnId="{8BF61F96-525A-440A-A5C7-EE8A8F99C898}">
      <dgm:prSet/>
      <dgm:spPr/>
      <dgm:t>
        <a:bodyPr/>
        <a:lstStyle/>
        <a:p>
          <a:endParaRPr lang="en-US"/>
        </a:p>
      </dgm:t>
    </dgm:pt>
    <dgm:pt modelId="{2F0F2854-0951-4E9B-B36A-D80BDB745FF6}">
      <dgm:prSet phldrT="[Text]"/>
      <dgm:spPr/>
      <dgm:t>
        <a:bodyPr/>
        <a:lstStyle/>
        <a:p>
          <a:r>
            <a:rPr lang="en-US" dirty="0"/>
            <a:t>User-Interface (UI)</a:t>
          </a:r>
        </a:p>
      </dgm:t>
    </dgm:pt>
    <dgm:pt modelId="{F18F5D65-7EA4-49F6-B397-03D3D774EE69}" type="parTrans" cxnId="{7D3EEBC2-662D-4B25-8C18-243F8FA89D64}">
      <dgm:prSet/>
      <dgm:spPr/>
      <dgm:t>
        <a:bodyPr/>
        <a:lstStyle/>
        <a:p>
          <a:endParaRPr lang="en-US"/>
        </a:p>
      </dgm:t>
    </dgm:pt>
    <dgm:pt modelId="{A2F9B7FF-2FF8-4141-A9E7-133A18FE4564}" type="sibTrans" cxnId="{7D3EEBC2-662D-4B25-8C18-243F8FA89D64}">
      <dgm:prSet/>
      <dgm:spPr/>
      <dgm:t>
        <a:bodyPr/>
        <a:lstStyle/>
        <a:p>
          <a:endParaRPr lang="en-US"/>
        </a:p>
      </dgm:t>
    </dgm:pt>
    <dgm:pt modelId="{6FBA0478-E2AD-4FB9-884F-BC4D0BAB4A91}" type="pres">
      <dgm:prSet presAssocID="{8CDE2970-D238-41E3-B6EA-43CEA6212B24}" presName="CompostProcess" presStyleCnt="0">
        <dgm:presLayoutVars>
          <dgm:dir/>
          <dgm:resizeHandles val="exact"/>
        </dgm:presLayoutVars>
      </dgm:prSet>
      <dgm:spPr/>
    </dgm:pt>
    <dgm:pt modelId="{0A087E71-B6F2-4141-A2E4-9688CFA0868C}" type="pres">
      <dgm:prSet presAssocID="{8CDE2970-D238-41E3-B6EA-43CEA6212B24}" presName="arrow" presStyleLbl="bgShp" presStyleIdx="0" presStyleCnt="1"/>
      <dgm:spPr/>
    </dgm:pt>
    <dgm:pt modelId="{6C1C7932-5138-43B1-887A-B46A467BD05B}" type="pres">
      <dgm:prSet presAssocID="{8CDE2970-D238-41E3-B6EA-43CEA6212B24}" presName="linearProcess" presStyleCnt="0"/>
      <dgm:spPr/>
    </dgm:pt>
    <dgm:pt modelId="{7363E58E-98DB-4877-8618-CD477A229D85}" type="pres">
      <dgm:prSet presAssocID="{08DFE932-4752-422C-98A7-F45495FA7203}" presName="textNode" presStyleLbl="node1" presStyleIdx="0" presStyleCnt="3" custLinFactX="5078" custLinFactNeighborX="100000" custLinFactNeighborY="-45226">
        <dgm:presLayoutVars>
          <dgm:bulletEnabled val="1"/>
        </dgm:presLayoutVars>
      </dgm:prSet>
      <dgm:spPr/>
    </dgm:pt>
    <dgm:pt modelId="{BC73A6D1-16F6-4706-A3F1-646E5F3AD230}" type="pres">
      <dgm:prSet presAssocID="{7026D08E-2184-431F-9545-30751E9FA329}" presName="sibTrans" presStyleCnt="0"/>
      <dgm:spPr/>
    </dgm:pt>
    <dgm:pt modelId="{19AF05F5-8753-4D9C-8EFC-03690B553431}" type="pres">
      <dgm:prSet presAssocID="{F36A1035-DCDC-4FC3-A55D-3E50D042CD45}" presName="textNode" presStyleLbl="node1" presStyleIdx="1" presStyleCnt="3" custLinFactX="-88081" custLinFactNeighborX="-100000" custLinFactNeighborY="64950">
        <dgm:presLayoutVars>
          <dgm:bulletEnabled val="1"/>
        </dgm:presLayoutVars>
      </dgm:prSet>
      <dgm:spPr/>
    </dgm:pt>
    <dgm:pt modelId="{EA389F0C-4EDC-4FBE-83CB-2AEE2438EB64}" type="pres">
      <dgm:prSet presAssocID="{61A9877D-B0B8-4875-A687-A301918C7BEC}" presName="sibTrans" presStyleCnt="0"/>
      <dgm:spPr/>
    </dgm:pt>
    <dgm:pt modelId="{F63B1644-D4E5-41E9-A839-6A1A4566B580}" type="pres">
      <dgm:prSet presAssocID="{2F0F2854-0951-4E9B-B36A-D80BDB745FF6}" presName="textNode" presStyleLbl="node1" presStyleIdx="2" presStyleCnt="3" custScaleX="78503" custScaleY="209252" custLinFactX="-84166" custLinFactNeighborX="-100000" custLinFactNeighborY="1">
        <dgm:presLayoutVars>
          <dgm:bulletEnabled val="1"/>
        </dgm:presLayoutVars>
      </dgm:prSet>
      <dgm:spPr/>
    </dgm:pt>
  </dgm:ptLst>
  <dgm:cxnLst>
    <dgm:cxn modelId="{A6CE2001-EE10-4038-A249-9B104E6AC985}" srcId="{8CDE2970-D238-41E3-B6EA-43CEA6212B24}" destId="{08DFE932-4752-422C-98A7-F45495FA7203}" srcOrd="0" destOrd="0" parTransId="{A4AC972E-9A31-4B1C-B23D-6B641BEE921C}" sibTransId="{7026D08E-2184-431F-9545-30751E9FA329}"/>
    <dgm:cxn modelId="{60627509-E7FE-485D-8494-4B58B1C5AC63}" type="presOf" srcId="{F36A1035-DCDC-4FC3-A55D-3E50D042CD45}" destId="{19AF05F5-8753-4D9C-8EFC-03690B553431}" srcOrd="0" destOrd="0" presId="urn:microsoft.com/office/officeart/2005/8/layout/hProcess9"/>
    <dgm:cxn modelId="{D86F465F-A9DE-4D26-B654-004D21963A6F}" type="presOf" srcId="{08DFE932-4752-422C-98A7-F45495FA7203}" destId="{7363E58E-98DB-4877-8618-CD477A229D85}" srcOrd="0" destOrd="0" presId="urn:microsoft.com/office/officeart/2005/8/layout/hProcess9"/>
    <dgm:cxn modelId="{C1E5BE8F-79FC-49C5-9B5A-9C9899D457BA}" type="presOf" srcId="{8CDE2970-D238-41E3-B6EA-43CEA6212B24}" destId="{6FBA0478-E2AD-4FB9-884F-BC4D0BAB4A91}" srcOrd="0" destOrd="0" presId="urn:microsoft.com/office/officeart/2005/8/layout/hProcess9"/>
    <dgm:cxn modelId="{8BF61F96-525A-440A-A5C7-EE8A8F99C898}" srcId="{8CDE2970-D238-41E3-B6EA-43CEA6212B24}" destId="{F36A1035-DCDC-4FC3-A55D-3E50D042CD45}" srcOrd="1" destOrd="0" parTransId="{E39BB8AD-CFE4-44E0-A02F-8F3449C78791}" sibTransId="{61A9877D-B0B8-4875-A687-A301918C7BEC}"/>
    <dgm:cxn modelId="{7D3EEBC2-662D-4B25-8C18-243F8FA89D64}" srcId="{8CDE2970-D238-41E3-B6EA-43CEA6212B24}" destId="{2F0F2854-0951-4E9B-B36A-D80BDB745FF6}" srcOrd="2" destOrd="0" parTransId="{F18F5D65-7EA4-49F6-B397-03D3D774EE69}" sibTransId="{A2F9B7FF-2FF8-4141-A9E7-133A18FE4564}"/>
    <dgm:cxn modelId="{200F08DE-EB34-48A9-9B01-210CE7D50A1B}" type="presOf" srcId="{2F0F2854-0951-4E9B-B36A-D80BDB745FF6}" destId="{F63B1644-D4E5-41E9-A839-6A1A4566B580}" srcOrd="0" destOrd="0" presId="urn:microsoft.com/office/officeart/2005/8/layout/hProcess9"/>
    <dgm:cxn modelId="{F49FE5F1-7704-49C4-9335-F2306C5B7FC4}" type="presParOf" srcId="{6FBA0478-E2AD-4FB9-884F-BC4D0BAB4A91}" destId="{0A087E71-B6F2-4141-A2E4-9688CFA0868C}" srcOrd="0" destOrd="0" presId="urn:microsoft.com/office/officeart/2005/8/layout/hProcess9"/>
    <dgm:cxn modelId="{0C2F2105-9DEC-443B-BF88-BBD8F3989903}" type="presParOf" srcId="{6FBA0478-E2AD-4FB9-884F-BC4D0BAB4A91}" destId="{6C1C7932-5138-43B1-887A-B46A467BD05B}" srcOrd="1" destOrd="0" presId="urn:microsoft.com/office/officeart/2005/8/layout/hProcess9"/>
    <dgm:cxn modelId="{B7222E48-6196-4AC6-A5DE-C80A6FC6A060}" type="presParOf" srcId="{6C1C7932-5138-43B1-887A-B46A467BD05B}" destId="{7363E58E-98DB-4877-8618-CD477A229D85}" srcOrd="0" destOrd="0" presId="urn:microsoft.com/office/officeart/2005/8/layout/hProcess9"/>
    <dgm:cxn modelId="{D99DFF55-111F-413B-B32C-844AD17F40A2}" type="presParOf" srcId="{6C1C7932-5138-43B1-887A-B46A467BD05B}" destId="{BC73A6D1-16F6-4706-A3F1-646E5F3AD230}" srcOrd="1" destOrd="0" presId="urn:microsoft.com/office/officeart/2005/8/layout/hProcess9"/>
    <dgm:cxn modelId="{BE0AC58F-108B-4FAA-BC4E-38F5DF0E6F52}" type="presParOf" srcId="{6C1C7932-5138-43B1-887A-B46A467BD05B}" destId="{19AF05F5-8753-4D9C-8EFC-03690B553431}" srcOrd="2" destOrd="0" presId="urn:microsoft.com/office/officeart/2005/8/layout/hProcess9"/>
    <dgm:cxn modelId="{FD7EFDAF-5159-430F-A948-2CFE77458BED}" type="presParOf" srcId="{6C1C7932-5138-43B1-887A-B46A467BD05B}" destId="{EA389F0C-4EDC-4FBE-83CB-2AEE2438EB64}" srcOrd="3" destOrd="0" presId="urn:microsoft.com/office/officeart/2005/8/layout/hProcess9"/>
    <dgm:cxn modelId="{931ECD79-2BDD-4B11-AAA2-16A187332829}" type="presParOf" srcId="{6C1C7932-5138-43B1-887A-B46A467BD05B}" destId="{F63B1644-D4E5-41E9-A839-6A1A4566B580}"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87E71-B6F2-4141-A2E4-9688CFA0868C}">
      <dsp:nvSpPr>
        <dsp:cNvPr id="0" name=""/>
        <dsp:cNvSpPr/>
      </dsp:nvSpPr>
      <dsp:spPr>
        <a:xfrm>
          <a:off x="0" y="0"/>
          <a:ext cx="7559629" cy="3962795"/>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EFA80-10BB-6D4F-8740-E4F01EA7674F}">
      <dsp:nvSpPr>
        <dsp:cNvPr id="0" name=""/>
        <dsp:cNvSpPr/>
      </dsp:nvSpPr>
      <dsp:spPr>
        <a:xfrm>
          <a:off x="5357" y="1303867"/>
          <a:ext cx="1601390" cy="14562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u="none" strike="noStrike" kern="1200" dirty="0">
              <a:solidFill>
                <a:srgbClr val="000000"/>
              </a:solidFill>
              <a:effectLst/>
              <a:latin typeface="Calibri" panose="020F0502020204030204" pitchFamily="34" charset="0"/>
            </a:rPr>
            <a:t>IoT devices </a:t>
          </a:r>
        </a:p>
        <a:p>
          <a:pPr marL="0" lvl="0" indent="0" algn="ctr" defTabSz="800100">
            <a:lnSpc>
              <a:spcPct val="90000"/>
            </a:lnSpc>
            <a:spcBef>
              <a:spcPct val="0"/>
            </a:spcBef>
            <a:spcAft>
              <a:spcPct val="35000"/>
            </a:spcAft>
            <a:buNone/>
          </a:pPr>
          <a:r>
            <a:rPr lang="en-US" sz="1800" b="1" i="0" u="none" strike="noStrike" kern="1200" dirty="0">
              <a:solidFill>
                <a:srgbClr val="000000"/>
              </a:solidFill>
              <a:effectLst/>
              <a:latin typeface="Calibri" panose="020F0502020204030204" pitchFamily="34" charset="0"/>
            </a:rPr>
            <a:t>or </a:t>
          </a:r>
        </a:p>
        <a:p>
          <a:pPr marL="0" lvl="0" indent="0" algn="ctr" defTabSz="800100">
            <a:lnSpc>
              <a:spcPct val="90000"/>
            </a:lnSpc>
            <a:spcBef>
              <a:spcPct val="0"/>
            </a:spcBef>
            <a:spcAft>
              <a:spcPct val="35000"/>
            </a:spcAft>
            <a:buNone/>
          </a:pPr>
          <a:r>
            <a:rPr lang="en-US" sz="1800" b="1" i="0" u="none" strike="noStrike" kern="1200" dirty="0">
              <a:solidFill>
                <a:srgbClr val="000000"/>
              </a:solidFill>
              <a:effectLst/>
              <a:latin typeface="Calibri" panose="020F0502020204030204" pitchFamily="34" charset="0"/>
            </a:rPr>
            <a:t>advanced sensors </a:t>
          </a:r>
          <a:r>
            <a:rPr lang="en-US" sz="1800" b="1" i="0" kern="1200" dirty="0">
              <a:solidFill>
                <a:srgbClr val="000000"/>
              </a:solidFill>
              <a:effectLst/>
              <a:latin typeface="Calibri" panose="020F0502020204030204" pitchFamily="34" charset="0"/>
            </a:rPr>
            <a:t>​</a:t>
          </a:r>
          <a:endParaRPr lang="en-US" sz="1800" b="1" kern="1200" dirty="0"/>
        </a:p>
      </dsp:txBody>
      <dsp:txXfrm>
        <a:off x="48010" y="1346520"/>
        <a:ext cx="1516084" cy="1370958"/>
      </dsp:txXfrm>
    </dsp:sp>
    <dsp:sp modelId="{2006294C-D1C7-444C-8E86-D15F5C57D93C}">
      <dsp:nvSpPr>
        <dsp:cNvPr id="0" name=""/>
        <dsp:cNvSpPr/>
      </dsp:nvSpPr>
      <dsp:spPr>
        <a:xfrm>
          <a:off x="1766887" y="1833427"/>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766887" y="1912856"/>
        <a:ext cx="237646" cy="238286"/>
      </dsp:txXfrm>
    </dsp:sp>
    <dsp:sp modelId="{A96D6029-B7CE-EA4E-831E-5E322BC8FD61}">
      <dsp:nvSpPr>
        <dsp:cNvPr id="0" name=""/>
        <dsp:cNvSpPr/>
      </dsp:nvSpPr>
      <dsp:spPr>
        <a:xfrm>
          <a:off x="2247304" y="1303867"/>
          <a:ext cx="1601390" cy="14562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u="none" strike="noStrike" kern="1200" dirty="0">
              <a:solidFill>
                <a:srgbClr val="000000"/>
              </a:solidFill>
              <a:effectLst/>
              <a:latin typeface="Calibri" panose="020F0502020204030204" pitchFamily="34" charset="0"/>
            </a:rPr>
            <a:t>Historical</a:t>
          </a:r>
        </a:p>
        <a:p>
          <a:pPr marL="0" lvl="0" indent="0" algn="ctr" defTabSz="800100">
            <a:lnSpc>
              <a:spcPct val="90000"/>
            </a:lnSpc>
            <a:spcBef>
              <a:spcPct val="0"/>
            </a:spcBef>
            <a:spcAft>
              <a:spcPct val="35000"/>
            </a:spcAft>
            <a:buNone/>
          </a:pPr>
          <a:r>
            <a:rPr lang="en-US" sz="1800" b="1" i="0" u="none" strike="noStrike" kern="1200" dirty="0">
              <a:solidFill>
                <a:srgbClr val="000000"/>
              </a:solidFill>
              <a:effectLst/>
              <a:latin typeface="Calibri" panose="020F0502020204030204" pitchFamily="34" charset="0"/>
            </a:rPr>
            <a:t> or </a:t>
          </a:r>
        </a:p>
        <a:p>
          <a:pPr marL="0" lvl="0" indent="0" algn="ctr" defTabSz="800100">
            <a:lnSpc>
              <a:spcPct val="90000"/>
            </a:lnSpc>
            <a:spcBef>
              <a:spcPct val="0"/>
            </a:spcBef>
            <a:spcAft>
              <a:spcPct val="35000"/>
            </a:spcAft>
            <a:buNone/>
          </a:pPr>
          <a:r>
            <a:rPr lang="en-US" sz="1800" b="1" i="0" u="none" strike="noStrike" kern="1200" dirty="0">
              <a:solidFill>
                <a:srgbClr val="000000"/>
              </a:solidFill>
              <a:effectLst/>
              <a:latin typeface="Calibri" panose="020F0502020204030204" pitchFamily="34" charset="0"/>
            </a:rPr>
            <a:t>real time sensor </a:t>
          </a:r>
          <a:r>
            <a:rPr lang="en-US" sz="1800" b="1" kern="1200" dirty="0">
              <a:solidFill>
                <a:srgbClr val="000000"/>
              </a:solidFill>
              <a:latin typeface="Calibri" panose="020F0502020204030204" pitchFamily="34" charset="0"/>
            </a:rPr>
            <a:t>data </a:t>
          </a:r>
        </a:p>
      </dsp:txBody>
      <dsp:txXfrm>
        <a:off x="2289957" y="1346520"/>
        <a:ext cx="1516084" cy="1370958"/>
      </dsp:txXfrm>
    </dsp:sp>
    <dsp:sp modelId="{9572C545-B155-8E4F-B5EF-0DB045FD9E69}">
      <dsp:nvSpPr>
        <dsp:cNvPr id="0" name=""/>
        <dsp:cNvSpPr/>
      </dsp:nvSpPr>
      <dsp:spPr>
        <a:xfrm>
          <a:off x="4008834" y="1833427"/>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008834" y="1912856"/>
        <a:ext cx="237646" cy="238286"/>
      </dsp:txXfrm>
    </dsp:sp>
    <dsp:sp modelId="{EB07884F-EA23-B54A-AFB6-F5DFA16F39B5}">
      <dsp:nvSpPr>
        <dsp:cNvPr id="0" name=""/>
        <dsp:cNvSpPr/>
      </dsp:nvSpPr>
      <dsp:spPr>
        <a:xfrm>
          <a:off x="4489251" y="1303867"/>
          <a:ext cx="1601390" cy="14562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Fed to the DT to update its states</a:t>
          </a:r>
        </a:p>
      </dsp:txBody>
      <dsp:txXfrm>
        <a:off x="4531904" y="1346520"/>
        <a:ext cx="1516084" cy="13709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EF13BD-FF8E-1D43-8326-576F83CA27E3}">
      <dsp:nvSpPr>
        <dsp:cNvPr id="0" name=""/>
        <dsp:cNvSpPr/>
      </dsp:nvSpPr>
      <dsp:spPr>
        <a:xfrm rot="16200000">
          <a:off x="-480021" y="480395"/>
          <a:ext cx="2729375" cy="1768584"/>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ctr" anchorCtr="0">
          <a:noAutofit/>
        </a:bodyPr>
        <a:lstStyle/>
        <a:p>
          <a:pPr marL="0" lvl="0" indent="0" algn="ctr" defTabSz="1066800">
            <a:lnSpc>
              <a:spcPct val="90000"/>
            </a:lnSpc>
            <a:spcBef>
              <a:spcPct val="0"/>
            </a:spcBef>
            <a:spcAft>
              <a:spcPct val="35000"/>
            </a:spcAft>
            <a:buNone/>
          </a:pPr>
          <a:r>
            <a:rPr lang="en-US" sz="2400" i="0" kern="1200" dirty="0">
              <a:solidFill>
                <a:srgbClr val="000000"/>
              </a:solidFill>
              <a:effectLst/>
              <a:latin typeface="Calibri" panose="020F0502020204030204" pitchFamily="34" charset="0"/>
              <a:cs typeface="Calibri" panose="020F0502020204030204" pitchFamily="34" charset="0"/>
            </a:rPr>
            <a:t>Data quality</a:t>
          </a:r>
          <a:endParaRPr lang="en-US" sz="2400" kern="1200" dirty="0">
            <a:latin typeface="Calibri" panose="020F0502020204030204" pitchFamily="34" charset="0"/>
            <a:cs typeface="Calibri" panose="020F0502020204030204" pitchFamily="34" charset="0"/>
          </a:endParaRPr>
        </a:p>
      </dsp:txBody>
      <dsp:txXfrm rot="5400000">
        <a:off x="375" y="545874"/>
        <a:ext cx="1768584" cy="1637625"/>
      </dsp:txXfrm>
    </dsp:sp>
    <dsp:sp modelId="{04C9F74D-57F7-8C40-8746-CAF3AC92F389}">
      <dsp:nvSpPr>
        <dsp:cNvPr id="0" name=""/>
        <dsp:cNvSpPr/>
      </dsp:nvSpPr>
      <dsp:spPr>
        <a:xfrm rot="16200000">
          <a:off x="944386" y="599249"/>
          <a:ext cx="2729375" cy="1530876"/>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ctr" anchorCtr="0">
          <a:noAutofit/>
        </a:bodyPr>
        <a:lstStyle/>
        <a:p>
          <a:pPr marL="0" lvl="0" indent="0" algn="ctr" defTabSz="1066800">
            <a:lnSpc>
              <a:spcPct val="90000"/>
            </a:lnSpc>
            <a:spcBef>
              <a:spcPct val="0"/>
            </a:spcBef>
            <a:spcAft>
              <a:spcPct val="35000"/>
            </a:spcAft>
            <a:buNone/>
          </a:pPr>
          <a:r>
            <a:rPr lang="en-US" sz="2400" i="0" kern="1200" dirty="0">
              <a:solidFill>
                <a:srgbClr val="000000"/>
              </a:solidFill>
              <a:effectLst/>
              <a:latin typeface="Calibri" panose="020F0502020204030204" pitchFamily="34" charset="0"/>
              <a:cs typeface="Calibri" panose="020F0502020204030204" pitchFamily="34" charset="0"/>
            </a:rPr>
            <a:t>Amount of data </a:t>
          </a:r>
          <a:endParaRPr lang="en-US" sz="2400" kern="1200" dirty="0">
            <a:latin typeface="Calibri" panose="020F0502020204030204" pitchFamily="34" charset="0"/>
            <a:cs typeface="Calibri" panose="020F0502020204030204" pitchFamily="34" charset="0"/>
          </a:endParaRPr>
        </a:p>
      </dsp:txBody>
      <dsp:txXfrm rot="5400000">
        <a:off x="1543635" y="545875"/>
        <a:ext cx="1530876" cy="1637625"/>
      </dsp:txXfrm>
    </dsp:sp>
    <dsp:sp modelId="{050EB194-85B3-0045-9801-DD891EE69A8C}">
      <dsp:nvSpPr>
        <dsp:cNvPr id="0" name=""/>
        <dsp:cNvSpPr/>
      </dsp:nvSpPr>
      <dsp:spPr>
        <a:xfrm rot="16200000">
          <a:off x="2983144" y="69135"/>
          <a:ext cx="2729375" cy="2591104"/>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ctr" anchorCtr="0">
          <a:noAutofit/>
        </a:bodyPr>
        <a:lstStyle/>
        <a:p>
          <a:pPr marL="0" lvl="0" indent="0" algn="ctr" defTabSz="1066800">
            <a:lnSpc>
              <a:spcPct val="90000"/>
            </a:lnSpc>
            <a:spcBef>
              <a:spcPct val="0"/>
            </a:spcBef>
            <a:spcAft>
              <a:spcPct val="35000"/>
            </a:spcAft>
            <a:buNone/>
          </a:pPr>
          <a:r>
            <a:rPr lang="en-US" sz="2400" b="0" i="0" kern="1200" dirty="0">
              <a:solidFill>
                <a:srgbClr val="000000"/>
              </a:solidFill>
              <a:effectLst/>
              <a:latin typeface="Calibri" panose="020F0502020204030204" pitchFamily="34" charset="0"/>
              <a:cs typeface="Calibri" panose="020F0502020204030204" pitchFamily="34" charset="0"/>
            </a:rPr>
            <a:t>Crucial for providing accurate AI predictions</a:t>
          </a:r>
          <a:endParaRPr lang="en-US" sz="2400" kern="1200" dirty="0">
            <a:latin typeface="Calibri" panose="020F0502020204030204" pitchFamily="34" charset="0"/>
            <a:cs typeface="Calibri" panose="020F0502020204030204" pitchFamily="34" charset="0"/>
          </a:endParaRPr>
        </a:p>
      </dsp:txBody>
      <dsp:txXfrm rot="5400000">
        <a:off x="3052280" y="545874"/>
        <a:ext cx="2591104" cy="16376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43B2B5-CC8C-5E40-87C3-0C87017E9EC7}">
      <dsp:nvSpPr>
        <dsp:cNvPr id="0" name=""/>
        <dsp:cNvSpPr/>
      </dsp:nvSpPr>
      <dsp:spPr>
        <a:xfrm rot="16200000">
          <a:off x="1511619" y="837970"/>
          <a:ext cx="1405918" cy="2388466"/>
        </a:xfrm>
        <a:prstGeom prst="round2SameRect">
          <a:avLst>
            <a:gd name="adj1" fmla="val 16670"/>
            <a:gd name="adj2" fmla="val 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127000" rIns="114300" bIns="127000" numCol="1" spcCol="1270" anchor="t" anchorCtr="0">
          <a:noAutofit/>
        </a:bodyPr>
        <a:lstStyle/>
        <a:p>
          <a:pPr marL="0" lvl="0" indent="0" algn="ctr" defTabSz="889000">
            <a:lnSpc>
              <a:spcPct val="90000"/>
            </a:lnSpc>
            <a:spcBef>
              <a:spcPct val="0"/>
            </a:spcBef>
            <a:spcAft>
              <a:spcPct val="35000"/>
            </a:spcAft>
            <a:buNone/>
          </a:pPr>
          <a:r>
            <a:rPr lang="en-US" sz="2000" kern="1200" dirty="0"/>
            <a:t>DT : First principal physics of the autoinjector and AI</a:t>
          </a:r>
        </a:p>
      </dsp:txBody>
      <dsp:txXfrm rot="5400000">
        <a:off x="1088989" y="1397888"/>
        <a:ext cx="2319822" cy="1268630"/>
      </dsp:txXfrm>
    </dsp:sp>
    <dsp:sp modelId="{BB80F95D-F9D0-0B4E-B436-734856FCBB28}">
      <dsp:nvSpPr>
        <dsp:cNvPr id="0" name=""/>
        <dsp:cNvSpPr/>
      </dsp:nvSpPr>
      <dsp:spPr>
        <a:xfrm rot="5400000">
          <a:off x="3747727" y="840084"/>
          <a:ext cx="1406336" cy="2383820"/>
        </a:xfrm>
        <a:prstGeom prst="round2SameRect">
          <a:avLst>
            <a:gd name="adj1" fmla="val 16670"/>
            <a:gd name="adj2" fmla="val 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725" tIns="95250" rIns="57150" bIns="95250" numCol="1" spcCol="1270" anchor="t" anchorCtr="0">
          <a:noAutofit/>
        </a:bodyPr>
        <a:lstStyle/>
        <a:p>
          <a:pPr marL="0" lvl="0" indent="0" algn="l" defTabSz="666750">
            <a:lnSpc>
              <a:spcPct val="90000"/>
            </a:lnSpc>
            <a:spcBef>
              <a:spcPct val="0"/>
            </a:spcBef>
            <a:spcAft>
              <a:spcPct val="35000"/>
            </a:spcAft>
            <a:buNone/>
          </a:pPr>
          <a:r>
            <a:rPr lang="en-US" sz="1500" kern="1200" dirty="0"/>
            <a:t>Sensor measurements, such as Temperature, or Humidity levels, updates the states of the autoinjector’s DT</a:t>
          </a:r>
        </a:p>
      </dsp:txBody>
      <dsp:txXfrm rot="-5400000">
        <a:off x="3258985" y="1397490"/>
        <a:ext cx="2315156" cy="1269008"/>
      </dsp:txXfrm>
    </dsp:sp>
    <dsp:sp modelId="{4580905B-9539-B543-B7DE-C6A0AA323CDC}">
      <dsp:nvSpPr>
        <dsp:cNvPr id="0" name=""/>
        <dsp:cNvSpPr/>
      </dsp:nvSpPr>
      <dsp:spPr>
        <a:xfrm>
          <a:off x="2434344" y="455459"/>
          <a:ext cx="1669165" cy="1669084"/>
        </a:xfrm>
        <a:prstGeom prst="circularArrow">
          <a:avLst>
            <a:gd name="adj1" fmla="val 12500"/>
            <a:gd name="adj2" fmla="val 1142322"/>
            <a:gd name="adj3" fmla="val 20457678"/>
            <a:gd name="adj4" fmla="val 108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2AEC81-4594-474B-8683-668D454018C1}">
      <dsp:nvSpPr>
        <dsp:cNvPr id="0" name=""/>
        <dsp:cNvSpPr/>
      </dsp:nvSpPr>
      <dsp:spPr>
        <a:xfrm rot="10800000">
          <a:off x="2503781" y="1943494"/>
          <a:ext cx="1669165" cy="1669084"/>
        </a:xfrm>
        <a:prstGeom prst="circularArrow">
          <a:avLst>
            <a:gd name="adj1" fmla="val 12500"/>
            <a:gd name="adj2" fmla="val 1142322"/>
            <a:gd name="adj3" fmla="val 20457678"/>
            <a:gd name="adj4" fmla="val 108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87E71-B6F2-4141-A2E4-9688CFA0868C}">
      <dsp:nvSpPr>
        <dsp:cNvPr id="0" name=""/>
        <dsp:cNvSpPr/>
      </dsp:nvSpPr>
      <dsp:spPr>
        <a:xfrm>
          <a:off x="0" y="0"/>
          <a:ext cx="7559629" cy="3962795"/>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87E71-B6F2-4141-A2E4-9688CFA0868C}">
      <dsp:nvSpPr>
        <dsp:cNvPr id="0" name=""/>
        <dsp:cNvSpPr/>
      </dsp:nvSpPr>
      <dsp:spPr>
        <a:xfrm>
          <a:off x="666749" y="0"/>
          <a:ext cx="7556500" cy="5080000"/>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63E58E-98DB-4877-8618-CD477A229D85}">
      <dsp:nvSpPr>
        <dsp:cNvPr id="0" name=""/>
        <dsp:cNvSpPr/>
      </dsp:nvSpPr>
      <dsp:spPr>
        <a:xfrm>
          <a:off x="344741" y="605007"/>
          <a:ext cx="3055937" cy="203200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bg1"/>
              </a:solidFill>
            </a:rPr>
            <a:t>Simulink/MATLAB Model </a:t>
          </a:r>
        </a:p>
      </dsp:txBody>
      <dsp:txXfrm>
        <a:off x="443935" y="704201"/>
        <a:ext cx="2857549" cy="1833612"/>
      </dsp:txXfrm>
    </dsp:sp>
    <dsp:sp modelId="{19AF05F5-8753-4D9C-8EFC-03690B553431}">
      <dsp:nvSpPr>
        <dsp:cNvPr id="0" name=""/>
        <dsp:cNvSpPr/>
      </dsp:nvSpPr>
      <dsp:spPr>
        <a:xfrm>
          <a:off x="399916" y="2843784"/>
          <a:ext cx="3055937" cy="2032000"/>
        </a:xfrm>
        <a:prstGeom prst="roundRec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IoT sensor Data </a:t>
          </a:r>
        </a:p>
      </dsp:txBody>
      <dsp:txXfrm>
        <a:off x="499110" y="2942978"/>
        <a:ext cx="2857549" cy="1833612"/>
      </dsp:txXfrm>
    </dsp:sp>
    <dsp:sp modelId="{F63B1644-D4E5-41E9-A839-6A1A4566B580}">
      <dsp:nvSpPr>
        <dsp:cNvPr id="0" name=""/>
        <dsp:cNvSpPr/>
      </dsp:nvSpPr>
      <dsp:spPr>
        <a:xfrm>
          <a:off x="3729375" y="414019"/>
          <a:ext cx="2399002" cy="4252000"/>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User-Interface (UI)</a:t>
          </a:r>
        </a:p>
      </dsp:txBody>
      <dsp:txXfrm>
        <a:off x="3846485" y="531129"/>
        <a:ext cx="2164782" cy="401778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6AC854A-D45E-ADAE-55FE-12B50773EB2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A3AE195-09BB-6609-6F08-3059F7965A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8615DB-C072-934D-B52C-4D545D01A034}" type="datetimeFigureOut">
              <a:rPr lang="en-US" smtClean="0"/>
              <a:t>1/20/24</a:t>
            </a:fld>
            <a:endParaRPr lang="en-US"/>
          </a:p>
        </p:txBody>
      </p:sp>
      <p:sp>
        <p:nvSpPr>
          <p:cNvPr id="5" name="Slide Number Placeholder 4">
            <a:extLst>
              <a:ext uri="{FF2B5EF4-FFF2-40B4-BE49-F238E27FC236}">
                <a16:creationId xmlns:a16="http://schemas.microsoft.com/office/drawing/2014/main" id="{19FC38D4-A90C-BAF5-F011-BC43214A18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96BED3-F86D-7D44-800D-D1E7A0F41247}" type="slidenum">
              <a:rPr lang="en-US" smtClean="0"/>
              <a:t>‹#›</a:t>
            </a:fld>
            <a:endParaRPr lang="en-US"/>
          </a:p>
        </p:txBody>
      </p:sp>
    </p:spTree>
    <p:extLst>
      <p:ext uri="{BB962C8B-B14F-4D97-AF65-F5344CB8AC3E}">
        <p14:creationId xmlns:p14="http://schemas.microsoft.com/office/powerpoint/2010/main" val="9281079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E663AED3-B1A0-7D4E-A945-3AC344CE3557}" type="datetimeFigureOut">
              <a:rPr lang="en-US"/>
              <a:pPr>
                <a:defRPr/>
              </a:pPr>
              <a:t>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A05C385D-8F62-8945-A696-C49A8F805F62}" type="slidenum">
              <a:rPr lang="en-US"/>
              <a:pPr>
                <a:defRPr/>
              </a:pPr>
              <a:t>‹#›</a:t>
            </a:fld>
            <a:endParaRPr lang="en-US"/>
          </a:p>
        </p:txBody>
      </p:sp>
    </p:spTree>
    <p:extLst>
      <p:ext uri="{BB962C8B-B14F-4D97-AF65-F5344CB8AC3E}">
        <p14:creationId xmlns:p14="http://schemas.microsoft.com/office/powerpoint/2010/main" val="1498442376"/>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fontAlgn="base">
      <a:spcBef>
        <a:spcPct val="30000"/>
      </a:spcBef>
      <a:spcAft>
        <a:spcPct val="0"/>
      </a:spcAft>
      <a:defRPr sz="1200" kern="1200">
        <a:solidFill>
          <a:schemeClr val="tx1"/>
        </a:solidFill>
        <a:latin typeface="+mn-lt"/>
        <a:ea typeface="ＭＳ Ｐゴシック" charset="0"/>
        <a:cs typeface="+mn-cs"/>
      </a:defRPr>
    </a:lvl2pPr>
    <a:lvl3pPr marL="914400" algn="l" rtl="0" fontAlgn="base">
      <a:spcBef>
        <a:spcPct val="30000"/>
      </a:spcBef>
      <a:spcAft>
        <a:spcPct val="0"/>
      </a:spcAft>
      <a:defRPr sz="1200" kern="1200">
        <a:solidFill>
          <a:schemeClr val="tx1"/>
        </a:solidFill>
        <a:latin typeface="+mn-lt"/>
        <a:ea typeface="ＭＳ Ｐゴシック" charset="0"/>
        <a:cs typeface="+mn-cs"/>
      </a:defRPr>
    </a:lvl3pPr>
    <a:lvl4pPr marL="1371600" algn="l" rtl="0" fontAlgn="base">
      <a:spcBef>
        <a:spcPct val="30000"/>
      </a:spcBef>
      <a:spcAft>
        <a:spcPct val="0"/>
      </a:spcAft>
      <a:defRPr sz="1200" kern="1200">
        <a:solidFill>
          <a:schemeClr val="tx1"/>
        </a:solidFill>
        <a:latin typeface="+mn-lt"/>
        <a:ea typeface="ＭＳ Ｐゴシック" charset="0"/>
        <a:cs typeface="+mn-cs"/>
      </a:defRPr>
    </a:lvl4pPr>
    <a:lvl5pPr marL="1828800" algn="l" rtl="0" fontAlgn="base">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It implies exploring new and improved ways of connecting autoinjectors to digital networks, devices, or platforms to enhance their functionality, data-sharing capabilities, or user experience. This phrase often indicates a forward-looking mindset and a willingness to explore advancements in technology to improve the performance and capabilities of autoinjectors.</a:t>
            </a:r>
          </a:p>
        </p:txBody>
      </p:sp>
      <p:sp>
        <p:nvSpPr>
          <p:cNvPr id="4" name="Slide Number Placeholder 3"/>
          <p:cNvSpPr>
            <a:spLocks noGrp="1"/>
          </p:cNvSpPr>
          <p:nvPr>
            <p:ph type="sldNum" sz="quarter" idx="5"/>
          </p:nvPr>
        </p:nvSpPr>
        <p:spPr/>
        <p:txBody>
          <a:bodyPr/>
          <a:lstStyle/>
          <a:p>
            <a:pPr>
              <a:defRPr/>
            </a:pPr>
            <a:fld id="{A05C385D-8F62-8945-A696-C49A8F805F62}" type="slidenum">
              <a:rPr lang="en-US" smtClean="0"/>
              <a:pPr>
                <a:defRPr/>
              </a:pPr>
              <a:t>1</a:t>
            </a:fld>
            <a:endParaRPr lang="en-US"/>
          </a:p>
        </p:txBody>
      </p:sp>
    </p:spTree>
    <p:extLst>
      <p:ext uri="{BB962C8B-B14F-4D97-AF65-F5344CB8AC3E}">
        <p14:creationId xmlns:p14="http://schemas.microsoft.com/office/powerpoint/2010/main" val="3702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8D60A-5414-D134-E435-0CBD20CAD2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52C508-3279-073C-F110-E6D8633A0A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3E643B-3743-AF42-C1E1-A194E10C08C2}"/>
              </a:ext>
            </a:extLst>
          </p:cNvPr>
          <p:cNvSpPr>
            <a:spLocks noGrp="1"/>
          </p:cNvSpPr>
          <p:nvPr>
            <p:ph type="body" idx="1"/>
          </p:nvPr>
        </p:nvSpPr>
        <p:spPr/>
        <p:txBody>
          <a:bodyPr/>
          <a:lstStyle/>
          <a:p>
            <a:r>
              <a:rPr lang="en-US"/>
              <a:t>It implies exploring new and improved ways of connecting autoinjectors to digital networks, devices, or platforms to enhance their functionality, data-sharing capabilities, or user experience. This phrase often indicates a forward-looking mindset and a willingness to explore advancements in technology to improve the performance and capabilities of autoinjectors.</a:t>
            </a:r>
          </a:p>
        </p:txBody>
      </p:sp>
      <p:sp>
        <p:nvSpPr>
          <p:cNvPr id="4" name="Slide Number Placeholder 3">
            <a:extLst>
              <a:ext uri="{FF2B5EF4-FFF2-40B4-BE49-F238E27FC236}">
                <a16:creationId xmlns:a16="http://schemas.microsoft.com/office/drawing/2014/main" id="{26D259F2-23AA-7FBB-92B3-3CA7CE6FF328}"/>
              </a:ext>
            </a:extLst>
          </p:cNvPr>
          <p:cNvSpPr>
            <a:spLocks noGrp="1"/>
          </p:cNvSpPr>
          <p:nvPr>
            <p:ph type="sldNum" sz="quarter" idx="5"/>
          </p:nvPr>
        </p:nvSpPr>
        <p:spPr/>
        <p:txBody>
          <a:bodyPr/>
          <a:lstStyle/>
          <a:p>
            <a:pPr>
              <a:defRPr/>
            </a:pPr>
            <a:fld id="{A05C385D-8F62-8945-A696-C49A8F805F62}" type="slidenum">
              <a:rPr lang="en-US" smtClean="0"/>
              <a:pPr>
                <a:defRPr/>
              </a:pPr>
              <a:t>10</a:t>
            </a:fld>
            <a:endParaRPr lang="en-US"/>
          </a:p>
        </p:txBody>
      </p:sp>
    </p:spTree>
    <p:extLst>
      <p:ext uri="{BB962C8B-B14F-4D97-AF65-F5344CB8AC3E}">
        <p14:creationId xmlns:p14="http://schemas.microsoft.com/office/powerpoint/2010/main" val="2709910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05C385D-8F62-8945-A696-C49A8F805F62}" type="slidenum">
              <a:rPr lang="en-US" smtClean="0"/>
              <a:pPr>
                <a:defRPr/>
              </a:pPr>
              <a:t>11</a:t>
            </a:fld>
            <a:endParaRPr lang="en-US"/>
          </a:p>
        </p:txBody>
      </p:sp>
    </p:spTree>
    <p:extLst>
      <p:ext uri="{BB962C8B-B14F-4D97-AF65-F5344CB8AC3E}">
        <p14:creationId xmlns:p14="http://schemas.microsoft.com/office/powerpoint/2010/main" val="3578178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based on different factors such as temperature or humidity levels </a:t>
            </a:r>
          </a:p>
        </p:txBody>
      </p:sp>
      <p:sp>
        <p:nvSpPr>
          <p:cNvPr id="4" name="Slide Number Placeholder 3"/>
          <p:cNvSpPr>
            <a:spLocks noGrp="1"/>
          </p:cNvSpPr>
          <p:nvPr>
            <p:ph type="sldNum" sz="quarter" idx="5"/>
          </p:nvPr>
        </p:nvSpPr>
        <p:spPr/>
        <p:txBody>
          <a:bodyPr/>
          <a:lstStyle/>
          <a:p>
            <a:pPr>
              <a:defRPr/>
            </a:pPr>
            <a:fld id="{A05C385D-8F62-8945-A696-C49A8F805F62}" type="slidenum">
              <a:rPr lang="en-US" smtClean="0"/>
              <a:pPr>
                <a:defRPr/>
              </a:pPr>
              <a:t>12</a:t>
            </a:fld>
            <a:endParaRPr lang="en-US"/>
          </a:p>
        </p:txBody>
      </p:sp>
    </p:spTree>
    <p:extLst>
      <p:ext uri="{BB962C8B-B14F-4D97-AF65-F5344CB8AC3E}">
        <p14:creationId xmlns:p14="http://schemas.microsoft.com/office/powerpoint/2010/main" val="2480029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based on different factors such as temperature or humidity levels </a:t>
            </a:r>
          </a:p>
        </p:txBody>
      </p:sp>
      <p:sp>
        <p:nvSpPr>
          <p:cNvPr id="4" name="Slide Number Placeholder 3"/>
          <p:cNvSpPr>
            <a:spLocks noGrp="1"/>
          </p:cNvSpPr>
          <p:nvPr>
            <p:ph type="sldNum" sz="quarter" idx="5"/>
          </p:nvPr>
        </p:nvSpPr>
        <p:spPr/>
        <p:txBody>
          <a:bodyPr/>
          <a:lstStyle/>
          <a:p>
            <a:pPr>
              <a:defRPr/>
            </a:pPr>
            <a:fld id="{A05C385D-8F62-8945-A696-C49A8F805F62}" type="slidenum">
              <a:rPr lang="en-US" smtClean="0"/>
              <a:pPr>
                <a:defRPr/>
              </a:pPr>
              <a:t>13</a:t>
            </a:fld>
            <a:endParaRPr lang="en-US"/>
          </a:p>
        </p:txBody>
      </p:sp>
    </p:spTree>
    <p:extLst>
      <p:ext uri="{BB962C8B-B14F-4D97-AF65-F5344CB8AC3E}">
        <p14:creationId xmlns:p14="http://schemas.microsoft.com/office/powerpoint/2010/main" val="949369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based on different factors such as temperature or humidity levels </a:t>
            </a:r>
          </a:p>
        </p:txBody>
      </p:sp>
      <p:sp>
        <p:nvSpPr>
          <p:cNvPr id="4" name="Slide Number Placeholder 3"/>
          <p:cNvSpPr>
            <a:spLocks noGrp="1"/>
          </p:cNvSpPr>
          <p:nvPr>
            <p:ph type="sldNum" sz="quarter" idx="5"/>
          </p:nvPr>
        </p:nvSpPr>
        <p:spPr/>
        <p:txBody>
          <a:bodyPr/>
          <a:lstStyle/>
          <a:p>
            <a:pPr>
              <a:defRPr/>
            </a:pPr>
            <a:fld id="{A05C385D-8F62-8945-A696-C49A8F805F62}" type="slidenum">
              <a:rPr lang="en-US" smtClean="0"/>
              <a:pPr>
                <a:defRPr/>
              </a:pPr>
              <a:t>14</a:t>
            </a:fld>
            <a:endParaRPr lang="en-US"/>
          </a:p>
        </p:txBody>
      </p:sp>
    </p:spTree>
    <p:extLst>
      <p:ext uri="{BB962C8B-B14F-4D97-AF65-F5344CB8AC3E}">
        <p14:creationId xmlns:p14="http://schemas.microsoft.com/office/powerpoint/2010/main" val="2738892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based on different factors such as temperature or humidity levels </a:t>
            </a:r>
          </a:p>
        </p:txBody>
      </p:sp>
      <p:sp>
        <p:nvSpPr>
          <p:cNvPr id="4" name="Slide Number Placeholder 3"/>
          <p:cNvSpPr>
            <a:spLocks noGrp="1"/>
          </p:cNvSpPr>
          <p:nvPr>
            <p:ph type="sldNum" sz="quarter" idx="5"/>
          </p:nvPr>
        </p:nvSpPr>
        <p:spPr/>
        <p:txBody>
          <a:bodyPr/>
          <a:lstStyle/>
          <a:p>
            <a:pPr>
              <a:defRPr/>
            </a:pPr>
            <a:fld id="{A05C385D-8F62-8945-A696-C49A8F805F62}" type="slidenum">
              <a:rPr lang="en-US" smtClean="0"/>
              <a:pPr>
                <a:defRPr/>
              </a:pPr>
              <a:t>15</a:t>
            </a:fld>
            <a:endParaRPr lang="en-US"/>
          </a:p>
        </p:txBody>
      </p:sp>
    </p:spTree>
    <p:extLst>
      <p:ext uri="{BB962C8B-B14F-4D97-AF65-F5344CB8AC3E}">
        <p14:creationId xmlns:p14="http://schemas.microsoft.com/office/powerpoint/2010/main" val="2599207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05C385D-8F62-8945-A696-C49A8F805F62}" type="slidenum">
              <a:rPr lang="en-US" smtClean="0"/>
              <a:pPr>
                <a:defRPr/>
              </a:pPr>
              <a:t>16</a:t>
            </a:fld>
            <a:endParaRPr lang="en-US"/>
          </a:p>
        </p:txBody>
      </p:sp>
    </p:spTree>
    <p:extLst>
      <p:ext uri="{BB962C8B-B14F-4D97-AF65-F5344CB8AC3E}">
        <p14:creationId xmlns:p14="http://schemas.microsoft.com/office/powerpoint/2010/main" val="3162404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E9E57A-D686-C17B-C388-A1FCFABD93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48034A-0D07-122B-4831-A517CEFA80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3AAB8B-11BC-C06E-CAA1-407B9CE080F0}"/>
              </a:ext>
            </a:extLst>
          </p:cNvPr>
          <p:cNvSpPr>
            <a:spLocks noGrp="1"/>
          </p:cNvSpPr>
          <p:nvPr>
            <p:ph type="body" idx="1"/>
          </p:nvPr>
        </p:nvSpPr>
        <p:spPr/>
        <p:txBody>
          <a:bodyPr/>
          <a:lstStyle/>
          <a:p>
            <a:r>
              <a:rPr lang="en-US" dirty="0">
                <a:ea typeface="ＭＳ Ｐゴシック"/>
                <a:cs typeface="Calibri"/>
              </a:rPr>
              <a:t>Based on max allowable bending force we can calculate the range of angles that the syringe can be applied</a:t>
            </a:r>
          </a:p>
          <a:p>
            <a:endParaRPr lang="en-US" dirty="0">
              <a:ea typeface="ＭＳ Ｐゴシック"/>
              <a:cs typeface="Calibri"/>
            </a:endParaRPr>
          </a:p>
          <a:p>
            <a:endParaRPr lang="en-US" dirty="0">
              <a:ea typeface="ＭＳ Ｐゴシック"/>
              <a:cs typeface="Calibri"/>
            </a:endParaRPr>
          </a:p>
          <a:p>
            <a:r>
              <a:rPr lang="en-US" dirty="0">
                <a:ea typeface="ＭＳ Ｐゴシック"/>
                <a:cs typeface="Calibri"/>
              </a:rPr>
              <a:t>It implies exploring new and improved ways of connecting autoinjectors to digital networks, devices, or platforms to enhance their functionality, data-sharing capabilities, or user experience. This phrase often indicates a forward-looking mindset and a willingness to explore advancements in technology to improve the performance and capabilities of autoinjectors.</a:t>
            </a:r>
            <a:endParaRPr lang="en-US" dirty="0"/>
          </a:p>
        </p:txBody>
      </p:sp>
      <p:sp>
        <p:nvSpPr>
          <p:cNvPr id="4" name="Slide Number Placeholder 3">
            <a:extLst>
              <a:ext uri="{FF2B5EF4-FFF2-40B4-BE49-F238E27FC236}">
                <a16:creationId xmlns:a16="http://schemas.microsoft.com/office/drawing/2014/main" id="{51FD335A-ADE5-F063-6BB9-A59F1B0AC484}"/>
              </a:ext>
            </a:extLst>
          </p:cNvPr>
          <p:cNvSpPr>
            <a:spLocks noGrp="1"/>
          </p:cNvSpPr>
          <p:nvPr>
            <p:ph type="sldNum" sz="quarter" idx="5"/>
          </p:nvPr>
        </p:nvSpPr>
        <p:spPr/>
        <p:txBody>
          <a:bodyPr/>
          <a:lstStyle/>
          <a:p>
            <a:pPr>
              <a:defRPr/>
            </a:pPr>
            <a:fld id="{A05C385D-8F62-8945-A696-C49A8F805F62}" type="slidenum">
              <a:rPr lang="en-US" smtClean="0"/>
              <a:pPr>
                <a:defRPr/>
              </a:pPr>
              <a:t>17</a:t>
            </a:fld>
            <a:endParaRPr lang="en-US"/>
          </a:p>
        </p:txBody>
      </p:sp>
    </p:spTree>
    <p:extLst>
      <p:ext uri="{BB962C8B-B14F-4D97-AF65-F5344CB8AC3E}">
        <p14:creationId xmlns:p14="http://schemas.microsoft.com/office/powerpoint/2010/main" val="3642070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A28C8-49BF-9F54-9A8F-84D167A88A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9D2D55-243F-C557-B0A9-2E8F93677C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4E767A-F348-C31C-85EE-E4B70AD7700C}"/>
              </a:ext>
            </a:extLst>
          </p:cNvPr>
          <p:cNvSpPr>
            <a:spLocks noGrp="1"/>
          </p:cNvSpPr>
          <p:nvPr>
            <p:ph type="body" idx="1"/>
          </p:nvPr>
        </p:nvSpPr>
        <p:spPr/>
        <p:txBody>
          <a:bodyPr/>
          <a:lstStyle/>
          <a:p>
            <a:r>
              <a:rPr lang="en-US" dirty="0">
                <a:ea typeface="ＭＳ Ｐゴシック"/>
                <a:cs typeface="Calibri"/>
              </a:rPr>
              <a:t>Based on max allowable bending force we can calculate the range of angles that the syringe can be applied</a:t>
            </a:r>
          </a:p>
          <a:p>
            <a:r>
              <a:rPr lang="en-US" err="1">
                <a:ea typeface="ＭＳ Ｐゴシック"/>
                <a:cs typeface="Calibri"/>
              </a:rPr>
              <a:t>Dts</a:t>
            </a:r>
            <a:r>
              <a:rPr lang="en-US">
                <a:ea typeface="ＭＳ Ｐゴシック"/>
                <a:cs typeface="Calibri"/>
              </a:rPr>
              <a:t> are where computer science meets mechanical engineering</a:t>
            </a:r>
            <a:endParaRPr lang="en-US" dirty="0">
              <a:ea typeface="ＭＳ Ｐゴシック"/>
              <a:cs typeface="Calibri"/>
            </a:endParaRPr>
          </a:p>
          <a:p>
            <a:endParaRPr lang="en-US" dirty="0">
              <a:ea typeface="ＭＳ Ｐゴシック"/>
              <a:cs typeface="Calibri"/>
            </a:endParaRPr>
          </a:p>
          <a:p>
            <a:r>
              <a:rPr lang="en-US" dirty="0">
                <a:ea typeface="ＭＳ Ｐゴシック"/>
                <a:cs typeface="Calibri"/>
              </a:rPr>
              <a:t>There are so many definitions out there for defining what a digital twin is, but after all my research and reading so many papers I would say when you combine first physics of your system with a user interface and AI you have created a digital twin</a:t>
            </a:r>
          </a:p>
          <a:p>
            <a:endParaRPr lang="en-US" dirty="0">
              <a:ea typeface="ＭＳ Ｐゴシック"/>
              <a:cs typeface="Calibri"/>
            </a:endParaRPr>
          </a:p>
          <a:p>
            <a:r>
              <a:rPr lang="en-US">
                <a:ea typeface="ＭＳ Ｐゴシック"/>
                <a:cs typeface="Calibri"/>
              </a:rPr>
              <a:t>Digital version here is physics of the system combined with AI, and a mean to maintain the connection between them</a:t>
            </a:r>
            <a:endParaRPr lang="en-US" dirty="0">
              <a:ea typeface="ＭＳ Ｐゴシック"/>
              <a:cs typeface="Calibri"/>
            </a:endParaRPr>
          </a:p>
          <a:p>
            <a:endParaRPr lang="en-US" dirty="0">
              <a:ea typeface="ＭＳ Ｐゴシック"/>
              <a:cs typeface="Calibri"/>
            </a:endParaRPr>
          </a:p>
          <a:p>
            <a:endParaRPr lang="en-US" dirty="0">
              <a:ea typeface="ＭＳ Ｐゴシック"/>
              <a:cs typeface="Calibri"/>
            </a:endParaRPr>
          </a:p>
          <a:p>
            <a:r>
              <a:rPr lang="en-US">
                <a:ea typeface="ＭＳ Ｐゴシック"/>
                <a:cs typeface="Calibri"/>
              </a:rPr>
              <a:t>Here our mechanical engineering counterpart of the system is the physics of the autoinjector </a:t>
            </a:r>
          </a:p>
          <a:p>
            <a:r>
              <a:rPr lang="en-US">
                <a:ea typeface="ＭＳ Ｐゴシック"/>
                <a:cs typeface="Calibri"/>
              </a:rPr>
              <a:t>And </a:t>
            </a:r>
            <a:endParaRPr lang="en-US" dirty="0">
              <a:ea typeface="ＭＳ Ｐゴシック"/>
              <a:cs typeface="Calibri"/>
            </a:endParaRPr>
          </a:p>
          <a:p>
            <a:endParaRPr lang="en-US" dirty="0">
              <a:ea typeface="ＭＳ Ｐゴシック"/>
              <a:cs typeface="Calibri"/>
            </a:endParaRPr>
          </a:p>
        </p:txBody>
      </p:sp>
      <p:sp>
        <p:nvSpPr>
          <p:cNvPr id="4" name="Slide Number Placeholder 3">
            <a:extLst>
              <a:ext uri="{FF2B5EF4-FFF2-40B4-BE49-F238E27FC236}">
                <a16:creationId xmlns:a16="http://schemas.microsoft.com/office/drawing/2014/main" id="{ED126692-4B44-980F-0A40-64D6D0C1768E}"/>
              </a:ext>
            </a:extLst>
          </p:cNvPr>
          <p:cNvSpPr>
            <a:spLocks noGrp="1"/>
          </p:cNvSpPr>
          <p:nvPr>
            <p:ph type="sldNum" sz="quarter" idx="5"/>
          </p:nvPr>
        </p:nvSpPr>
        <p:spPr/>
        <p:txBody>
          <a:bodyPr/>
          <a:lstStyle/>
          <a:p>
            <a:pPr>
              <a:defRPr/>
            </a:pPr>
            <a:fld id="{A05C385D-8F62-8945-A696-C49A8F805F62}" type="slidenum">
              <a:rPr lang="en-US" smtClean="0"/>
              <a:pPr>
                <a:defRPr/>
              </a:pPr>
              <a:t>18</a:t>
            </a:fld>
            <a:endParaRPr lang="en-US"/>
          </a:p>
        </p:txBody>
      </p:sp>
    </p:spTree>
    <p:extLst>
      <p:ext uri="{BB962C8B-B14F-4D97-AF65-F5344CB8AC3E}">
        <p14:creationId xmlns:p14="http://schemas.microsoft.com/office/powerpoint/2010/main" val="2425633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6184E-6246-E5C6-7E82-A6BDC2ED42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F35A4A-E4AA-C086-B1DA-7E0BF78F0A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A78C7D-01DC-44EE-C061-A6857741618D}"/>
              </a:ext>
            </a:extLst>
          </p:cNvPr>
          <p:cNvSpPr>
            <a:spLocks noGrp="1"/>
          </p:cNvSpPr>
          <p:nvPr>
            <p:ph type="body" idx="1"/>
          </p:nvPr>
        </p:nvSpPr>
        <p:spPr/>
        <p:txBody>
          <a:bodyPr/>
          <a:lstStyle/>
          <a:p>
            <a:r>
              <a:rPr lang="en-US"/>
              <a:t>It implies exploring new and improved ways of connecting autoinjectors to digital networks, devices, or platforms to enhance their functionality, data-sharing capabilities, or user experience. This phrase often indicates a forward-looking mindset and a willingness to explore advancements in technology to improve the performance and capabilities of autoinjectors.</a:t>
            </a:r>
          </a:p>
        </p:txBody>
      </p:sp>
      <p:sp>
        <p:nvSpPr>
          <p:cNvPr id="4" name="Slide Number Placeholder 3">
            <a:extLst>
              <a:ext uri="{FF2B5EF4-FFF2-40B4-BE49-F238E27FC236}">
                <a16:creationId xmlns:a16="http://schemas.microsoft.com/office/drawing/2014/main" id="{83D7C51C-E77E-2259-FF67-F3957105047F}"/>
              </a:ext>
            </a:extLst>
          </p:cNvPr>
          <p:cNvSpPr>
            <a:spLocks noGrp="1"/>
          </p:cNvSpPr>
          <p:nvPr>
            <p:ph type="sldNum" sz="quarter" idx="5"/>
          </p:nvPr>
        </p:nvSpPr>
        <p:spPr/>
        <p:txBody>
          <a:bodyPr/>
          <a:lstStyle/>
          <a:p>
            <a:pPr>
              <a:defRPr/>
            </a:pPr>
            <a:fld id="{A05C385D-8F62-8945-A696-C49A8F805F62}" type="slidenum">
              <a:rPr lang="en-US" smtClean="0"/>
              <a:pPr>
                <a:defRPr/>
              </a:pPr>
              <a:t>19</a:t>
            </a:fld>
            <a:endParaRPr lang="en-US"/>
          </a:p>
        </p:txBody>
      </p:sp>
    </p:spTree>
    <p:extLst>
      <p:ext uri="{BB962C8B-B14F-4D97-AF65-F5344CB8AC3E}">
        <p14:creationId xmlns:p14="http://schemas.microsoft.com/office/powerpoint/2010/main" val="4084959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F07CF-6AAC-29F9-0B6F-9688E8892A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75BA40-2643-C9A5-24E3-97D15D116F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536152-3CB0-B20B-C560-853DCA0AD5A5}"/>
              </a:ext>
            </a:extLst>
          </p:cNvPr>
          <p:cNvSpPr>
            <a:spLocks noGrp="1"/>
          </p:cNvSpPr>
          <p:nvPr>
            <p:ph type="body" idx="1"/>
          </p:nvPr>
        </p:nvSpPr>
        <p:spPr/>
        <p:txBody>
          <a:bodyPr/>
          <a:lstStyle/>
          <a:p>
            <a:r>
              <a:rPr lang="en-US"/>
              <a:t>It implies exploring new and improved ways of connecting autoinjectors to digital networks, devices, or platforms to enhance their functionality, data-sharing capabilities, or user experience. This phrase often indicates a forward-looking mindset and a willingness to explore advancements in technology to improve the performance and capabilities of autoinjectors.</a:t>
            </a:r>
          </a:p>
        </p:txBody>
      </p:sp>
      <p:sp>
        <p:nvSpPr>
          <p:cNvPr id="4" name="Slide Number Placeholder 3">
            <a:extLst>
              <a:ext uri="{FF2B5EF4-FFF2-40B4-BE49-F238E27FC236}">
                <a16:creationId xmlns:a16="http://schemas.microsoft.com/office/drawing/2014/main" id="{8A6F8A86-F8A8-D51C-F174-EB879020C142}"/>
              </a:ext>
            </a:extLst>
          </p:cNvPr>
          <p:cNvSpPr>
            <a:spLocks noGrp="1"/>
          </p:cNvSpPr>
          <p:nvPr>
            <p:ph type="sldNum" sz="quarter" idx="5"/>
          </p:nvPr>
        </p:nvSpPr>
        <p:spPr/>
        <p:txBody>
          <a:bodyPr/>
          <a:lstStyle/>
          <a:p>
            <a:pPr>
              <a:defRPr/>
            </a:pPr>
            <a:fld id="{A05C385D-8F62-8945-A696-C49A8F805F62}" type="slidenum">
              <a:rPr lang="en-US" smtClean="0"/>
              <a:pPr>
                <a:defRPr/>
              </a:pPr>
              <a:t>2</a:t>
            </a:fld>
            <a:endParaRPr lang="en-US"/>
          </a:p>
        </p:txBody>
      </p:sp>
    </p:spTree>
    <p:extLst>
      <p:ext uri="{BB962C8B-B14F-4D97-AF65-F5344CB8AC3E}">
        <p14:creationId xmlns:p14="http://schemas.microsoft.com/office/powerpoint/2010/main" val="1651684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2C49E-FA59-B031-83F3-53CB2C4DF7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C4EFB5-EE68-1C57-469B-5CD22F2885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4AD6D9-3806-5F2A-6F8C-A66E1F08B9E4}"/>
              </a:ext>
            </a:extLst>
          </p:cNvPr>
          <p:cNvSpPr>
            <a:spLocks noGrp="1"/>
          </p:cNvSpPr>
          <p:nvPr>
            <p:ph type="body" idx="1"/>
          </p:nvPr>
        </p:nvSpPr>
        <p:spPr/>
        <p:txBody>
          <a:bodyPr/>
          <a:lstStyle/>
          <a:p>
            <a:r>
              <a:rPr lang="en-US"/>
              <a:t>It implies exploring new and improved ways of connecting autoinjectors to digital networks, devices, or platforms to enhance their functionality, data-sharing capabilities, or user experience. This phrase often indicates a forward-looking mindset and a willingness to explore advancements in technology to improve the performance and capabilities of autoinjectors.</a:t>
            </a:r>
          </a:p>
        </p:txBody>
      </p:sp>
      <p:sp>
        <p:nvSpPr>
          <p:cNvPr id="4" name="Slide Number Placeholder 3">
            <a:extLst>
              <a:ext uri="{FF2B5EF4-FFF2-40B4-BE49-F238E27FC236}">
                <a16:creationId xmlns:a16="http://schemas.microsoft.com/office/drawing/2014/main" id="{078FF507-C58D-5291-B233-26F8241D84BF}"/>
              </a:ext>
            </a:extLst>
          </p:cNvPr>
          <p:cNvSpPr>
            <a:spLocks noGrp="1"/>
          </p:cNvSpPr>
          <p:nvPr>
            <p:ph type="sldNum" sz="quarter" idx="5"/>
          </p:nvPr>
        </p:nvSpPr>
        <p:spPr/>
        <p:txBody>
          <a:bodyPr/>
          <a:lstStyle/>
          <a:p>
            <a:pPr>
              <a:defRPr/>
            </a:pPr>
            <a:fld id="{A05C385D-8F62-8945-A696-C49A8F805F62}" type="slidenum">
              <a:rPr lang="en-US" smtClean="0"/>
              <a:pPr>
                <a:defRPr/>
              </a:pPr>
              <a:t>20</a:t>
            </a:fld>
            <a:endParaRPr lang="en-US"/>
          </a:p>
        </p:txBody>
      </p:sp>
    </p:spTree>
    <p:extLst>
      <p:ext uri="{BB962C8B-B14F-4D97-AF65-F5344CB8AC3E}">
        <p14:creationId xmlns:p14="http://schemas.microsoft.com/office/powerpoint/2010/main" val="19501662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05C385D-8F62-8945-A696-C49A8F805F62}" type="slidenum">
              <a:rPr lang="en-US" smtClean="0"/>
              <a:pPr>
                <a:defRPr/>
              </a:pPr>
              <a:t>21</a:t>
            </a:fld>
            <a:endParaRPr lang="en-US"/>
          </a:p>
        </p:txBody>
      </p:sp>
    </p:spTree>
    <p:extLst>
      <p:ext uri="{BB962C8B-B14F-4D97-AF65-F5344CB8AC3E}">
        <p14:creationId xmlns:p14="http://schemas.microsoft.com/office/powerpoint/2010/main" val="3943288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5D6879"/>
                </a:solidFill>
                <a:effectLst/>
                <a:latin typeface="Lato" panose="020F0502020204030203" pitchFamily="34" charset="0"/>
              </a:rPr>
              <a:t>But, what is this user interface, what is the digital twin, what is IoT?</a:t>
            </a:r>
          </a:p>
          <a:p>
            <a:pPr algn="l"/>
            <a:endParaRPr lang="en-US" b="0" i="0" dirty="0">
              <a:solidFill>
                <a:srgbClr val="5D6879"/>
              </a:solidFill>
              <a:effectLst/>
              <a:latin typeface="Lato" panose="020F0502020204030203" pitchFamily="34" charset="0"/>
            </a:endParaRPr>
          </a:p>
          <a:p>
            <a:pPr algn="l"/>
            <a:r>
              <a:rPr lang="en-US" b="0" i="0" dirty="0">
                <a:solidFill>
                  <a:srgbClr val="5D6879"/>
                </a:solidFill>
                <a:effectLst/>
                <a:latin typeface="Lato" panose="020F0502020204030203" pitchFamily="34" charset="0"/>
              </a:rPr>
              <a:t>Ill explain all in the upcoming sections</a:t>
            </a:r>
          </a:p>
          <a:p>
            <a:pPr algn="l"/>
            <a:endParaRPr lang="en-US" b="0" i="0" dirty="0">
              <a:solidFill>
                <a:srgbClr val="5D6879"/>
              </a:solidFill>
              <a:effectLst/>
              <a:latin typeface="Lato" panose="020F0502020204030203" pitchFamily="34" charset="0"/>
            </a:endParaRPr>
          </a:p>
          <a:p>
            <a:pPr algn="l"/>
            <a:r>
              <a:rPr lang="en-US" b="0" i="0" dirty="0">
                <a:solidFill>
                  <a:srgbClr val="5D6879"/>
                </a:solidFill>
                <a:effectLst/>
                <a:latin typeface="Lato" panose="020F0502020204030203" pitchFamily="34" charset="0"/>
              </a:rPr>
              <a:t>If DT go to page number: 11?</a:t>
            </a:r>
          </a:p>
          <a:p>
            <a:pPr algn="l"/>
            <a:endParaRPr lang="en-US" b="0" i="0" dirty="0">
              <a:solidFill>
                <a:srgbClr val="5D6879"/>
              </a:solidFill>
              <a:effectLst/>
              <a:latin typeface="Lato" panose="020F0502020204030203" pitchFamily="34" charset="0"/>
            </a:endParaRPr>
          </a:p>
          <a:p>
            <a:pPr algn="l"/>
            <a:r>
              <a:rPr lang="en-US" b="0" i="0" dirty="0">
                <a:solidFill>
                  <a:srgbClr val="5D6879"/>
                </a:solidFill>
                <a:effectLst/>
                <a:latin typeface="Lato" panose="020F0502020204030203" pitchFamily="34" charset="0"/>
              </a:rPr>
              <a:t>If UI open the UI  and page 10</a:t>
            </a:r>
          </a:p>
          <a:p>
            <a:pPr algn="l"/>
            <a:endParaRPr lang="en-US" b="0" i="0" dirty="0">
              <a:solidFill>
                <a:srgbClr val="5D6879"/>
              </a:solidFill>
              <a:effectLst/>
              <a:latin typeface="Lato" panose="020F0502020204030203" pitchFamily="34" charset="0"/>
            </a:endParaRPr>
          </a:p>
          <a:p>
            <a:pPr algn="l"/>
            <a:r>
              <a:rPr lang="en-US" b="0" i="0" dirty="0">
                <a:solidFill>
                  <a:srgbClr val="5D6879"/>
                </a:solidFill>
                <a:effectLst/>
                <a:latin typeface="Lato" panose="020F0502020204030203" pitchFamily="34" charset="0"/>
              </a:rPr>
              <a:t>If IOT go to DT</a:t>
            </a:r>
          </a:p>
        </p:txBody>
      </p:sp>
      <p:sp>
        <p:nvSpPr>
          <p:cNvPr id="4" name="Slide Number Placeholder 3"/>
          <p:cNvSpPr>
            <a:spLocks noGrp="1"/>
          </p:cNvSpPr>
          <p:nvPr>
            <p:ph type="sldNum" sz="quarter" idx="5"/>
          </p:nvPr>
        </p:nvSpPr>
        <p:spPr/>
        <p:txBody>
          <a:bodyPr/>
          <a:lstStyle/>
          <a:p>
            <a:pPr>
              <a:defRPr/>
            </a:pPr>
            <a:fld id="{A05C385D-8F62-8945-A696-C49A8F805F62}" type="slidenum">
              <a:rPr lang="en-US" smtClean="0"/>
              <a:pPr>
                <a:defRPr/>
              </a:pPr>
              <a:t>22</a:t>
            </a:fld>
            <a:endParaRPr lang="en-US"/>
          </a:p>
        </p:txBody>
      </p:sp>
    </p:spTree>
    <p:extLst>
      <p:ext uri="{BB962C8B-B14F-4D97-AF65-F5344CB8AC3E}">
        <p14:creationId xmlns:p14="http://schemas.microsoft.com/office/powerpoint/2010/main" val="27940748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5D6879"/>
                </a:solidFill>
                <a:effectLst/>
                <a:latin typeface="Lato" panose="020F0502020204030203" pitchFamily="34" charset="0"/>
              </a:rPr>
              <a:t>But, what is this user interface, what is the digital twin, what is IoT?</a:t>
            </a:r>
          </a:p>
          <a:p>
            <a:pPr algn="l"/>
            <a:endParaRPr lang="en-US" b="0" i="0" dirty="0">
              <a:solidFill>
                <a:srgbClr val="5D6879"/>
              </a:solidFill>
              <a:effectLst/>
              <a:latin typeface="Lato" panose="020F0502020204030203" pitchFamily="34" charset="0"/>
            </a:endParaRPr>
          </a:p>
          <a:p>
            <a:pPr algn="l"/>
            <a:r>
              <a:rPr lang="en-US" b="0" i="0" dirty="0">
                <a:solidFill>
                  <a:srgbClr val="5D6879"/>
                </a:solidFill>
                <a:effectLst/>
                <a:latin typeface="Lato" panose="020F0502020204030203" pitchFamily="34" charset="0"/>
              </a:rPr>
              <a:t>Ill explain all in the upcoming sections</a:t>
            </a:r>
          </a:p>
          <a:p>
            <a:pPr algn="l"/>
            <a:endParaRPr lang="en-US" b="0" i="0" dirty="0">
              <a:solidFill>
                <a:srgbClr val="5D6879"/>
              </a:solidFill>
              <a:effectLst/>
              <a:latin typeface="Lato" panose="020F0502020204030203" pitchFamily="34" charset="0"/>
            </a:endParaRPr>
          </a:p>
          <a:p>
            <a:pPr algn="l"/>
            <a:r>
              <a:rPr lang="en-US" b="0" i="0" dirty="0">
                <a:solidFill>
                  <a:srgbClr val="5D6879"/>
                </a:solidFill>
                <a:effectLst/>
                <a:latin typeface="Lato" panose="020F0502020204030203" pitchFamily="34" charset="0"/>
              </a:rPr>
              <a:t>If DT go to page number: 11?</a:t>
            </a:r>
          </a:p>
          <a:p>
            <a:pPr algn="l"/>
            <a:endParaRPr lang="en-US" b="0" i="0" dirty="0">
              <a:solidFill>
                <a:srgbClr val="5D6879"/>
              </a:solidFill>
              <a:effectLst/>
              <a:latin typeface="Lato" panose="020F0502020204030203" pitchFamily="34" charset="0"/>
            </a:endParaRPr>
          </a:p>
          <a:p>
            <a:pPr algn="l"/>
            <a:r>
              <a:rPr lang="en-US" b="0" i="0" dirty="0">
                <a:solidFill>
                  <a:srgbClr val="5D6879"/>
                </a:solidFill>
                <a:effectLst/>
                <a:latin typeface="Lato" panose="020F0502020204030203" pitchFamily="34" charset="0"/>
              </a:rPr>
              <a:t>If UI open the UI  and page 10</a:t>
            </a:r>
          </a:p>
          <a:p>
            <a:pPr algn="l"/>
            <a:endParaRPr lang="en-US" b="0" i="0" dirty="0">
              <a:solidFill>
                <a:srgbClr val="5D6879"/>
              </a:solidFill>
              <a:effectLst/>
              <a:latin typeface="Lato" panose="020F0502020204030203" pitchFamily="34" charset="0"/>
            </a:endParaRPr>
          </a:p>
          <a:p>
            <a:pPr algn="l"/>
            <a:r>
              <a:rPr lang="en-US" b="0" i="0" dirty="0">
                <a:solidFill>
                  <a:srgbClr val="5D6879"/>
                </a:solidFill>
                <a:effectLst/>
                <a:latin typeface="Lato" panose="020F0502020204030203" pitchFamily="34" charset="0"/>
              </a:rPr>
              <a:t>If IOT go to DT</a:t>
            </a:r>
          </a:p>
        </p:txBody>
      </p:sp>
      <p:sp>
        <p:nvSpPr>
          <p:cNvPr id="4" name="Slide Number Placeholder 3"/>
          <p:cNvSpPr>
            <a:spLocks noGrp="1"/>
          </p:cNvSpPr>
          <p:nvPr>
            <p:ph type="sldNum" sz="quarter" idx="5"/>
          </p:nvPr>
        </p:nvSpPr>
        <p:spPr/>
        <p:txBody>
          <a:bodyPr/>
          <a:lstStyle/>
          <a:p>
            <a:pPr>
              <a:defRPr/>
            </a:pPr>
            <a:fld id="{A05C385D-8F62-8945-A696-C49A8F805F62}" type="slidenum">
              <a:rPr lang="en-US" smtClean="0"/>
              <a:pPr>
                <a:defRPr/>
              </a:pPr>
              <a:t>23</a:t>
            </a:fld>
            <a:endParaRPr lang="en-US"/>
          </a:p>
        </p:txBody>
      </p:sp>
    </p:spTree>
    <p:extLst>
      <p:ext uri="{BB962C8B-B14F-4D97-AF65-F5344CB8AC3E}">
        <p14:creationId xmlns:p14="http://schemas.microsoft.com/office/powerpoint/2010/main" val="2460831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dirty="0">
                <a:ea typeface="ＭＳ Ｐゴシック"/>
                <a:cs typeface="Calibri"/>
              </a:rPr>
              <a:t>To </a:t>
            </a:r>
            <a:r>
              <a:rPr lang="en-US" b="1" dirty="0">
                <a:ea typeface="ＭＳ Ｐゴシック"/>
                <a:cs typeface="Calibri"/>
              </a:rPr>
              <a:t>overcome</a:t>
            </a:r>
            <a:r>
              <a:rPr lang="en-US" dirty="0">
                <a:ea typeface="ＭＳ Ｐゴシック"/>
                <a:cs typeface="Calibri"/>
              </a:rPr>
              <a:t> these barriers, what is needed is a well-constructed explainable fault detection and diagnosis model to be used in the nuclear power plants digital twins that can use current and historical data about the plant’s condition and generate understandable information about the future and current state of the plant</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dirty="0">
              <a:ea typeface="ＭＳ Ｐゴシック"/>
              <a:cs typeface="Calibri"/>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lang="en-US" dirty="0">
              <a:ea typeface="ＭＳ Ｐゴシック"/>
              <a:cs typeface="Calibri"/>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dirty="0">
                <a:ea typeface="ＭＳ Ｐゴシック"/>
                <a:cs typeface="Calibri"/>
              </a:rPr>
              <a:t>We will create a framework for a digital twin of a pump which can be extended to other parts of the power plant system. We will get the real-time sensor    measurements through IoT devices such as sensors and the DT simulations then we will</a:t>
            </a:r>
          </a:p>
          <a:p>
            <a:pPr marL="0" marR="0" lvl="0" indent="0" algn="l" defTabSz="914400" rtl="0" eaLnBrk="1" fontAlgn="base" latinLnBrk="0" hangingPunct="1">
              <a:lnSpc>
                <a:spcPct val="100000"/>
              </a:lnSpc>
              <a:spcBef>
                <a:spcPts val="0"/>
              </a:spcBef>
              <a:spcAft>
                <a:spcPts val="0"/>
              </a:spcAft>
              <a:buClrTx/>
              <a:buSzTx/>
              <a:buFontTx/>
              <a:buNone/>
              <a:tabLst/>
              <a:defRPr/>
            </a:pPr>
            <a:r>
              <a:rPr lang="en-US" dirty="0">
                <a:ea typeface="ＭＳ Ｐゴシック"/>
                <a:cs typeface="Calibri"/>
              </a:rPr>
              <a:t>feed it into the UI interface and then machine learning models for the purpose of FDD will be applied on them, then explainable AI models will be applied to make them explainable with short </a:t>
            </a:r>
            <a:r>
              <a:rPr lang="en-US" b="0" i="0" dirty="0">
                <a:solidFill>
                  <a:srgbClr val="374151"/>
                </a:solidFill>
                <a:effectLst/>
                <a:latin typeface="Söhne"/>
              </a:rPr>
              <a:t>instructions on how to interpret each eXplainable AI (XAI) plots.</a:t>
            </a:r>
            <a:endParaRPr lang="en-US" dirty="0">
              <a:ea typeface="ＭＳ Ｐゴシック"/>
              <a:cs typeface="Calibri"/>
            </a:endParaRPr>
          </a:p>
          <a:p>
            <a:pPr>
              <a:spcBef>
                <a:spcPts val="0"/>
              </a:spcBef>
              <a:spcAft>
                <a:spcPts val="0"/>
              </a:spcAft>
            </a:pPr>
            <a:endParaRPr lang="en-US" dirty="0"/>
          </a:p>
          <a:p>
            <a:pPr>
              <a:spcBef>
                <a:spcPts val="0"/>
              </a:spcBef>
              <a:spcAft>
                <a:spcPts val="0"/>
              </a:spcAft>
            </a:pPr>
            <a:endParaRPr lang="en-US" dirty="0"/>
          </a:p>
          <a:p>
            <a:endParaRPr lang="en-US" dirty="0">
              <a:latin typeface="Calibri"/>
              <a:cs typeface="Calibri"/>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b="0" i="0" dirty="0">
              <a:effectLst/>
              <a:latin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b="0" i="0" dirty="0">
              <a:effectLst/>
              <a:latin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b="0" i="0" dirty="0">
              <a:effectLst/>
              <a:latin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dirty="0">
                <a:effectLst/>
                <a:latin typeface="Arial" panose="020B0604020202020204" pitchFamily="34" charset="0"/>
              </a:rPr>
              <a:t>JUST GO TRHOUGH THE PROPOSALS SECTIONS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dirty="0">
                <a:effectLst/>
                <a:latin typeface="Arial" panose="020B0604020202020204" pitchFamily="34" charset="0"/>
              </a:rPr>
              <a:t>DRAW SIMPLE BLOCK DIAGRAM OF SIMULINK, AI, SHAP =&gt;&gt;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b="0" i="0" dirty="0">
              <a:effectLst/>
              <a:latin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dirty="0">
                <a:effectLst/>
                <a:latin typeface="Arial" panose="020B0604020202020204" pitchFamily="34" charset="0"/>
              </a:rPr>
              <a:t>This is what I am proposing to build and analyze and</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dirty="0">
                <a:effectLst/>
                <a:latin typeface="Arial" panose="020B0604020202020204" pitchFamily="34" charset="0"/>
              </a:rPr>
              <a:t>START WIITH THE NEED AND BACK GROUND</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b="0" i="0" dirty="0">
              <a:effectLst/>
              <a:latin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dirty="0">
                <a:effectLst/>
                <a:latin typeface="Arial" panose="020B0604020202020204" pitchFamily="34" charset="0"/>
              </a:rPr>
              <a:t>PUT A SLIDE FOR OBJECTIVES (IN THIS RESEARCH I’M GOING TO ACCOMPLISH THESE OBJECTIVES THAT I AM GOING TO ACCOMPLISH HERE: 3 THINGS IN THE G&amp;O)</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b="0" i="0" dirty="0">
              <a:effectLst/>
              <a:latin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dirty="0">
                <a:effectLst/>
                <a:latin typeface="Arial" panose="020B0604020202020204" pitchFamily="34" charset="0"/>
              </a:rPr>
              <a:t>PROBLEM 1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dirty="0">
                <a:effectLst/>
                <a:latin typeface="Arial" panose="020B0604020202020204" pitchFamily="34" charset="0"/>
              </a:rPr>
              <a:t>SOLUTION DEALING WITH GAP 1(PROBLEM 1)</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b="0" i="0" dirty="0">
              <a:effectLst/>
              <a:latin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b="0" i="0" dirty="0">
              <a:effectLst/>
              <a:latin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dirty="0">
                <a:effectLst/>
                <a:latin typeface="Arial" panose="020B0604020202020204" pitchFamily="34" charset="0"/>
              </a:rPr>
              <a:t>PROBLEM 2 DEALING W GAP 2</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dirty="0">
                <a:effectLst/>
                <a:latin typeface="Arial" panose="020B0604020202020204" pitchFamily="34" charset="0"/>
              </a:rPr>
              <a:t>SOLUTION</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b="0" i="0" dirty="0">
              <a:effectLst/>
              <a:latin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dirty="0">
                <a:effectLst/>
                <a:latin typeface="Arial" panose="020B0604020202020204" pitchFamily="34" charset="0"/>
              </a:rPr>
              <a:t>EXPLAIN DT,  THE PROBLEM WITH IT EXPLANABILITY</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dirty="0">
                <a:effectLst/>
                <a:latin typeface="Arial" panose="020B0604020202020204" pitchFamily="34" charset="0"/>
              </a:rPr>
              <a:t>AND SHAP,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b="0" i="0" dirty="0">
              <a:effectLst/>
              <a:latin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b="0" i="0" dirty="0">
              <a:effectLst/>
              <a:latin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dirty="0">
                <a:effectLst/>
                <a:latin typeface="Arial" panose="020B0604020202020204" pitchFamily="34" charset="0"/>
              </a:rPr>
              <a:t>AND UI AT THE END</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b="0" i="0" dirty="0">
              <a:effectLst/>
              <a:latin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dirty="0">
                <a:effectLst/>
                <a:latin typeface="Arial" panose="020B0604020202020204" pitchFamily="34" charset="0"/>
              </a:rPr>
              <a:t>THEN EXPLAIN THE RESEARCH APPROACH ( SIMULINK + SENSOR MEASUREMENTS + AI MODEL WHAT AI MODEL +SHAP)</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b="0" i="0" dirty="0">
              <a:effectLst/>
              <a:latin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b="0" i="0" dirty="0">
              <a:effectLst/>
              <a:latin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dirty="0">
                <a:effectLst/>
                <a:latin typeface="Arial" panose="020B0604020202020204" pitchFamily="34" charset="0"/>
              </a:rPr>
              <a:t>FIRST EXPLAIN EVERYTHING</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dirty="0">
                <a:effectLst/>
                <a:latin typeface="Arial" panose="020B0604020202020204" pitchFamily="34" charset="0"/>
              </a:rPr>
              <a:t>MY RESEARCH IS TRYING TO EXPLAIN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dirty="0">
                <a:effectLst/>
                <a:latin typeface="Arial" panose="020B0604020202020204" pitchFamily="34" charset="0"/>
              </a:rPr>
              <a:t>OVERAL GOAL IS …. 1,2, 3</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dirty="0">
                <a:effectLst/>
                <a:latin typeface="Arial" panose="020B0604020202020204" pitchFamily="34" charset="0"/>
              </a:rPr>
              <a:t>PUT A SMALL FIGURE COLLOR THE OJECTIVE PART IN EACH SLIDE</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b="0" i="0" dirty="0">
              <a:effectLst/>
              <a:latin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dirty="0">
                <a:effectLst/>
                <a:latin typeface="Arial" panose="020B0604020202020204" pitchFamily="34" charset="0"/>
              </a:rPr>
              <a:t>MAKE A FIGURE ABOUT OBJECTIVE (IS SOLUTION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b="0" i="0" dirty="0">
              <a:effectLst/>
              <a:latin typeface="Arial" panose="020B0604020202020204" pitchFamily="34" charset="0"/>
            </a:endParaRPr>
          </a:p>
          <a:p>
            <a:pPr algn="l"/>
            <a:endParaRPr lang="en-US" b="0" i="0" dirty="0">
              <a:solidFill>
                <a:srgbClr val="5D6879"/>
              </a:solidFill>
              <a:effectLst/>
              <a:latin typeface="Lato" panose="020F0502020204030203" pitchFamily="34" charset="0"/>
            </a:endParaRPr>
          </a:p>
          <a:p>
            <a:pPr algn="l"/>
            <a:r>
              <a:rPr lang="en-US" b="0" i="0" dirty="0">
                <a:solidFill>
                  <a:srgbClr val="5D6879"/>
                </a:solidFill>
                <a:effectLst/>
                <a:latin typeface="Lato" panose="020F0502020204030203" pitchFamily="34" charset="0"/>
              </a:rPr>
              <a:t>WHAT MEASUREMENTS AM I GOING TO MAKE AND HOW AM I GOING TO MAKE IT </a:t>
            </a:r>
          </a:p>
          <a:p>
            <a:pPr algn="l"/>
            <a:endParaRPr lang="en-US" b="0" i="0" dirty="0">
              <a:solidFill>
                <a:srgbClr val="5D6879"/>
              </a:solidFill>
              <a:effectLst/>
              <a:latin typeface="Lato" panose="020F0502020204030203" pitchFamily="34" charset="0"/>
            </a:endParaRPr>
          </a:p>
          <a:p>
            <a:pPr algn="l"/>
            <a:endParaRPr lang="en-US" b="0" i="0" dirty="0">
              <a:solidFill>
                <a:srgbClr val="5D6879"/>
              </a:solidFill>
              <a:effectLst/>
              <a:latin typeface="Lato" panose="020F0502020204030203" pitchFamily="34" charset="0"/>
            </a:endParaRPr>
          </a:p>
          <a:p>
            <a:pPr algn="l"/>
            <a:endParaRPr lang="en-US" b="0" i="0" dirty="0">
              <a:solidFill>
                <a:srgbClr val="5D6879"/>
              </a:solidFill>
              <a:effectLst/>
              <a:latin typeface="Lato" panose="020F0502020204030203" pitchFamily="34" charset="0"/>
            </a:endParaRPr>
          </a:p>
        </p:txBody>
      </p:sp>
      <p:sp>
        <p:nvSpPr>
          <p:cNvPr id="4" name="Slide Number Placeholder 3"/>
          <p:cNvSpPr>
            <a:spLocks noGrp="1"/>
          </p:cNvSpPr>
          <p:nvPr>
            <p:ph type="sldNum" sz="quarter" idx="5"/>
          </p:nvPr>
        </p:nvSpPr>
        <p:spPr/>
        <p:txBody>
          <a:bodyPr/>
          <a:lstStyle/>
          <a:p>
            <a:pPr>
              <a:defRPr/>
            </a:pPr>
            <a:fld id="{A05C385D-8F62-8945-A696-C49A8F805F62}" type="slidenum">
              <a:rPr lang="en-US" smtClean="0"/>
              <a:pPr>
                <a:defRPr/>
              </a:pPr>
              <a:t>24</a:t>
            </a:fld>
            <a:endParaRPr lang="en-US"/>
          </a:p>
        </p:txBody>
      </p:sp>
    </p:spTree>
    <p:extLst>
      <p:ext uri="{BB962C8B-B14F-4D97-AF65-F5344CB8AC3E}">
        <p14:creationId xmlns:p14="http://schemas.microsoft.com/office/powerpoint/2010/main" val="2756413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14D30-3EF6-9046-875E-5E888AAA55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01E13B-9546-9FEE-FFE7-66E61D72DB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2CCB4A-D962-4EA6-4F5A-B8D1EEBAB5A0}"/>
              </a:ext>
            </a:extLst>
          </p:cNvPr>
          <p:cNvSpPr>
            <a:spLocks noGrp="1"/>
          </p:cNvSpPr>
          <p:nvPr>
            <p:ph type="body" idx="1"/>
          </p:nvPr>
        </p:nvSpPr>
        <p:spPr/>
        <p:txBody>
          <a:bodyPr/>
          <a:lstStyle/>
          <a:p>
            <a:r>
              <a:rPr lang="en-US"/>
              <a:t>It implies exploring new and improved ways of connecting autoinjectors to digital networks, devices, or platforms to enhance their functionality, data-sharing capabilities, or user experience. This phrase often indicates a forward-looking mindset and a willingness to explore advancements in technology to improve the performance and capabilities of autoinjectors.</a:t>
            </a:r>
          </a:p>
        </p:txBody>
      </p:sp>
      <p:sp>
        <p:nvSpPr>
          <p:cNvPr id="4" name="Slide Number Placeholder 3">
            <a:extLst>
              <a:ext uri="{FF2B5EF4-FFF2-40B4-BE49-F238E27FC236}">
                <a16:creationId xmlns:a16="http://schemas.microsoft.com/office/drawing/2014/main" id="{50553AAD-D184-8A2B-110D-B3C780313263}"/>
              </a:ext>
            </a:extLst>
          </p:cNvPr>
          <p:cNvSpPr>
            <a:spLocks noGrp="1"/>
          </p:cNvSpPr>
          <p:nvPr>
            <p:ph type="sldNum" sz="quarter" idx="5"/>
          </p:nvPr>
        </p:nvSpPr>
        <p:spPr/>
        <p:txBody>
          <a:bodyPr/>
          <a:lstStyle/>
          <a:p>
            <a:pPr>
              <a:defRPr/>
            </a:pPr>
            <a:fld id="{A05C385D-8F62-8945-A696-C49A8F805F62}" type="slidenum">
              <a:rPr lang="en-US" smtClean="0"/>
              <a:pPr>
                <a:defRPr/>
              </a:pPr>
              <a:t>3</a:t>
            </a:fld>
            <a:endParaRPr lang="en-US"/>
          </a:p>
        </p:txBody>
      </p:sp>
    </p:spTree>
    <p:extLst>
      <p:ext uri="{BB962C8B-B14F-4D97-AF65-F5344CB8AC3E}">
        <p14:creationId xmlns:p14="http://schemas.microsoft.com/office/powerpoint/2010/main" val="437954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405EC-631E-9821-ED77-1F4A7236C2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6EF97A-4D12-CF8B-5935-9A77C17F36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526F37-7C25-5DE7-17AA-87E0ACE484B1}"/>
              </a:ext>
            </a:extLst>
          </p:cNvPr>
          <p:cNvSpPr>
            <a:spLocks noGrp="1"/>
          </p:cNvSpPr>
          <p:nvPr>
            <p:ph type="body" idx="1"/>
          </p:nvPr>
        </p:nvSpPr>
        <p:spPr/>
        <p:txBody>
          <a:bodyPr/>
          <a:lstStyle/>
          <a:p>
            <a:r>
              <a:rPr lang="en-US" dirty="0">
                <a:ea typeface="ＭＳ Ｐゴシック"/>
                <a:cs typeface="Calibri"/>
              </a:rPr>
              <a:t>Defining a Digital Twin (DT) can be subjective Digital Twins are where the two fields of Computer Science and Mechanical Engineering </a:t>
            </a:r>
            <a:r>
              <a:rPr lang="en-US" dirty="0" err="1">
                <a:ea typeface="ＭＳ Ｐゴシック"/>
                <a:cs typeface="Calibri"/>
              </a:rPr>
              <a:t>meet,nd</a:t>
            </a:r>
            <a:r>
              <a:rPr lang="en-US" dirty="0">
                <a:ea typeface="ＭＳ Ｐゴシック"/>
                <a:cs typeface="Calibri"/>
              </a:rPr>
              <a:t> capabilities of autoinjectors.</a:t>
            </a:r>
            <a:endParaRPr lang="en-US" dirty="0">
              <a:cs typeface="Calibri"/>
            </a:endParaRPr>
          </a:p>
          <a:p>
            <a:pPr>
              <a:spcBef>
                <a:spcPct val="20000"/>
              </a:spcBef>
            </a:pPr>
            <a:r>
              <a:rPr lang="en-US" b="1" dirty="0"/>
              <a:t>Definition:</a:t>
            </a:r>
            <a:endParaRPr lang="en-US" dirty="0"/>
          </a:p>
          <a:p>
            <a:pPr>
              <a:spcBef>
                <a:spcPct val="20000"/>
              </a:spcBef>
            </a:pPr>
            <a:r>
              <a:rPr lang="en-US" b="1" dirty="0"/>
              <a:t>DT it is a virtual counterpart to a physical product, with data and information flowing between them through IoT devices. </a:t>
            </a:r>
            <a:endParaRPr lang="en-US" dirty="0"/>
          </a:p>
          <a:p>
            <a:pPr>
              <a:spcBef>
                <a:spcPct val="20000"/>
              </a:spcBef>
            </a:pPr>
            <a:r>
              <a:rPr lang="en-US" dirty="0"/>
              <a:t>Every DT consists of:</a:t>
            </a:r>
          </a:p>
          <a:p>
            <a:pPr marL="285750" indent="-285750">
              <a:spcBef>
                <a:spcPct val="20000"/>
              </a:spcBef>
              <a:buFont typeface="Arial,Sans-Serif"/>
              <a:buChar char="•"/>
            </a:pPr>
            <a:r>
              <a:rPr lang="en-US" dirty="0"/>
              <a:t>Digital/Virtual realm</a:t>
            </a:r>
          </a:p>
          <a:p>
            <a:pPr marL="285750" indent="-285750">
              <a:spcBef>
                <a:spcPct val="20000"/>
              </a:spcBef>
              <a:buFont typeface="Arial,Sans-Serif"/>
              <a:buChar char="•"/>
            </a:pPr>
            <a:r>
              <a:rPr lang="en-US" dirty="0"/>
              <a:t>Physical counterpart</a:t>
            </a:r>
          </a:p>
          <a:p>
            <a:pPr marL="285750" indent="-285750">
              <a:spcBef>
                <a:spcPct val="20000"/>
              </a:spcBef>
              <a:buFont typeface="Arial,Sans-Serif"/>
              <a:buChar char="•"/>
            </a:pPr>
            <a:r>
              <a:rPr lang="en-US" dirty="0"/>
              <a:t>Set of relationships, means and connections between them</a:t>
            </a:r>
          </a:p>
          <a:p>
            <a:endParaRPr lang="en-US" dirty="0">
              <a:cs typeface="Calibri"/>
            </a:endParaRPr>
          </a:p>
        </p:txBody>
      </p:sp>
      <p:sp>
        <p:nvSpPr>
          <p:cNvPr id="4" name="Slide Number Placeholder 3">
            <a:extLst>
              <a:ext uri="{FF2B5EF4-FFF2-40B4-BE49-F238E27FC236}">
                <a16:creationId xmlns:a16="http://schemas.microsoft.com/office/drawing/2014/main" id="{FA6371F3-0A55-D380-2694-02F4F2AD4D3A}"/>
              </a:ext>
            </a:extLst>
          </p:cNvPr>
          <p:cNvSpPr>
            <a:spLocks noGrp="1"/>
          </p:cNvSpPr>
          <p:nvPr>
            <p:ph type="sldNum" sz="quarter" idx="5"/>
          </p:nvPr>
        </p:nvSpPr>
        <p:spPr/>
        <p:txBody>
          <a:bodyPr/>
          <a:lstStyle/>
          <a:p>
            <a:pPr>
              <a:defRPr/>
            </a:pPr>
            <a:fld id="{A05C385D-8F62-8945-A696-C49A8F805F62}" type="slidenum">
              <a:rPr lang="en-US" smtClean="0"/>
              <a:pPr>
                <a:defRPr/>
              </a:pPr>
              <a:t>4</a:t>
            </a:fld>
            <a:endParaRPr lang="en-US"/>
          </a:p>
        </p:txBody>
      </p:sp>
    </p:spTree>
    <p:extLst>
      <p:ext uri="{BB962C8B-B14F-4D97-AF65-F5344CB8AC3E}">
        <p14:creationId xmlns:p14="http://schemas.microsoft.com/office/powerpoint/2010/main" val="237157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405EC-631E-9821-ED77-1F4A7236C2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6EF97A-4D12-CF8B-5935-9A77C17F36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526F37-7C25-5DE7-17AA-87E0ACE484B1}"/>
              </a:ext>
            </a:extLst>
          </p:cNvPr>
          <p:cNvSpPr>
            <a:spLocks noGrp="1"/>
          </p:cNvSpPr>
          <p:nvPr>
            <p:ph type="body" idx="1"/>
          </p:nvPr>
        </p:nvSpPr>
        <p:spPr/>
        <p:txBody>
          <a:bodyPr/>
          <a:lstStyle/>
          <a:p>
            <a:endParaRPr lang="en-US" dirty="0">
              <a:ea typeface="ＭＳ Ｐゴシック"/>
              <a:cs typeface="Calibri"/>
            </a:endParaRPr>
          </a:p>
          <a:p>
            <a:r>
              <a:rPr lang="en-US" dirty="0">
                <a:ea typeface="ＭＳ Ｐゴシック"/>
                <a:cs typeface="Calibri"/>
              </a:rPr>
              <a:t>After I go through digital twins definition and why are they important in </a:t>
            </a:r>
            <a:r>
              <a:rPr lang="en-US" dirty="0" err="1">
                <a:ea typeface="ＭＳ Ｐゴシック"/>
                <a:cs typeface="Calibri"/>
              </a:rPr>
              <a:t>pharmecuetical</a:t>
            </a:r>
            <a:r>
              <a:rPr lang="en-US" dirty="0">
                <a:ea typeface="ＭＳ Ｐゴシック"/>
                <a:cs typeface="Calibri"/>
              </a:rPr>
              <a:t> industry I will go through the digital twin that I have created </a:t>
            </a:r>
          </a:p>
          <a:p>
            <a:endParaRPr lang="en-US" dirty="0">
              <a:ea typeface="ＭＳ Ｐゴシック"/>
              <a:cs typeface="Calibri"/>
            </a:endParaRPr>
          </a:p>
          <a:p>
            <a:endParaRPr lang="en-US" dirty="0">
              <a:ea typeface="ＭＳ Ｐゴシック"/>
              <a:cs typeface="Calibri"/>
            </a:endParaRPr>
          </a:p>
          <a:p>
            <a:r>
              <a:rPr lang="en-US" dirty="0">
                <a:ea typeface="ＭＳ Ｐゴシック"/>
                <a:cs typeface="Calibri"/>
              </a:rPr>
              <a:t>Defining a Digital Twin (DT) can be subjective Digital Twins are where the two fields of Computer Science and Mechanical Engineering </a:t>
            </a:r>
            <a:r>
              <a:rPr lang="en-US" dirty="0" err="1">
                <a:ea typeface="ＭＳ Ｐゴシック"/>
                <a:cs typeface="Calibri"/>
              </a:rPr>
              <a:t>meet,nd</a:t>
            </a:r>
            <a:r>
              <a:rPr lang="en-US" dirty="0">
                <a:ea typeface="ＭＳ Ｐゴシック"/>
                <a:cs typeface="Calibri"/>
              </a:rPr>
              <a:t> capabilities of autoinjectors.</a:t>
            </a:r>
            <a:endParaRPr lang="en-US" dirty="0">
              <a:cs typeface="Calibri"/>
            </a:endParaRPr>
          </a:p>
          <a:p>
            <a:pPr>
              <a:spcBef>
                <a:spcPct val="20000"/>
              </a:spcBef>
            </a:pPr>
            <a:r>
              <a:rPr lang="en-US" b="1" dirty="0"/>
              <a:t>Definition:</a:t>
            </a:r>
            <a:endParaRPr lang="en-US" dirty="0"/>
          </a:p>
          <a:p>
            <a:pPr>
              <a:spcBef>
                <a:spcPct val="20000"/>
              </a:spcBef>
            </a:pPr>
            <a:r>
              <a:rPr lang="en-US" b="1" dirty="0"/>
              <a:t>DT it is a virtual counterpart to a physical product, with data and information flowing between them through IoT devices. </a:t>
            </a:r>
            <a:endParaRPr lang="en-US" dirty="0"/>
          </a:p>
          <a:p>
            <a:pPr>
              <a:spcBef>
                <a:spcPct val="20000"/>
              </a:spcBef>
            </a:pPr>
            <a:r>
              <a:rPr lang="en-US" dirty="0"/>
              <a:t>Every DT consists of:</a:t>
            </a:r>
          </a:p>
          <a:p>
            <a:pPr marL="285750" indent="-285750">
              <a:spcBef>
                <a:spcPct val="20000"/>
              </a:spcBef>
              <a:buFont typeface="Arial,Sans-Serif"/>
              <a:buChar char="•"/>
            </a:pPr>
            <a:r>
              <a:rPr lang="en-US" dirty="0"/>
              <a:t>Digital/Virtual realm</a:t>
            </a:r>
          </a:p>
          <a:p>
            <a:pPr marL="285750" indent="-285750">
              <a:spcBef>
                <a:spcPct val="20000"/>
              </a:spcBef>
              <a:buFont typeface="Arial,Sans-Serif"/>
              <a:buChar char="•"/>
            </a:pPr>
            <a:r>
              <a:rPr lang="en-US" dirty="0"/>
              <a:t>Physical counterpart</a:t>
            </a:r>
          </a:p>
          <a:p>
            <a:pPr marL="285750" indent="-285750">
              <a:spcBef>
                <a:spcPct val="20000"/>
              </a:spcBef>
              <a:buFont typeface="Arial,Sans-Serif"/>
              <a:buChar char="•"/>
            </a:pPr>
            <a:r>
              <a:rPr lang="en-US" dirty="0"/>
              <a:t>Set of relationships, means and connections between them</a:t>
            </a:r>
          </a:p>
          <a:p>
            <a:endParaRPr lang="en-US" dirty="0">
              <a:cs typeface="Calibri"/>
            </a:endParaRPr>
          </a:p>
        </p:txBody>
      </p:sp>
      <p:sp>
        <p:nvSpPr>
          <p:cNvPr id="4" name="Slide Number Placeholder 3">
            <a:extLst>
              <a:ext uri="{FF2B5EF4-FFF2-40B4-BE49-F238E27FC236}">
                <a16:creationId xmlns:a16="http://schemas.microsoft.com/office/drawing/2014/main" id="{FA6371F3-0A55-D380-2694-02F4F2AD4D3A}"/>
              </a:ext>
            </a:extLst>
          </p:cNvPr>
          <p:cNvSpPr>
            <a:spLocks noGrp="1"/>
          </p:cNvSpPr>
          <p:nvPr>
            <p:ph type="sldNum" sz="quarter" idx="5"/>
          </p:nvPr>
        </p:nvSpPr>
        <p:spPr/>
        <p:txBody>
          <a:bodyPr/>
          <a:lstStyle/>
          <a:p>
            <a:pPr>
              <a:defRPr/>
            </a:pPr>
            <a:fld id="{A05C385D-8F62-8945-A696-C49A8F805F62}" type="slidenum">
              <a:rPr lang="en-US" smtClean="0"/>
              <a:pPr>
                <a:defRPr/>
              </a:pPr>
              <a:t>5</a:t>
            </a:fld>
            <a:endParaRPr lang="en-US"/>
          </a:p>
        </p:txBody>
      </p:sp>
    </p:spTree>
    <p:extLst>
      <p:ext uri="{BB962C8B-B14F-4D97-AF65-F5344CB8AC3E}">
        <p14:creationId xmlns:p14="http://schemas.microsoft.com/office/powerpoint/2010/main" val="644851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405EC-631E-9821-ED77-1F4A7236C2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6EF97A-4D12-CF8B-5935-9A77C17F36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526F37-7C25-5DE7-17AA-87E0ACE484B1}"/>
              </a:ext>
            </a:extLst>
          </p:cNvPr>
          <p:cNvSpPr>
            <a:spLocks noGrp="1"/>
          </p:cNvSpPr>
          <p:nvPr>
            <p:ph type="body" idx="1"/>
          </p:nvPr>
        </p:nvSpPr>
        <p:spPr/>
        <p:txBody>
          <a:bodyPr/>
          <a:lstStyle/>
          <a:p>
            <a:r>
              <a:rPr lang="en-US" b="0" i="0" dirty="0">
                <a:solidFill>
                  <a:srgbClr val="D1D5DB"/>
                </a:solidFill>
                <a:effectLst/>
                <a:latin typeface="Söhne"/>
              </a:rPr>
              <a:t>Means to connect the two so that the digital system can update is states in real time </a:t>
            </a:r>
          </a:p>
          <a:p>
            <a:endParaRPr lang="en-US" b="0" i="0" dirty="0">
              <a:solidFill>
                <a:srgbClr val="D1D5DB"/>
              </a:solidFill>
              <a:effectLst/>
              <a:latin typeface="Söhne"/>
              <a:cs typeface="Calibri"/>
            </a:endParaRPr>
          </a:p>
          <a:p>
            <a:endParaRPr lang="en-US" b="0" i="0" dirty="0">
              <a:solidFill>
                <a:srgbClr val="D1D5DB"/>
              </a:solidFill>
              <a:effectLst/>
              <a:latin typeface="Söhne"/>
              <a:cs typeface="Calibri"/>
            </a:endParaRPr>
          </a:p>
          <a:p>
            <a:endParaRPr lang="en-US" dirty="0">
              <a:cs typeface="Calibri"/>
            </a:endParaRPr>
          </a:p>
        </p:txBody>
      </p:sp>
      <p:sp>
        <p:nvSpPr>
          <p:cNvPr id="4" name="Slide Number Placeholder 3">
            <a:extLst>
              <a:ext uri="{FF2B5EF4-FFF2-40B4-BE49-F238E27FC236}">
                <a16:creationId xmlns:a16="http://schemas.microsoft.com/office/drawing/2014/main" id="{FA6371F3-0A55-D380-2694-02F4F2AD4D3A}"/>
              </a:ext>
            </a:extLst>
          </p:cNvPr>
          <p:cNvSpPr>
            <a:spLocks noGrp="1"/>
          </p:cNvSpPr>
          <p:nvPr>
            <p:ph type="sldNum" sz="quarter" idx="5"/>
          </p:nvPr>
        </p:nvSpPr>
        <p:spPr/>
        <p:txBody>
          <a:bodyPr/>
          <a:lstStyle/>
          <a:p>
            <a:pPr>
              <a:defRPr/>
            </a:pPr>
            <a:fld id="{A05C385D-8F62-8945-A696-C49A8F805F62}" type="slidenum">
              <a:rPr lang="en-US" smtClean="0"/>
              <a:pPr>
                <a:defRPr/>
              </a:pPr>
              <a:t>6</a:t>
            </a:fld>
            <a:endParaRPr lang="en-US"/>
          </a:p>
        </p:txBody>
      </p:sp>
    </p:spTree>
    <p:extLst>
      <p:ext uri="{BB962C8B-B14F-4D97-AF65-F5344CB8AC3E}">
        <p14:creationId xmlns:p14="http://schemas.microsoft.com/office/powerpoint/2010/main" val="3185784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405EC-631E-9821-ED77-1F4A7236C2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6EF97A-4D12-CF8B-5935-9A77C17F36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526F37-7C25-5DE7-17AA-87E0ACE484B1}"/>
              </a:ext>
            </a:extLst>
          </p:cNvPr>
          <p:cNvSpPr>
            <a:spLocks noGrp="1"/>
          </p:cNvSpPr>
          <p:nvPr>
            <p:ph type="body" idx="1"/>
          </p:nvPr>
        </p:nvSpPr>
        <p:spPr/>
        <p:txBody>
          <a:bodyPr/>
          <a:lstStyle/>
          <a:p>
            <a:r>
              <a:rPr lang="en-US" dirty="0">
                <a:ea typeface="ＭＳ Ｐゴシック"/>
                <a:cs typeface="Calibri"/>
              </a:rPr>
              <a:t>Defining a Digital Twin (DT) can be subjective Digital Twins are where the two fields of Computer Science and Mechanical Engineering </a:t>
            </a:r>
            <a:r>
              <a:rPr lang="en-US" dirty="0" err="1">
                <a:ea typeface="ＭＳ Ｐゴシック"/>
                <a:cs typeface="Calibri"/>
              </a:rPr>
              <a:t>meet,nd</a:t>
            </a:r>
            <a:r>
              <a:rPr lang="en-US" dirty="0">
                <a:ea typeface="ＭＳ Ｐゴシック"/>
                <a:cs typeface="Calibri"/>
              </a:rPr>
              <a:t> capabilities of autoinjectors.</a:t>
            </a:r>
            <a:endParaRPr lang="en-US" dirty="0">
              <a:cs typeface="Calibri"/>
            </a:endParaRPr>
          </a:p>
          <a:p>
            <a:pPr>
              <a:spcBef>
                <a:spcPct val="20000"/>
              </a:spcBef>
            </a:pPr>
            <a:r>
              <a:rPr lang="en-US" b="1" dirty="0"/>
              <a:t>Definition:</a:t>
            </a:r>
            <a:endParaRPr lang="en-US" dirty="0"/>
          </a:p>
          <a:p>
            <a:pPr>
              <a:spcBef>
                <a:spcPct val="20000"/>
              </a:spcBef>
            </a:pPr>
            <a:r>
              <a:rPr lang="en-US" b="1" dirty="0"/>
              <a:t>DT it is a virtual counterpart to a physical product, with data and information flowing between them through IoT devices. </a:t>
            </a:r>
            <a:endParaRPr lang="en-US" dirty="0"/>
          </a:p>
          <a:p>
            <a:pPr>
              <a:spcBef>
                <a:spcPct val="20000"/>
              </a:spcBef>
            </a:pPr>
            <a:r>
              <a:rPr lang="en-US" dirty="0"/>
              <a:t>Every DT consists of:</a:t>
            </a:r>
          </a:p>
          <a:p>
            <a:pPr marL="285750" indent="-285750">
              <a:spcBef>
                <a:spcPct val="20000"/>
              </a:spcBef>
              <a:buFont typeface="Arial,Sans-Serif"/>
              <a:buChar char="•"/>
            </a:pPr>
            <a:r>
              <a:rPr lang="en-US" dirty="0"/>
              <a:t>Digital/Virtual realm</a:t>
            </a:r>
          </a:p>
          <a:p>
            <a:pPr marL="285750" indent="-285750">
              <a:spcBef>
                <a:spcPct val="20000"/>
              </a:spcBef>
              <a:buFont typeface="Arial,Sans-Serif"/>
              <a:buChar char="•"/>
            </a:pPr>
            <a:r>
              <a:rPr lang="en-US" dirty="0"/>
              <a:t>Physical counterpart</a:t>
            </a:r>
          </a:p>
          <a:p>
            <a:pPr marL="285750" indent="-285750">
              <a:spcBef>
                <a:spcPct val="20000"/>
              </a:spcBef>
              <a:buFont typeface="Arial,Sans-Serif"/>
              <a:buChar char="•"/>
            </a:pPr>
            <a:r>
              <a:rPr lang="en-US" dirty="0"/>
              <a:t>Set of relationships, means and connections between them</a:t>
            </a:r>
          </a:p>
          <a:p>
            <a:endParaRPr lang="en-US" dirty="0">
              <a:cs typeface="Calibri"/>
            </a:endParaRPr>
          </a:p>
        </p:txBody>
      </p:sp>
      <p:sp>
        <p:nvSpPr>
          <p:cNvPr id="4" name="Slide Number Placeholder 3">
            <a:extLst>
              <a:ext uri="{FF2B5EF4-FFF2-40B4-BE49-F238E27FC236}">
                <a16:creationId xmlns:a16="http://schemas.microsoft.com/office/drawing/2014/main" id="{FA6371F3-0A55-D380-2694-02F4F2AD4D3A}"/>
              </a:ext>
            </a:extLst>
          </p:cNvPr>
          <p:cNvSpPr>
            <a:spLocks noGrp="1"/>
          </p:cNvSpPr>
          <p:nvPr>
            <p:ph type="sldNum" sz="quarter" idx="5"/>
          </p:nvPr>
        </p:nvSpPr>
        <p:spPr/>
        <p:txBody>
          <a:bodyPr/>
          <a:lstStyle/>
          <a:p>
            <a:pPr>
              <a:defRPr/>
            </a:pPr>
            <a:fld id="{A05C385D-8F62-8945-A696-C49A8F805F62}" type="slidenum">
              <a:rPr lang="en-US" smtClean="0"/>
              <a:pPr>
                <a:defRPr/>
              </a:pPr>
              <a:t>7</a:t>
            </a:fld>
            <a:endParaRPr lang="en-US"/>
          </a:p>
        </p:txBody>
      </p:sp>
    </p:spTree>
    <p:extLst>
      <p:ext uri="{BB962C8B-B14F-4D97-AF65-F5344CB8AC3E}">
        <p14:creationId xmlns:p14="http://schemas.microsoft.com/office/powerpoint/2010/main" val="2786537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8D60A-5414-D134-E435-0CBD20CAD2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52C508-3279-073C-F110-E6D8633A0A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3E643B-3743-AF42-C1E1-A194E10C08C2}"/>
              </a:ext>
            </a:extLst>
          </p:cNvPr>
          <p:cNvSpPr>
            <a:spLocks noGrp="1"/>
          </p:cNvSpPr>
          <p:nvPr>
            <p:ph type="body" idx="1"/>
          </p:nvPr>
        </p:nvSpPr>
        <p:spPr/>
        <p:txBody>
          <a:bodyPr/>
          <a:lstStyle/>
          <a:p>
            <a:r>
              <a:rPr lang="en-US"/>
              <a:t>It implies exploring new and improved ways of connecting autoinjectors to digital networks, devices, or platforms to enhance their functionality, data-sharing capabilities, or user experience. This phrase often indicates a forward-looking mindset and a willingness to explore advancements in technology to improve the performance and capabilities of autoinjectors.</a:t>
            </a:r>
          </a:p>
        </p:txBody>
      </p:sp>
      <p:sp>
        <p:nvSpPr>
          <p:cNvPr id="4" name="Slide Number Placeholder 3">
            <a:extLst>
              <a:ext uri="{FF2B5EF4-FFF2-40B4-BE49-F238E27FC236}">
                <a16:creationId xmlns:a16="http://schemas.microsoft.com/office/drawing/2014/main" id="{26D259F2-23AA-7FBB-92B3-3CA7CE6FF328}"/>
              </a:ext>
            </a:extLst>
          </p:cNvPr>
          <p:cNvSpPr>
            <a:spLocks noGrp="1"/>
          </p:cNvSpPr>
          <p:nvPr>
            <p:ph type="sldNum" sz="quarter" idx="5"/>
          </p:nvPr>
        </p:nvSpPr>
        <p:spPr/>
        <p:txBody>
          <a:bodyPr/>
          <a:lstStyle/>
          <a:p>
            <a:pPr>
              <a:defRPr/>
            </a:pPr>
            <a:fld id="{A05C385D-8F62-8945-A696-C49A8F805F62}" type="slidenum">
              <a:rPr lang="en-US" smtClean="0"/>
              <a:pPr>
                <a:defRPr/>
              </a:pPr>
              <a:t>8</a:t>
            </a:fld>
            <a:endParaRPr lang="en-US"/>
          </a:p>
        </p:txBody>
      </p:sp>
    </p:spTree>
    <p:extLst>
      <p:ext uri="{BB962C8B-B14F-4D97-AF65-F5344CB8AC3E}">
        <p14:creationId xmlns:p14="http://schemas.microsoft.com/office/powerpoint/2010/main" val="2262659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8D60A-5414-D134-E435-0CBD20CAD2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52C508-3279-073C-F110-E6D8633A0A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3E643B-3743-AF42-C1E1-A194E10C08C2}"/>
              </a:ext>
            </a:extLst>
          </p:cNvPr>
          <p:cNvSpPr>
            <a:spLocks noGrp="1"/>
          </p:cNvSpPr>
          <p:nvPr>
            <p:ph type="body" idx="1"/>
          </p:nvPr>
        </p:nvSpPr>
        <p:spPr/>
        <p:txBody>
          <a:bodyPr/>
          <a:lstStyle/>
          <a:p>
            <a:r>
              <a:rPr lang="en-US" dirty="0"/>
              <a:t>AI based models are extremely dependent on the quality of the data and amount of the data</a:t>
            </a:r>
          </a:p>
        </p:txBody>
      </p:sp>
      <p:sp>
        <p:nvSpPr>
          <p:cNvPr id="4" name="Slide Number Placeholder 3">
            <a:extLst>
              <a:ext uri="{FF2B5EF4-FFF2-40B4-BE49-F238E27FC236}">
                <a16:creationId xmlns:a16="http://schemas.microsoft.com/office/drawing/2014/main" id="{26D259F2-23AA-7FBB-92B3-3CA7CE6FF328}"/>
              </a:ext>
            </a:extLst>
          </p:cNvPr>
          <p:cNvSpPr>
            <a:spLocks noGrp="1"/>
          </p:cNvSpPr>
          <p:nvPr>
            <p:ph type="sldNum" sz="quarter" idx="5"/>
          </p:nvPr>
        </p:nvSpPr>
        <p:spPr/>
        <p:txBody>
          <a:bodyPr/>
          <a:lstStyle/>
          <a:p>
            <a:pPr>
              <a:defRPr/>
            </a:pPr>
            <a:fld id="{A05C385D-8F62-8945-A696-C49A8F805F62}" type="slidenum">
              <a:rPr lang="en-US" smtClean="0"/>
              <a:pPr>
                <a:defRPr/>
              </a:pPr>
              <a:t>9</a:t>
            </a:fld>
            <a:endParaRPr lang="en-US"/>
          </a:p>
        </p:txBody>
      </p:sp>
    </p:spTree>
    <p:extLst>
      <p:ext uri="{BB962C8B-B14F-4D97-AF65-F5344CB8AC3E}">
        <p14:creationId xmlns:p14="http://schemas.microsoft.com/office/powerpoint/2010/main" val="40689146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15669"/>
            <a:ext cx="8839200" cy="646331"/>
          </a:xfrm>
        </p:spPr>
        <p:txBody>
          <a:bodyPr/>
          <a:lstStyle>
            <a:lvl1pPr>
              <a:defRPr sz="3600"/>
            </a:lvl1pPr>
          </a:lstStyle>
          <a:p>
            <a:r>
              <a:rPr lang="en-US"/>
              <a:t>Click to edit Master title style</a:t>
            </a:r>
          </a:p>
        </p:txBody>
      </p:sp>
      <p:sp>
        <p:nvSpPr>
          <p:cNvPr id="3" name="Subtitle 2"/>
          <p:cNvSpPr>
            <a:spLocks noGrp="1"/>
          </p:cNvSpPr>
          <p:nvPr>
            <p:ph type="subTitle" idx="1"/>
          </p:nvPr>
        </p:nvSpPr>
        <p:spPr>
          <a:xfrm>
            <a:off x="76200" y="2514600"/>
            <a:ext cx="3733800" cy="400110"/>
          </a:xfrm>
        </p:spPr>
        <p:txBody>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Picture Placeholder 5"/>
          <p:cNvSpPr>
            <a:spLocks noGrp="1"/>
          </p:cNvSpPr>
          <p:nvPr>
            <p:ph type="pic" sz="quarter" idx="10"/>
          </p:nvPr>
        </p:nvSpPr>
        <p:spPr>
          <a:xfrm>
            <a:off x="3962400" y="1295400"/>
            <a:ext cx="5029200" cy="5334000"/>
          </a:xfrm>
        </p:spPr>
        <p:txBody>
          <a:bodyPr rtlCol="0"/>
          <a:lstStyle/>
          <a:p>
            <a:pPr lvl="0"/>
            <a:r>
              <a:rPr lang="en-US" noProof="0"/>
              <a:t>Click icon to add picture</a:t>
            </a:r>
          </a:p>
        </p:txBody>
      </p:sp>
      <p:pic>
        <p:nvPicPr>
          <p:cNvPr id="7" name="Picture 6" descr="A close up of a logo&#10;&#10;Description automatically generated">
            <a:extLst>
              <a:ext uri="{FF2B5EF4-FFF2-40B4-BE49-F238E27FC236}">
                <a16:creationId xmlns:a16="http://schemas.microsoft.com/office/drawing/2014/main" id="{C676372F-2CB7-2245-BB66-0194BD24561E}"/>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52400" y="5353489"/>
            <a:ext cx="3276600" cy="1275911"/>
          </a:xfrm>
          <a:prstGeom prst="rect">
            <a:avLst/>
          </a:prstGeom>
        </p:spPr>
      </p:pic>
    </p:spTree>
    <p:extLst>
      <p:ext uri="{BB962C8B-B14F-4D97-AF65-F5344CB8AC3E}">
        <p14:creationId xmlns:p14="http://schemas.microsoft.com/office/powerpoint/2010/main" val="189263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4876800" cy="461665"/>
          </a:xfrm>
        </p:spPr>
        <p:txBody>
          <a:bodyPr/>
          <a:lstStyle>
            <a:lvl1pPr>
              <a:defRPr sz="2400"/>
            </a:lvl1pPr>
          </a:lstStyle>
          <a:p>
            <a:pPr lvl="0"/>
            <a:r>
              <a:rPr lang="en-US"/>
              <a:t>Click to edit Master text styles</a:t>
            </a:r>
          </a:p>
        </p:txBody>
      </p:sp>
      <p:sp>
        <p:nvSpPr>
          <p:cNvPr id="4" name="Title 3">
            <a:extLst>
              <a:ext uri="{FF2B5EF4-FFF2-40B4-BE49-F238E27FC236}">
                <a16:creationId xmlns:a16="http://schemas.microsoft.com/office/drawing/2014/main" id="{CA2471E4-F2C5-1482-0CF2-8E4ADE71B64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09927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15669"/>
            <a:ext cx="8839200" cy="523220"/>
          </a:xfrm>
        </p:spPr>
        <p:txBody>
          <a:bodyPr/>
          <a:lstStyle>
            <a:lvl1pPr>
              <a:defRPr sz="2800"/>
            </a:lvl1pPr>
          </a:lstStyle>
          <a:p>
            <a:r>
              <a:rPr lang="en-US"/>
              <a:t>Click to edit Master title style</a:t>
            </a:r>
          </a:p>
        </p:txBody>
      </p:sp>
      <p:sp>
        <p:nvSpPr>
          <p:cNvPr id="3" name="Subtitle 2"/>
          <p:cNvSpPr>
            <a:spLocks noGrp="1"/>
          </p:cNvSpPr>
          <p:nvPr>
            <p:ph type="subTitle" idx="1"/>
          </p:nvPr>
        </p:nvSpPr>
        <p:spPr>
          <a:xfrm>
            <a:off x="76200" y="2514600"/>
            <a:ext cx="3733800" cy="400110"/>
          </a:xfrm>
        </p:spPr>
        <p:txBody>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Picture Placeholder 5"/>
          <p:cNvSpPr>
            <a:spLocks noGrp="1"/>
          </p:cNvSpPr>
          <p:nvPr>
            <p:ph type="pic" sz="quarter" idx="10"/>
          </p:nvPr>
        </p:nvSpPr>
        <p:spPr>
          <a:xfrm>
            <a:off x="3962400" y="1295400"/>
            <a:ext cx="5029200" cy="5334000"/>
          </a:xfrm>
        </p:spPr>
        <p:txBody>
          <a:bodyPr rtlCol="0"/>
          <a:lstStyle/>
          <a:p>
            <a:pPr lvl="0"/>
            <a:r>
              <a:rPr lang="en-US" noProof="0"/>
              <a:t>Click icon to add picture</a:t>
            </a:r>
          </a:p>
        </p:txBody>
      </p:sp>
      <p:pic>
        <p:nvPicPr>
          <p:cNvPr id="7" name="Picture 6" descr="A close up of a logo&#10;&#10;Description automatically generated">
            <a:extLst>
              <a:ext uri="{FF2B5EF4-FFF2-40B4-BE49-F238E27FC236}">
                <a16:creationId xmlns:a16="http://schemas.microsoft.com/office/drawing/2014/main" id="{C676372F-2CB7-2245-BB66-0194BD24561E}"/>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52400" y="5388276"/>
            <a:ext cx="3276600" cy="1275911"/>
          </a:xfrm>
          <a:prstGeom prst="rect">
            <a:avLst/>
          </a:prstGeom>
        </p:spPr>
      </p:pic>
      <p:sp>
        <p:nvSpPr>
          <p:cNvPr id="4" name="TextBox 3">
            <a:extLst>
              <a:ext uri="{FF2B5EF4-FFF2-40B4-BE49-F238E27FC236}">
                <a16:creationId xmlns:a16="http://schemas.microsoft.com/office/drawing/2014/main" id="{05C6CED8-1002-514A-A1C3-835681BAD70B}"/>
              </a:ext>
            </a:extLst>
          </p:cNvPr>
          <p:cNvSpPr txBox="1"/>
          <p:nvPr userDrawn="1"/>
        </p:nvSpPr>
        <p:spPr>
          <a:xfrm>
            <a:off x="800100" y="3777734"/>
            <a:ext cx="2286000" cy="461665"/>
          </a:xfrm>
          <a:prstGeom prst="rect">
            <a:avLst/>
          </a:prstGeom>
          <a:noFill/>
        </p:spPr>
        <p:txBody>
          <a:bodyPr wrap="square" rtlCol="0">
            <a:spAutoFit/>
          </a:bodyPr>
          <a:lstStyle/>
          <a:p>
            <a:pPr algn="ctr"/>
            <a:r>
              <a:rPr lang="en-US" sz="2400" b="1"/>
              <a:t>Questions?</a:t>
            </a:r>
          </a:p>
        </p:txBody>
      </p:sp>
    </p:spTree>
    <p:extLst>
      <p:ext uri="{BB962C8B-B14F-4D97-AF65-F5344CB8AC3E}">
        <p14:creationId xmlns:p14="http://schemas.microsoft.com/office/powerpoint/2010/main" val="17143170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6200" y="85725"/>
            <a:ext cx="89154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pAutoFit/>
          </a:bodyPr>
          <a:lstStyle/>
          <a:p>
            <a:pPr lvl="0"/>
            <a:r>
              <a:rPr lang="en-US"/>
              <a:t>Click to edit Master title style</a:t>
            </a:r>
          </a:p>
        </p:txBody>
      </p:sp>
      <p:sp>
        <p:nvSpPr>
          <p:cNvPr id="1027" name="Text Placeholder 2"/>
          <p:cNvSpPr>
            <a:spLocks noGrp="1"/>
          </p:cNvSpPr>
          <p:nvPr>
            <p:ph type="body" idx="1"/>
          </p:nvPr>
        </p:nvSpPr>
        <p:spPr bwMode="auto">
          <a:xfrm>
            <a:off x="457200" y="1600200"/>
            <a:ext cx="48768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pAutoFit/>
          </a:bodyPr>
          <a:lstStyle/>
          <a:p>
            <a:pPr lvl="0"/>
            <a:r>
              <a:rPr lang="en-US"/>
              <a:t>Click to edit Master text styles</a:t>
            </a:r>
          </a:p>
        </p:txBody>
      </p:sp>
    </p:spTree>
  </p:cSld>
  <p:clrMap bg1="lt1" tx1="dk1" bg2="lt2" tx2="dk2" accent1="accent1" accent2="accent2" accent3="accent3" accent4="accent4" accent5="accent5" accent6="accent6" hlink="hlink" folHlink="folHlink"/>
  <p:sldLayoutIdLst>
    <p:sldLayoutId id="2147483655" r:id="rId1"/>
    <p:sldLayoutId id="2147483653" r:id="rId2"/>
    <p:sldLayoutId id="2147483656" r:id="rId3"/>
  </p:sldLayoutIdLst>
  <p:hf hdr="0" ftr="0" dt="0"/>
  <p:txStyles>
    <p:titleStyle>
      <a:lvl1pPr algn="l" rtl="0" eaLnBrk="1" fontAlgn="base" hangingPunct="1">
        <a:spcBef>
          <a:spcPct val="0"/>
        </a:spcBef>
        <a:spcAft>
          <a:spcPct val="0"/>
        </a:spcAft>
        <a:defRPr sz="2800" b="1" kern="1200">
          <a:solidFill>
            <a:schemeClr val="tx1"/>
          </a:solidFill>
          <a:latin typeface="+mj-lt"/>
          <a:ea typeface="ＭＳ Ｐゴシック" charset="0"/>
          <a:cs typeface="ＭＳ Ｐゴシック" charset="0"/>
        </a:defRPr>
      </a:lvl1pPr>
      <a:lvl2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2pPr>
      <a:lvl3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3pPr>
      <a:lvl4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4pPr>
      <a:lvl5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9pPr>
    </p:titleStyle>
    <p:bodyStyle>
      <a:lvl1pPr algn="l" rtl="0" eaLnBrk="1" fontAlgn="base" hangingPunct="1">
        <a:spcBef>
          <a:spcPct val="20000"/>
        </a:spcBef>
        <a:spcAft>
          <a:spcPct val="0"/>
        </a:spcAft>
        <a:defRPr sz="2400" b="1" kern="1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emg-gold.com/post/overcoming-decentralised-clinical-trial-obstacle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a:extLst>
              <a:ext uri="{FF2B5EF4-FFF2-40B4-BE49-F238E27FC236}">
                <a16:creationId xmlns:a16="http://schemas.microsoft.com/office/drawing/2014/main" id="{8261083E-C5B5-925D-7D38-694FF217A9C3}"/>
              </a:ext>
            </a:extLst>
          </p:cNvPr>
          <p:cNvSpPr txBox="1">
            <a:spLocks/>
          </p:cNvSpPr>
          <p:nvPr/>
        </p:nvSpPr>
        <p:spPr bwMode="auto">
          <a:xfrm>
            <a:off x="0" y="1101787"/>
            <a:ext cx="9071888"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pAutoFit/>
          </a:bodyPr>
          <a:lstStyle>
            <a:lvl1pPr algn="l" rtl="0" eaLnBrk="1" fontAlgn="base" hangingPunct="1">
              <a:spcBef>
                <a:spcPct val="0"/>
              </a:spcBef>
              <a:spcAft>
                <a:spcPct val="0"/>
              </a:spcAft>
              <a:defRPr sz="2800" b="1" kern="1200">
                <a:solidFill>
                  <a:schemeClr val="tx1"/>
                </a:solidFill>
                <a:latin typeface="+mj-lt"/>
                <a:ea typeface="ＭＳ Ｐゴシック" charset="0"/>
                <a:cs typeface="ＭＳ Ｐゴシック" charset="0"/>
              </a:defRPr>
            </a:lvl1pPr>
            <a:lvl2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2pPr>
            <a:lvl3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3pPr>
            <a:lvl4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4pPr>
            <a:lvl5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9pPr>
          </a:lstStyle>
          <a:p>
            <a:pPr algn="ctr"/>
            <a:r>
              <a:rPr lang="en-US" sz="3200" dirty="0">
                <a:ea typeface="Calibri"/>
                <a:cs typeface="Calibri"/>
              </a:rPr>
              <a:t>A Digital Twin Framework for Amgen's Autoinjectors</a:t>
            </a:r>
            <a:endParaRPr lang="en-US" sz="3200"/>
          </a:p>
        </p:txBody>
      </p:sp>
      <p:sp>
        <p:nvSpPr>
          <p:cNvPr id="15" name="Subtitle 4">
            <a:extLst>
              <a:ext uri="{FF2B5EF4-FFF2-40B4-BE49-F238E27FC236}">
                <a16:creationId xmlns:a16="http://schemas.microsoft.com/office/drawing/2014/main" id="{DAFE0B61-66B1-0E40-0EFA-F32EE7FB0D95}"/>
              </a:ext>
            </a:extLst>
          </p:cNvPr>
          <p:cNvSpPr txBox="1">
            <a:spLocks/>
          </p:cNvSpPr>
          <p:nvPr/>
        </p:nvSpPr>
        <p:spPr bwMode="auto">
          <a:xfrm>
            <a:off x="1834848" y="3817160"/>
            <a:ext cx="5408498" cy="12741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pAutoFit/>
          </a:bodyPr>
          <a:lstStyle>
            <a:lvl1pPr algn="l" rtl="0" eaLnBrk="1" fontAlgn="base" hangingPunct="1">
              <a:spcBef>
                <a:spcPct val="20000"/>
              </a:spcBef>
              <a:spcAft>
                <a:spcPct val="0"/>
              </a:spcAft>
              <a:defRPr sz="2400" b="1" kern="1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r>
              <a:rPr lang="en-US" dirty="0">
                <a:ea typeface="ＭＳ Ｐゴシック"/>
              </a:rPr>
              <a:t>Mahsa Raeisinezhad</a:t>
            </a:r>
            <a:br>
              <a:rPr lang="en-US" dirty="0"/>
            </a:br>
            <a:r>
              <a:rPr lang="en-US" dirty="0">
                <a:ea typeface="ＭＳ Ｐゴシック"/>
              </a:rPr>
              <a:t>Mechanical Engineer/Data Engineer</a:t>
            </a:r>
            <a:endParaRPr lang="en-US" dirty="0"/>
          </a:p>
          <a:p>
            <a:pPr algn="ctr"/>
            <a:r>
              <a:rPr lang="en-US" dirty="0">
                <a:ea typeface="ＭＳ Ｐゴシック"/>
              </a:rPr>
              <a:t>Mahsaraeesinezhad@gmail.com</a:t>
            </a:r>
          </a:p>
        </p:txBody>
      </p:sp>
    </p:spTree>
    <p:extLst>
      <p:ext uri="{BB962C8B-B14F-4D97-AF65-F5344CB8AC3E}">
        <p14:creationId xmlns:p14="http://schemas.microsoft.com/office/powerpoint/2010/main" val="1492190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D59D5C-40A4-FF78-B15B-4D392D454D4D}"/>
            </a:ext>
          </a:extLst>
        </p:cNvPr>
        <p:cNvGrpSpPr/>
        <p:nvPr/>
      </p:nvGrpSpPr>
      <p:grpSpPr>
        <a:xfrm>
          <a:off x="0" y="0"/>
          <a:ext cx="0" cy="0"/>
          <a:chOff x="0" y="0"/>
          <a:chExt cx="0" cy="0"/>
        </a:xfrm>
      </p:grpSpPr>
      <p:sp>
        <p:nvSpPr>
          <p:cNvPr id="10" name="Title 3">
            <a:extLst>
              <a:ext uri="{FF2B5EF4-FFF2-40B4-BE49-F238E27FC236}">
                <a16:creationId xmlns:a16="http://schemas.microsoft.com/office/drawing/2014/main" id="{F85E7AC2-B86A-71DE-80E2-F011AE381211}"/>
              </a:ext>
            </a:extLst>
          </p:cNvPr>
          <p:cNvSpPr txBox="1">
            <a:spLocks/>
          </p:cNvSpPr>
          <p:nvPr/>
        </p:nvSpPr>
        <p:spPr bwMode="auto">
          <a:xfrm>
            <a:off x="32084" y="154646"/>
            <a:ext cx="9071888" cy="954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pAutoFit/>
          </a:bodyPr>
          <a:lstStyle>
            <a:lvl1pPr algn="l" rtl="0" eaLnBrk="1" fontAlgn="base" hangingPunct="1">
              <a:spcBef>
                <a:spcPct val="0"/>
              </a:spcBef>
              <a:spcAft>
                <a:spcPct val="0"/>
              </a:spcAft>
              <a:defRPr sz="2800" b="1" kern="1200">
                <a:solidFill>
                  <a:schemeClr val="tx1"/>
                </a:solidFill>
                <a:latin typeface="+mj-lt"/>
                <a:ea typeface="ＭＳ Ｐゴシック" charset="0"/>
                <a:cs typeface="ＭＳ Ｐゴシック" charset="0"/>
              </a:defRPr>
            </a:lvl1pPr>
            <a:lvl2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2pPr>
            <a:lvl3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3pPr>
            <a:lvl4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4pPr>
            <a:lvl5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9pPr>
          </a:lstStyle>
          <a:p>
            <a:r>
              <a:rPr lang="en-US" dirty="0">
                <a:ea typeface="Calibri"/>
                <a:cs typeface="Calibri"/>
              </a:rPr>
              <a:t>Solution to data issue can be solved using physics-based AI models and Monte Carlo Simulation for effective solutions</a:t>
            </a:r>
          </a:p>
        </p:txBody>
      </p:sp>
      <p:sp>
        <p:nvSpPr>
          <p:cNvPr id="15" name="Subtitle 4">
            <a:extLst>
              <a:ext uri="{FF2B5EF4-FFF2-40B4-BE49-F238E27FC236}">
                <a16:creationId xmlns:a16="http://schemas.microsoft.com/office/drawing/2014/main" id="{08D40CD6-B523-FCDD-3431-EACBADC86B69}"/>
              </a:ext>
            </a:extLst>
          </p:cNvPr>
          <p:cNvSpPr txBox="1">
            <a:spLocks/>
          </p:cNvSpPr>
          <p:nvPr/>
        </p:nvSpPr>
        <p:spPr bwMode="auto">
          <a:xfrm>
            <a:off x="312754" y="1459464"/>
            <a:ext cx="7893458"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pAutoFit/>
          </a:bodyPr>
          <a:lstStyle>
            <a:lvl1pPr algn="l" rtl="0" eaLnBrk="1" fontAlgn="base" hangingPunct="1">
              <a:spcBef>
                <a:spcPct val="20000"/>
              </a:spcBef>
              <a:spcAft>
                <a:spcPct val="0"/>
              </a:spcAft>
              <a:defRPr sz="2400" b="1" kern="1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rtl="0" fontAlgn="base"/>
            <a:r>
              <a:rPr lang="en-US" sz="2400" dirty="0"/>
              <a:t>DT framework for Amgen’s Auto Injector can be made using first principal physics of the system + AI</a:t>
            </a:r>
          </a:p>
        </p:txBody>
      </p:sp>
      <p:sp>
        <p:nvSpPr>
          <p:cNvPr id="3" name="TextBox 2">
            <a:extLst>
              <a:ext uri="{FF2B5EF4-FFF2-40B4-BE49-F238E27FC236}">
                <a16:creationId xmlns:a16="http://schemas.microsoft.com/office/drawing/2014/main" id="{0AB31F30-2D37-9AEF-D6A4-9CA64FC69E7B}"/>
              </a:ext>
            </a:extLst>
          </p:cNvPr>
          <p:cNvSpPr txBox="1"/>
          <p:nvPr/>
        </p:nvSpPr>
        <p:spPr>
          <a:xfrm>
            <a:off x="32084" y="6566532"/>
            <a:ext cx="4618298" cy="246221"/>
          </a:xfrm>
          <a:prstGeom prst="rect">
            <a:avLst/>
          </a:prstGeom>
          <a:noFill/>
        </p:spPr>
        <p:txBody>
          <a:bodyPr wrap="square">
            <a:spAutoFit/>
          </a:bodyPr>
          <a:lstStyle/>
          <a:p>
            <a:r>
              <a:rPr lang="en-US" sz="1000" dirty="0"/>
              <a:t>https://</a:t>
            </a:r>
            <a:r>
              <a:rPr lang="en-US" sz="1000" dirty="0" err="1"/>
              <a:t>www.emg-gold.com</a:t>
            </a:r>
            <a:r>
              <a:rPr lang="en-US" sz="1000" dirty="0"/>
              <a:t>/post/the-emergence-of-digital-twins</a:t>
            </a:r>
          </a:p>
        </p:txBody>
      </p:sp>
      <p:graphicFrame>
        <p:nvGraphicFramePr>
          <p:cNvPr id="5" name="Diagram 4">
            <a:extLst>
              <a:ext uri="{FF2B5EF4-FFF2-40B4-BE49-F238E27FC236}">
                <a16:creationId xmlns:a16="http://schemas.microsoft.com/office/drawing/2014/main" id="{0AC5D49A-D522-2314-8C26-FAB007814E2A}"/>
              </a:ext>
            </a:extLst>
          </p:cNvPr>
          <p:cNvGraphicFramePr/>
          <p:nvPr>
            <p:extLst>
              <p:ext uri="{D42A27DB-BD31-4B8C-83A1-F6EECF244321}">
                <p14:modId xmlns:p14="http://schemas.microsoft.com/office/powerpoint/2010/main" val="3819587905"/>
              </p:ext>
            </p:extLst>
          </p:nvPr>
        </p:nvGraphicFramePr>
        <p:xfrm>
          <a:off x="1211483" y="2001093"/>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1772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E77DA-732E-230D-B872-F82E725DFDB5}"/>
              </a:ext>
            </a:extLst>
          </p:cNvPr>
          <p:cNvSpPr>
            <a:spLocks noGrp="1"/>
          </p:cNvSpPr>
          <p:nvPr>
            <p:ph type="title"/>
          </p:nvPr>
        </p:nvSpPr>
        <p:spPr>
          <a:xfrm>
            <a:off x="76200" y="85725"/>
            <a:ext cx="8915400" cy="954107"/>
          </a:xfrm>
        </p:spPr>
        <p:txBody>
          <a:bodyPr/>
          <a:lstStyle/>
          <a:p>
            <a:r>
              <a:rPr lang="en-US" dirty="0"/>
              <a:t>DT framework for Amgen’s Auto Injector can be made by using first principal physics of the system + AI</a:t>
            </a:r>
          </a:p>
        </p:txBody>
      </p:sp>
      <p:grpSp>
        <p:nvGrpSpPr>
          <p:cNvPr id="7" name="Group 6">
            <a:extLst>
              <a:ext uri="{FF2B5EF4-FFF2-40B4-BE49-F238E27FC236}">
                <a16:creationId xmlns:a16="http://schemas.microsoft.com/office/drawing/2014/main" id="{7F85BA55-1340-6694-25F0-90C368AEC977}"/>
              </a:ext>
            </a:extLst>
          </p:cNvPr>
          <p:cNvGrpSpPr/>
          <p:nvPr/>
        </p:nvGrpSpPr>
        <p:grpSpPr>
          <a:xfrm>
            <a:off x="2152890" y="1240544"/>
            <a:ext cx="5833245" cy="5361136"/>
            <a:chOff x="2260975" y="1427515"/>
            <a:chExt cx="5945080" cy="5713668"/>
          </a:xfrm>
        </p:grpSpPr>
        <p:sp>
          <p:nvSpPr>
            <p:cNvPr id="39" name="Freeform 38">
              <a:extLst>
                <a:ext uri="{FF2B5EF4-FFF2-40B4-BE49-F238E27FC236}">
                  <a16:creationId xmlns:a16="http://schemas.microsoft.com/office/drawing/2014/main" id="{DCD8C3F6-0DDA-9968-E2CE-72014AF9159E}"/>
                </a:ext>
              </a:extLst>
            </p:cNvPr>
            <p:cNvSpPr/>
            <p:nvPr/>
          </p:nvSpPr>
          <p:spPr>
            <a:xfrm>
              <a:off x="4221175" y="2124731"/>
              <a:ext cx="382904" cy="91440"/>
            </a:xfrm>
            <a:custGeom>
              <a:avLst/>
              <a:gdLst>
                <a:gd name="connsiteX0" fmla="*/ 0 w 382904"/>
                <a:gd name="connsiteY0" fmla="*/ 45720 h 91440"/>
                <a:gd name="connsiteX1" fmla="*/ 382904 w 382904"/>
                <a:gd name="connsiteY1" fmla="*/ 45720 h 91440"/>
              </a:gdLst>
              <a:ahLst/>
              <a:cxnLst>
                <a:cxn ang="0">
                  <a:pos x="connsiteX0" y="connsiteY0"/>
                </a:cxn>
                <a:cxn ang="0">
                  <a:pos x="connsiteX1" y="connsiteY1"/>
                </a:cxn>
              </a:cxnLst>
              <a:rect l="l" t="t" r="r" b="b"/>
              <a:pathLst>
                <a:path w="382904" h="91440">
                  <a:moveTo>
                    <a:pt x="0" y="45720"/>
                  </a:moveTo>
                  <a:lnTo>
                    <a:pt x="382904" y="45720"/>
                  </a:lnTo>
                </a:path>
              </a:pathLst>
            </a:custGeom>
            <a:noFill/>
            <a:ln w="50800">
              <a:solidFill>
                <a:schemeClr val="accent1">
                  <a:hueOff val="0"/>
                  <a:satOff val="0"/>
                  <a:lumOff val="0"/>
                  <a:shade val="95000"/>
                  <a:satMod val="105000"/>
                </a:schemeClr>
              </a:solidFill>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93815" tIns="43653" rIns="193814" bIns="43652"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41" name="Freeform 40">
              <a:extLst>
                <a:ext uri="{FF2B5EF4-FFF2-40B4-BE49-F238E27FC236}">
                  <a16:creationId xmlns:a16="http://schemas.microsoft.com/office/drawing/2014/main" id="{A7735128-2209-2B54-4E63-7AF2E26AF956}"/>
                </a:ext>
              </a:extLst>
            </p:cNvPr>
            <p:cNvSpPr/>
            <p:nvPr/>
          </p:nvSpPr>
          <p:spPr>
            <a:xfrm>
              <a:off x="2425132" y="1631098"/>
              <a:ext cx="1797843" cy="1078706"/>
            </a:xfrm>
            <a:custGeom>
              <a:avLst/>
              <a:gdLst>
                <a:gd name="connsiteX0" fmla="*/ 0 w 1797843"/>
                <a:gd name="connsiteY0" fmla="*/ 0 h 1078706"/>
                <a:gd name="connsiteX1" fmla="*/ 1797843 w 1797843"/>
                <a:gd name="connsiteY1" fmla="*/ 0 h 1078706"/>
                <a:gd name="connsiteX2" fmla="*/ 1797843 w 1797843"/>
                <a:gd name="connsiteY2" fmla="*/ 1078706 h 1078706"/>
                <a:gd name="connsiteX3" fmla="*/ 0 w 1797843"/>
                <a:gd name="connsiteY3" fmla="*/ 1078706 h 1078706"/>
                <a:gd name="connsiteX4" fmla="*/ 0 w 1797843"/>
                <a:gd name="connsiteY4" fmla="*/ 0 h 1078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7843" h="1078706">
                  <a:moveTo>
                    <a:pt x="0" y="0"/>
                  </a:moveTo>
                  <a:lnTo>
                    <a:pt x="1797843" y="0"/>
                  </a:lnTo>
                  <a:lnTo>
                    <a:pt x="1797843" y="1078706"/>
                  </a:lnTo>
                  <a:lnTo>
                    <a:pt x="0" y="107870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Font typeface="Arial" panose="020B0604020202020204" pitchFamily="34" charset="0"/>
                <a:buNone/>
              </a:pPr>
              <a:r>
                <a:rPr lang="en-US" sz="2000" kern="1200" dirty="0"/>
                <a:t>Real time sensor data</a:t>
              </a:r>
            </a:p>
          </p:txBody>
        </p:sp>
        <p:sp>
          <p:nvSpPr>
            <p:cNvPr id="43" name="Freeform 42">
              <a:extLst>
                <a:ext uri="{FF2B5EF4-FFF2-40B4-BE49-F238E27FC236}">
                  <a16:creationId xmlns:a16="http://schemas.microsoft.com/office/drawing/2014/main" id="{98805E15-6C4B-7E92-C0CD-878700A25200}"/>
                </a:ext>
              </a:extLst>
            </p:cNvPr>
            <p:cNvSpPr/>
            <p:nvPr/>
          </p:nvSpPr>
          <p:spPr>
            <a:xfrm>
              <a:off x="3324053" y="2979696"/>
              <a:ext cx="2211347" cy="639102"/>
            </a:xfrm>
            <a:custGeom>
              <a:avLst/>
              <a:gdLst>
                <a:gd name="connsiteX0" fmla="*/ 2211347 w 2211347"/>
                <a:gd name="connsiteY0" fmla="*/ 0 h 382904"/>
                <a:gd name="connsiteX1" fmla="*/ 2211347 w 2211347"/>
                <a:gd name="connsiteY1" fmla="*/ 208552 h 382904"/>
                <a:gd name="connsiteX2" fmla="*/ 0 w 2211347"/>
                <a:gd name="connsiteY2" fmla="*/ 208552 h 382904"/>
                <a:gd name="connsiteX3" fmla="*/ 0 w 2211347"/>
                <a:gd name="connsiteY3" fmla="*/ 382904 h 382904"/>
              </a:gdLst>
              <a:ahLst/>
              <a:cxnLst>
                <a:cxn ang="0">
                  <a:pos x="connsiteX0" y="connsiteY0"/>
                </a:cxn>
                <a:cxn ang="0">
                  <a:pos x="connsiteX1" y="connsiteY1"/>
                </a:cxn>
                <a:cxn ang="0">
                  <a:pos x="connsiteX2" y="connsiteY2"/>
                </a:cxn>
                <a:cxn ang="0">
                  <a:pos x="connsiteX3" y="connsiteY3"/>
                </a:cxn>
              </a:cxnLst>
              <a:rect l="l" t="t" r="r" b="b"/>
              <a:pathLst>
                <a:path w="2211347" h="382904">
                  <a:moveTo>
                    <a:pt x="2211347" y="0"/>
                  </a:moveTo>
                  <a:lnTo>
                    <a:pt x="2211347" y="208552"/>
                  </a:lnTo>
                  <a:lnTo>
                    <a:pt x="0" y="208552"/>
                  </a:lnTo>
                  <a:lnTo>
                    <a:pt x="0" y="382904"/>
                  </a:lnTo>
                </a:path>
              </a:pathLst>
            </a:custGeom>
            <a:noFill/>
            <a:ln w="47625">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062132" tIns="189385" rIns="1062132" bIns="189384" numCol="1" spcCol="1270" anchor="ctr" anchorCtr="0">
              <a:noAutofit/>
            </a:bodyPr>
            <a:lstStyle/>
            <a:p>
              <a:pPr marL="0" lvl="0" indent="0" algn="ctr" defTabSz="222250">
                <a:lnSpc>
                  <a:spcPct val="90000"/>
                </a:lnSpc>
                <a:spcBef>
                  <a:spcPct val="0"/>
                </a:spcBef>
                <a:spcAft>
                  <a:spcPct val="35000"/>
                </a:spcAft>
                <a:buNone/>
              </a:pPr>
              <a:endParaRPr lang="en-US" sz="500" kern="1200" dirty="0"/>
            </a:p>
          </p:txBody>
        </p:sp>
        <p:sp>
          <p:nvSpPr>
            <p:cNvPr id="45" name="Freeform 44">
              <a:extLst>
                <a:ext uri="{FF2B5EF4-FFF2-40B4-BE49-F238E27FC236}">
                  <a16:creationId xmlns:a16="http://schemas.microsoft.com/office/drawing/2014/main" id="{FF256159-50EA-E737-12F6-7D65D0B91A9A}"/>
                </a:ext>
              </a:extLst>
            </p:cNvPr>
            <p:cNvSpPr/>
            <p:nvPr/>
          </p:nvSpPr>
          <p:spPr>
            <a:xfrm>
              <a:off x="4604079" y="1427515"/>
              <a:ext cx="3000754" cy="1500100"/>
            </a:xfrm>
            <a:custGeom>
              <a:avLst/>
              <a:gdLst>
                <a:gd name="connsiteX0" fmla="*/ 0 w 1797843"/>
                <a:gd name="connsiteY0" fmla="*/ 0 h 1078706"/>
                <a:gd name="connsiteX1" fmla="*/ 1797843 w 1797843"/>
                <a:gd name="connsiteY1" fmla="*/ 0 h 1078706"/>
                <a:gd name="connsiteX2" fmla="*/ 1797843 w 1797843"/>
                <a:gd name="connsiteY2" fmla="*/ 1078706 h 1078706"/>
                <a:gd name="connsiteX3" fmla="*/ 0 w 1797843"/>
                <a:gd name="connsiteY3" fmla="*/ 1078706 h 1078706"/>
                <a:gd name="connsiteX4" fmla="*/ 0 w 1797843"/>
                <a:gd name="connsiteY4" fmla="*/ 0 h 1078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7843" h="1078706">
                  <a:moveTo>
                    <a:pt x="0" y="0"/>
                  </a:moveTo>
                  <a:lnTo>
                    <a:pt x="1797843" y="0"/>
                  </a:lnTo>
                  <a:lnTo>
                    <a:pt x="1797843" y="1078706"/>
                  </a:lnTo>
                  <a:lnTo>
                    <a:pt x="0" y="107870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232" tIns="78232" rIns="78232" bIns="78232" numCol="1" spcCol="1270" anchor="ctr" anchorCtr="0">
              <a:noAutofit/>
            </a:bodyPr>
            <a:lstStyle/>
            <a:p>
              <a:pPr algn="ctr" defTabSz="488950">
                <a:lnSpc>
                  <a:spcPct val="90000"/>
                </a:lnSpc>
                <a:spcAft>
                  <a:spcPct val="35000"/>
                </a:spcAft>
              </a:pPr>
              <a:r>
                <a:rPr lang="en-US" sz="2000" kern="1200" dirty="0"/>
                <a:t>Simulating the fault free behavior of the autoinjector through its first principal physics</a:t>
              </a:r>
              <a:endParaRPr lang="en-US" sz="2000" dirty="0"/>
            </a:p>
          </p:txBody>
        </p:sp>
        <p:sp>
          <p:nvSpPr>
            <p:cNvPr id="46" name="Freeform 45">
              <a:extLst>
                <a:ext uri="{FF2B5EF4-FFF2-40B4-BE49-F238E27FC236}">
                  <a16:creationId xmlns:a16="http://schemas.microsoft.com/office/drawing/2014/main" id="{0424BAD8-D4E6-4282-E716-5DA7F7202165}"/>
                </a:ext>
              </a:extLst>
            </p:cNvPr>
            <p:cNvSpPr/>
            <p:nvPr/>
          </p:nvSpPr>
          <p:spPr>
            <a:xfrm>
              <a:off x="4470039" y="4244961"/>
              <a:ext cx="382904" cy="91440"/>
            </a:xfrm>
            <a:custGeom>
              <a:avLst/>
              <a:gdLst>
                <a:gd name="connsiteX0" fmla="*/ 0 w 382904"/>
                <a:gd name="connsiteY0" fmla="*/ 45720 h 91440"/>
                <a:gd name="connsiteX1" fmla="*/ 382904 w 382904"/>
                <a:gd name="connsiteY1" fmla="*/ 45720 h 91440"/>
              </a:gdLst>
              <a:ahLst/>
              <a:cxnLst>
                <a:cxn ang="0">
                  <a:pos x="connsiteX0" y="connsiteY0"/>
                </a:cxn>
                <a:cxn ang="0">
                  <a:pos x="connsiteX1" y="connsiteY1"/>
                </a:cxn>
              </a:cxnLst>
              <a:rect l="l" t="t" r="r" b="b"/>
              <a:pathLst>
                <a:path w="382904" h="91440">
                  <a:moveTo>
                    <a:pt x="0" y="45720"/>
                  </a:moveTo>
                  <a:lnTo>
                    <a:pt x="382904" y="45720"/>
                  </a:lnTo>
                </a:path>
              </a:pathLst>
            </a:custGeom>
            <a:noFill/>
            <a:ln w="47625">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93815" tIns="43652" rIns="193814" bIns="43653"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48" name="Freeform 47">
              <a:extLst>
                <a:ext uri="{FF2B5EF4-FFF2-40B4-BE49-F238E27FC236}">
                  <a16:creationId xmlns:a16="http://schemas.microsoft.com/office/drawing/2014/main" id="{6A8FD552-136B-F11F-8D8F-76381D91B920}"/>
                </a:ext>
              </a:extLst>
            </p:cNvPr>
            <p:cNvSpPr/>
            <p:nvPr/>
          </p:nvSpPr>
          <p:spPr>
            <a:xfrm>
              <a:off x="2303570" y="3708579"/>
              <a:ext cx="2126156" cy="1188684"/>
            </a:xfrm>
            <a:custGeom>
              <a:avLst/>
              <a:gdLst>
                <a:gd name="connsiteX0" fmla="*/ 0 w 1797843"/>
                <a:gd name="connsiteY0" fmla="*/ 0 h 1078706"/>
                <a:gd name="connsiteX1" fmla="*/ 1797843 w 1797843"/>
                <a:gd name="connsiteY1" fmla="*/ 0 h 1078706"/>
                <a:gd name="connsiteX2" fmla="*/ 1797843 w 1797843"/>
                <a:gd name="connsiteY2" fmla="*/ 1078706 h 1078706"/>
                <a:gd name="connsiteX3" fmla="*/ 0 w 1797843"/>
                <a:gd name="connsiteY3" fmla="*/ 1078706 h 1078706"/>
                <a:gd name="connsiteX4" fmla="*/ 0 w 1797843"/>
                <a:gd name="connsiteY4" fmla="*/ 0 h 1078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7843" h="1078706">
                  <a:moveTo>
                    <a:pt x="0" y="0"/>
                  </a:moveTo>
                  <a:lnTo>
                    <a:pt x="1797843" y="0"/>
                  </a:lnTo>
                  <a:lnTo>
                    <a:pt x="1797843" y="1078706"/>
                  </a:lnTo>
                  <a:lnTo>
                    <a:pt x="0" y="107870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Font typeface="Arial" panose="020B0604020202020204" pitchFamily="34" charset="0"/>
                <a:buNone/>
              </a:pPr>
              <a:r>
                <a:rPr lang="en-US" sz="2000" kern="1200" dirty="0"/>
                <a:t>Compare sensor data with physics-based model’s data</a:t>
              </a:r>
            </a:p>
          </p:txBody>
        </p:sp>
        <p:sp>
          <p:nvSpPr>
            <p:cNvPr id="49" name="Freeform 48">
              <a:extLst>
                <a:ext uri="{FF2B5EF4-FFF2-40B4-BE49-F238E27FC236}">
                  <a16:creationId xmlns:a16="http://schemas.microsoft.com/office/drawing/2014/main" id="{9108F7E5-EC2C-C51D-3E77-8F6284DF7F87}"/>
                </a:ext>
              </a:extLst>
            </p:cNvPr>
            <p:cNvSpPr/>
            <p:nvPr/>
          </p:nvSpPr>
          <p:spPr>
            <a:xfrm>
              <a:off x="3366648" y="5323663"/>
              <a:ext cx="2211347" cy="719231"/>
            </a:xfrm>
            <a:custGeom>
              <a:avLst/>
              <a:gdLst>
                <a:gd name="connsiteX0" fmla="*/ 2211347 w 2211347"/>
                <a:gd name="connsiteY0" fmla="*/ 0 h 382904"/>
                <a:gd name="connsiteX1" fmla="*/ 2211347 w 2211347"/>
                <a:gd name="connsiteY1" fmla="*/ 208552 h 382904"/>
                <a:gd name="connsiteX2" fmla="*/ 0 w 2211347"/>
                <a:gd name="connsiteY2" fmla="*/ 208552 h 382904"/>
                <a:gd name="connsiteX3" fmla="*/ 0 w 2211347"/>
                <a:gd name="connsiteY3" fmla="*/ 382904 h 382904"/>
              </a:gdLst>
              <a:ahLst/>
              <a:cxnLst>
                <a:cxn ang="0">
                  <a:pos x="connsiteX0" y="connsiteY0"/>
                </a:cxn>
                <a:cxn ang="0">
                  <a:pos x="connsiteX1" y="connsiteY1"/>
                </a:cxn>
                <a:cxn ang="0">
                  <a:pos x="connsiteX2" y="connsiteY2"/>
                </a:cxn>
                <a:cxn ang="0">
                  <a:pos x="connsiteX3" y="connsiteY3"/>
                </a:cxn>
              </a:cxnLst>
              <a:rect l="l" t="t" r="r" b="b"/>
              <a:pathLst>
                <a:path w="2211347" h="382904">
                  <a:moveTo>
                    <a:pt x="2211347" y="0"/>
                  </a:moveTo>
                  <a:lnTo>
                    <a:pt x="2211347" y="208552"/>
                  </a:lnTo>
                  <a:lnTo>
                    <a:pt x="0" y="208552"/>
                  </a:lnTo>
                  <a:lnTo>
                    <a:pt x="0" y="382904"/>
                  </a:lnTo>
                </a:path>
              </a:pathLst>
            </a:custGeom>
            <a:noFill/>
            <a:ln w="47625" cmpd="sng">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062132" tIns="189384" rIns="1062132" bIns="189385" numCol="1" spcCol="1270" anchor="ctr" anchorCtr="0">
              <a:noAutofit/>
            </a:bodyPr>
            <a:lstStyle/>
            <a:p>
              <a:pPr marL="0" lvl="0" indent="0" algn="ctr" defTabSz="222250">
                <a:lnSpc>
                  <a:spcPct val="90000"/>
                </a:lnSpc>
                <a:spcBef>
                  <a:spcPct val="0"/>
                </a:spcBef>
                <a:spcAft>
                  <a:spcPct val="35000"/>
                </a:spcAft>
                <a:buNone/>
              </a:pPr>
              <a:endParaRPr lang="en-US" sz="500" kern="1200" dirty="0"/>
            </a:p>
          </p:txBody>
        </p:sp>
        <p:sp>
          <p:nvSpPr>
            <p:cNvPr id="50" name="Freeform 49">
              <a:extLst>
                <a:ext uri="{FF2B5EF4-FFF2-40B4-BE49-F238E27FC236}">
                  <a16:creationId xmlns:a16="http://schemas.microsoft.com/office/drawing/2014/main" id="{E0D13A5F-7F04-7404-E2D7-7BE1738D77F8}"/>
                </a:ext>
              </a:extLst>
            </p:cNvPr>
            <p:cNvSpPr/>
            <p:nvPr/>
          </p:nvSpPr>
          <p:spPr>
            <a:xfrm>
              <a:off x="4893258" y="3462562"/>
              <a:ext cx="3312797" cy="1794075"/>
            </a:xfrm>
            <a:custGeom>
              <a:avLst/>
              <a:gdLst>
                <a:gd name="connsiteX0" fmla="*/ 0 w 1797843"/>
                <a:gd name="connsiteY0" fmla="*/ 0 h 1078706"/>
                <a:gd name="connsiteX1" fmla="*/ 1797843 w 1797843"/>
                <a:gd name="connsiteY1" fmla="*/ 0 h 1078706"/>
                <a:gd name="connsiteX2" fmla="*/ 1797843 w 1797843"/>
                <a:gd name="connsiteY2" fmla="*/ 1078706 h 1078706"/>
                <a:gd name="connsiteX3" fmla="*/ 0 w 1797843"/>
                <a:gd name="connsiteY3" fmla="*/ 1078706 h 1078706"/>
                <a:gd name="connsiteX4" fmla="*/ 0 w 1797843"/>
                <a:gd name="connsiteY4" fmla="*/ 0 h 1078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7843" h="1078706">
                  <a:moveTo>
                    <a:pt x="0" y="0"/>
                  </a:moveTo>
                  <a:lnTo>
                    <a:pt x="1797843" y="0"/>
                  </a:lnTo>
                  <a:lnTo>
                    <a:pt x="1797843" y="1078706"/>
                  </a:lnTo>
                  <a:lnTo>
                    <a:pt x="0" y="107870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2000" kern="1200" dirty="0"/>
                <a:t>Raise an alarm in case of discrepancy between auto injector’s sensor measurements and physics-based model’s results</a:t>
              </a:r>
            </a:p>
          </p:txBody>
        </p:sp>
        <p:sp>
          <p:nvSpPr>
            <p:cNvPr id="51" name="Freeform 50">
              <a:extLst>
                <a:ext uri="{FF2B5EF4-FFF2-40B4-BE49-F238E27FC236}">
                  <a16:creationId xmlns:a16="http://schemas.microsoft.com/office/drawing/2014/main" id="{153C24AB-9A4B-9340-76A2-DCAF61900926}"/>
                </a:ext>
              </a:extLst>
            </p:cNvPr>
            <p:cNvSpPr/>
            <p:nvPr/>
          </p:nvSpPr>
          <p:spPr>
            <a:xfrm>
              <a:off x="2260975" y="6132676"/>
              <a:ext cx="2126156" cy="1008507"/>
            </a:xfrm>
            <a:custGeom>
              <a:avLst/>
              <a:gdLst>
                <a:gd name="connsiteX0" fmla="*/ 0 w 1797843"/>
                <a:gd name="connsiteY0" fmla="*/ 0 h 1078706"/>
                <a:gd name="connsiteX1" fmla="*/ 1797843 w 1797843"/>
                <a:gd name="connsiteY1" fmla="*/ 0 h 1078706"/>
                <a:gd name="connsiteX2" fmla="*/ 1797843 w 1797843"/>
                <a:gd name="connsiteY2" fmla="*/ 1078706 h 1078706"/>
                <a:gd name="connsiteX3" fmla="*/ 0 w 1797843"/>
                <a:gd name="connsiteY3" fmla="*/ 1078706 h 1078706"/>
                <a:gd name="connsiteX4" fmla="*/ 0 w 1797843"/>
                <a:gd name="connsiteY4" fmla="*/ 0 h 1078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7843" h="1078706">
                  <a:moveTo>
                    <a:pt x="0" y="0"/>
                  </a:moveTo>
                  <a:lnTo>
                    <a:pt x="1797843" y="0"/>
                  </a:lnTo>
                  <a:lnTo>
                    <a:pt x="1797843" y="1078706"/>
                  </a:lnTo>
                  <a:lnTo>
                    <a:pt x="0" y="107870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Font typeface="Arial" panose="020B0604020202020204" pitchFamily="34" charset="0"/>
                <a:buNone/>
              </a:pPr>
              <a:r>
                <a:rPr lang="en-US" sz="2000" kern="1200" dirty="0"/>
                <a:t>Predict if anything would go wrong in the future (AI)</a:t>
              </a:r>
            </a:p>
          </p:txBody>
        </p:sp>
      </p:grpSp>
    </p:spTree>
    <p:extLst>
      <p:ext uri="{BB962C8B-B14F-4D97-AF65-F5344CB8AC3E}">
        <p14:creationId xmlns:p14="http://schemas.microsoft.com/office/powerpoint/2010/main" val="3857140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E77DA-732E-230D-B872-F82E725DFDB5}"/>
              </a:ext>
            </a:extLst>
          </p:cNvPr>
          <p:cNvSpPr>
            <a:spLocks noGrp="1"/>
          </p:cNvSpPr>
          <p:nvPr>
            <p:ph type="title"/>
          </p:nvPr>
        </p:nvSpPr>
        <p:spPr>
          <a:xfrm>
            <a:off x="76200" y="85725"/>
            <a:ext cx="8915400" cy="954107"/>
          </a:xfrm>
        </p:spPr>
        <p:txBody>
          <a:bodyPr/>
          <a:lstStyle/>
          <a:p>
            <a:r>
              <a:rPr lang="en-US" dirty="0"/>
              <a:t>Fault free behavior of the autoinjector simulation through first principal physics</a:t>
            </a:r>
          </a:p>
        </p:txBody>
      </p:sp>
      <p:sp>
        <p:nvSpPr>
          <p:cNvPr id="5" name="Content Placeholder 4">
            <a:extLst>
              <a:ext uri="{FF2B5EF4-FFF2-40B4-BE49-F238E27FC236}">
                <a16:creationId xmlns:a16="http://schemas.microsoft.com/office/drawing/2014/main" id="{41F7481E-9C76-B3EF-7DB7-2FAD251FB346}"/>
              </a:ext>
            </a:extLst>
          </p:cNvPr>
          <p:cNvSpPr>
            <a:spLocks noGrp="1"/>
          </p:cNvSpPr>
          <p:nvPr>
            <p:ph idx="1"/>
          </p:nvPr>
        </p:nvSpPr>
        <p:spPr>
          <a:xfrm>
            <a:off x="4202618" y="1803223"/>
            <a:ext cx="4632601" cy="338554"/>
          </a:xfrm>
        </p:spPr>
        <p:txBody>
          <a:bodyPr/>
          <a:lstStyle/>
          <a:p>
            <a:r>
              <a:rPr lang="en-US" sz="1600" dirty="0">
                <a:solidFill>
                  <a:schemeClr val="tx2"/>
                </a:solidFill>
                <a:latin typeface="Menlo"/>
                <a:ea typeface="ＭＳ Ｐゴシック"/>
              </a:rPr>
              <a:t>Net forces that act on the syringe</a:t>
            </a:r>
          </a:p>
        </p:txBody>
      </p:sp>
      <p:grpSp>
        <p:nvGrpSpPr>
          <p:cNvPr id="8" name="Group 7">
            <a:extLst>
              <a:ext uri="{FF2B5EF4-FFF2-40B4-BE49-F238E27FC236}">
                <a16:creationId xmlns:a16="http://schemas.microsoft.com/office/drawing/2014/main" id="{3366CAC8-06F6-05E3-9B9D-7913B8D0ECAC}"/>
              </a:ext>
            </a:extLst>
          </p:cNvPr>
          <p:cNvGrpSpPr/>
          <p:nvPr/>
        </p:nvGrpSpPr>
        <p:grpSpPr>
          <a:xfrm>
            <a:off x="353108" y="1039832"/>
            <a:ext cx="3837935" cy="5457156"/>
            <a:chOff x="1732728" y="687000"/>
            <a:chExt cx="3837935" cy="5457156"/>
          </a:xfrm>
        </p:grpSpPr>
        <p:sp>
          <p:nvSpPr>
            <p:cNvPr id="9" name="Plus Sign 4">
              <a:extLst>
                <a:ext uri="{FF2B5EF4-FFF2-40B4-BE49-F238E27FC236}">
                  <a16:creationId xmlns:a16="http://schemas.microsoft.com/office/drawing/2014/main" id="{4AF4BE6A-346E-747A-E764-5DECCAC86F7F}"/>
                </a:ext>
              </a:extLst>
            </p:cNvPr>
            <p:cNvSpPr/>
            <p:nvPr/>
          </p:nvSpPr>
          <p:spPr>
            <a:xfrm>
              <a:off x="1732728" y="2333136"/>
              <a:ext cx="323899" cy="282973"/>
            </a:xfrm>
            <a:prstGeom prst="mathPlus">
              <a:avLst/>
            </a:prstGeom>
            <a:solidFill>
              <a:schemeClr val="tx1"/>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2BE7A636-3C28-4034-C36F-4E663495B56C}"/>
                </a:ext>
              </a:extLst>
            </p:cNvPr>
            <p:cNvCxnSpPr>
              <a:cxnSpLocks/>
            </p:cNvCxnSpPr>
            <p:nvPr/>
          </p:nvCxnSpPr>
          <p:spPr>
            <a:xfrm flipV="1">
              <a:off x="1894678" y="2673685"/>
              <a:ext cx="0" cy="6952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27BC1573-D270-75B3-5F26-766CE456B0D8}"/>
                </a:ext>
              </a:extLst>
            </p:cNvPr>
            <p:cNvGrpSpPr/>
            <p:nvPr/>
          </p:nvGrpSpPr>
          <p:grpSpPr>
            <a:xfrm>
              <a:off x="1940170" y="687000"/>
              <a:ext cx="3630493" cy="4815206"/>
              <a:chOff x="1944930" y="675985"/>
              <a:chExt cx="3886740" cy="5601708"/>
            </a:xfrm>
          </p:grpSpPr>
          <p:sp>
            <p:nvSpPr>
              <p:cNvPr id="16" name="TextBox 1">
                <a:extLst>
                  <a:ext uri="{FF2B5EF4-FFF2-40B4-BE49-F238E27FC236}">
                    <a16:creationId xmlns:a16="http://schemas.microsoft.com/office/drawing/2014/main" id="{B99CC69C-81F9-88BC-8444-ED021C9763B7}"/>
                  </a:ext>
                </a:extLst>
              </p:cNvPr>
              <p:cNvSpPr txBox="1"/>
              <p:nvPr/>
            </p:nvSpPr>
            <p:spPr>
              <a:xfrm>
                <a:off x="3662311" y="4438571"/>
                <a:ext cx="761999" cy="5728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lgn="ctr"/>
                <a:r>
                  <a:rPr lang="en-US" sz="1300" dirty="0">
                    <a:solidFill>
                      <a:srgbClr val="0070C0"/>
                    </a:solidFill>
                    <a:latin typeface="Calibri"/>
                    <a:ea typeface="ＭＳ Ｐゴシック"/>
                    <a:cs typeface="Calibri"/>
                  </a:rPr>
                  <a:t>Fluid Force</a:t>
                </a:r>
                <a:endParaRPr lang="en-US" sz="1300">
                  <a:solidFill>
                    <a:srgbClr val="0070C0"/>
                  </a:solidFill>
                </a:endParaRPr>
              </a:p>
            </p:txBody>
          </p:sp>
          <p:sp>
            <p:nvSpPr>
              <p:cNvPr id="17" name="TextBox 1">
                <a:extLst>
                  <a:ext uri="{FF2B5EF4-FFF2-40B4-BE49-F238E27FC236}">
                    <a16:creationId xmlns:a16="http://schemas.microsoft.com/office/drawing/2014/main" id="{8D2C624F-7029-2DA9-9564-10B2D1549268}"/>
                  </a:ext>
                </a:extLst>
              </p:cNvPr>
              <p:cNvSpPr txBox="1"/>
              <p:nvPr/>
            </p:nvSpPr>
            <p:spPr>
              <a:xfrm>
                <a:off x="4528682" y="675985"/>
                <a:ext cx="939516" cy="6086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lgn="ctr"/>
                <a:r>
                  <a:rPr lang="en-US" sz="1400" dirty="0">
                    <a:solidFill>
                      <a:schemeClr val="accent2">
                        <a:lumMod val="50000"/>
                      </a:schemeClr>
                    </a:solidFill>
                    <a:latin typeface="Calibri"/>
                    <a:ea typeface="ＭＳ Ｐゴシック"/>
                    <a:cs typeface="Calibri"/>
                  </a:rPr>
                  <a:t>External</a:t>
                </a:r>
                <a:endParaRPr lang="en-US" sz="1400" dirty="0">
                  <a:solidFill>
                    <a:schemeClr val="accent2">
                      <a:lumMod val="50000"/>
                    </a:schemeClr>
                  </a:solidFill>
                  <a:cs typeface="Calibri"/>
                </a:endParaRPr>
              </a:p>
              <a:p>
                <a:pPr algn="ctr"/>
                <a:r>
                  <a:rPr lang="en-US" sz="1400" dirty="0">
                    <a:solidFill>
                      <a:schemeClr val="accent2">
                        <a:lumMod val="50000"/>
                      </a:schemeClr>
                    </a:solidFill>
                    <a:latin typeface="Calibri"/>
                    <a:ea typeface="ＭＳ Ｐゴシック"/>
                    <a:cs typeface="Calibri"/>
                  </a:rPr>
                  <a:t>Force</a:t>
                </a:r>
                <a:endParaRPr lang="en-US" sz="1400" dirty="0">
                  <a:solidFill>
                    <a:schemeClr val="accent2">
                      <a:lumMod val="50000"/>
                    </a:schemeClr>
                  </a:solidFill>
                </a:endParaRPr>
              </a:p>
            </p:txBody>
          </p:sp>
          <p:sp>
            <p:nvSpPr>
              <p:cNvPr id="18" name="TextBox 1">
                <a:extLst>
                  <a:ext uri="{FF2B5EF4-FFF2-40B4-BE49-F238E27FC236}">
                    <a16:creationId xmlns:a16="http://schemas.microsoft.com/office/drawing/2014/main" id="{2F833BF6-F95A-E48D-D369-CBAD8915C772}"/>
                  </a:ext>
                </a:extLst>
              </p:cNvPr>
              <p:cNvSpPr txBox="1"/>
              <p:nvPr/>
            </p:nvSpPr>
            <p:spPr>
              <a:xfrm>
                <a:off x="4679807" y="4140661"/>
                <a:ext cx="789021"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lgn="ctr"/>
                <a:r>
                  <a:rPr lang="en-US" sz="1400" dirty="0">
                    <a:solidFill>
                      <a:srgbClr val="FFC000"/>
                    </a:solidFill>
                    <a:latin typeface="Calibri"/>
                    <a:ea typeface="ＭＳ Ｐゴシック"/>
                    <a:cs typeface="Calibri"/>
                  </a:rPr>
                  <a:t>Friction Force</a:t>
                </a:r>
                <a:endParaRPr lang="en-US" sz="1400" dirty="0">
                  <a:solidFill>
                    <a:srgbClr val="FFC000"/>
                  </a:solidFill>
                  <a:cs typeface="Calibri"/>
                </a:endParaRPr>
              </a:p>
            </p:txBody>
          </p:sp>
          <p:sp>
            <p:nvSpPr>
              <p:cNvPr id="19" name="TextBox 1">
                <a:extLst>
                  <a:ext uri="{FF2B5EF4-FFF2-40B4-BE49-F238E27FC236}">
                    <a16:creationId xmlns:a16="http://schemas.microsoft.com/office/drawing/2014/main" id="{340160FB-9156-4A04-0549-D1073B11A869}"/>
                  </a:ext>
                </a:extLst>
              </p:cNvPr>
              <p:cNvSpPr txBox="1"/>
              <p:nvPr/>
            </p:nvSpPr>
            <p:spPr>
              <a:xfrm>
                <a:off x="2779940" y="3856475"/>
                <a:ext cx="789021"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lgn="ctr"/>
                <a:r>
                  <a:rPr lang="en-US" sz="1400" dirty="0">
                    <a:solidFill>
                      <a:srgbClr val="00B050"/>
                    </a:solidFill>
                    <a:latin typeface="Calibri"/>
                    <a:ea typeface="ＭＳ Ｐゴシック"/>
                    <a:cs typeface="Calibri"/>
                  </a:rPr>
                  <a:t>Gravity Force</a:t>
                </a:r>
                <a:endParaRPr lang="en-US" sz="1400" dirty="0">
                  <a:solidFill>
                    <a:srgbClr val="00B050"/>
                  </a:solidFill>
                  <a:cs typeface="Calibri"/>
                </a:endParaRPr>
              </a:p>
            </p:txBody>
          </p:sp>
          <p:sp>
            <p:nvSpPr>
              <p:cNvPr id="20" name="TextBox 1">
                <a:extLst>
                  <a:ext uri="{FF2B5EF4-FFF2-40B4-BE49-F238E27FC236}">
                    <a16:creationId xmlns:a16="http://schemas.microsoft.com/office/drawing/2014/main" id="{C40258BE-F346-F59C-EA83-DB59CCB01847}"/>
                  </a:ext>
                </a:extLst>
              </p:cNvPr>
              <p:cNvSpPr txBox="1"/>
              <p:nvPr/>
            </p:nvSpPr>
            <p:spPr>
              <a:xfrm>
                <a:off x="4118040" y="5391285"/>
                <a:ext cx="868432" cy="608681"/>
              </a:xfrm>
              <a:prstGeom prst="rect">
                <a:avLst/>
              </a:prstGeom>
              <a:noFill/>
              <a:ln>
                <a:solidFill>
                  <a:schemeClr val="bg1"/>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lgn="ctr"/>
                <a:r>
                  <a:rPr lang="en-US" sz="1400" dirty="0">
                    <a:solidFill>
                      <a:schemeClr val="accent6">
                        <a:lumMod val="75000"/>
                      </a:schemeClr>
                    </a:solidFill>
                    <a:latin typeface="Calibri"/>
                    <a:ea typeface="ＭＳ Ｐゴシック"/>
                    <a:cs typeface="Calibri"/>
                  </a:rPr>
                  <a:t>Bending Force</a:t>
                </a:r>
                <a:endParaRPr lang="en-US" sz="1400" dirty="0">
                  <a:solidFill>
                    <a:schemeClr val="accent6">
                      <a:lumMod val="75000"/>
                    </a:schemeClr>
                  </a:solidFill>
                  <a:cs typeface="Calibri"/>
                </a:endParaRPr>
              </a:p>
            </p:txBody>
          </p:sp>
          <p:sp>
            <p:nvSpPr>
              <p:cNvPr id="21" name="TextBox 1">
                <a:extLst>
                  <a:ext uri="{FF2B5EF4-FFF2-40B4-BE49-F238E27FC236}">
                    <a16:creationId xmlns:a16="http://schemas.microsoft.com/office/drawing/2014/main" id="{AED0DAC8-8311-2D91-CD62-999234DE975C}"/>
                  </a:ext>
                </a:extLst>
              </p:cNvPr>
              <p:cNvSpPr txBox="1"/>
              <p:nvPr/>
            </p:nvSpPr>
            <p:spPr>
              <a:xfrm>
                <a:off x="2406543" y="5191326"/>
                <a:ext cx="1163852" cy="6086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lgn="ctr"/>
                <a:r>
                  <a:rPr lang="en-US" sz="1400" dirty="0">
                    <a:solidFill>
                      <a:srgbClr val="FF0000"/>
                    </a:solidFill>
                    <a:latin typeface="Calibri"/>
                    <a:ea typeface="ＭＳ Ｐゴシック"/>
                    <a:cs typeface="Calibri"/>
                  </a:rPr>
                  <a:t>Indentation</a:t>
                </a:r>
                <a:endParaRPr lang="en-US" sz="1400" dirty="0">
                  <a:solidFill>
                    <a:srgbClr val="FF0000"/>
                  </a:solidFill>
                  <a:cs typeface="Calibri"/>
                </a:endParaRPr>
              </a:p>
              <a:p>
                <a:pPr algn="ctr"/>
                <a:r>
                  <a:rPr lang="en-US" sz="1400">
                    <a:solidFill>
                      <a:srgbClr val="FF0000"/>
                    </a:solidFill>
                    <a:latin typeface="Calibri"/>
                    <a:ea typeface="ＭＳ Ｐゴシック"/>
                    <a:cs typeface="Calibri"/>
                  </a:rPr>
                  <a:t>Force</a:t>
                </a:r>
                <a:endParaRPr lang="en-US" sz="1400">
                  <a:solidFill>
                    <a:srgbClr val="FF0000"/>
                  </a:solidFill>
                  <a:cs typeface="Calibri"/>
                </a:endParaRPr>
              </a:p>
            </p:txBody>
          </p:sp>
          <p:sp>
            <p:nvSpPr>
              <p:cNvPr id="22" name="Rectangle 21">
                <a:extLst>
                  <a:ext uri="{FF2B5EF4-FFF2-40B4-BE49-F238E27FC236}">
                    <a16:creationId xmlns:a16="http://schemas.microsoft.com/office/drawing/2014/main" id="{E9941742-9AE0-451B-5231-AE67E92BA28B}"/>
                  </a:ext>
                </a:extLst>
              </p:cNvPr>
              <p:cNvSpPr/>
              <p:nvPr/>
            </p:nvSpPr>
            <p:spPr>
              <a:xfrm rot="840000">
                <a:off x="3948289" y="3155222"/>
                <a:ext cx="479022" cy="1980965"/>
              </a:xfrm>
              <a:prstGeom prst="rect">
                <a:avLst/>
              </a:prstGeom>
              <a:noFill/>
              <a:ln w="28575"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7F364BE-CF36-F82A-9B74-87A44C7DA2DA}"/>
                  </a:ext>
                </a:extLst>
              </p:cNvPr>
              <p:cNvSpPr/>
              <p:nvPr/>
            </p:nvSpPr>
            <p:spPr>
              <a:xfrm rot="840000">
                <a:off x="3974021" y="3942779"/>
                <a:ext cx="479022" cy="117259"/>
              </a:xfrm>
              <a:prstGeom prst="rect">
                <a:avLst/>
              </a:prstGeom>
              <a:noFill/>
              <a:ln w="28575"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BEE64D2-A9C6-B191-CBF9-DB4369025A28}"/>
                  </a:ext>
                </a:extLst>
              </p:cNvPr>
              <p:cNvSpPr/>
              <p:nvPr/>
            </p:nvSpPr>
            <p:spPr>
              <a:xfrm rot="840000">
                <a:off x="4441316" y="2085372"/>
                <a:ext cx="57188" cy="1883897"/>
              </a:xfrm>
              <a:prstGeom prst="rect">
                <a:avLst/>
              </a:prstGeom>
              <a:solidFill>
                <a:srgbClr val="ED7D31"/>
              </a:solidFill>
              <a:ln w="28575"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06CA46A-5886-8B3A-290A-860DFD1C7EA8}"/>
                  </a:ext>
                </a:extLst>
              </p:cNvPr>
              <p:cNvSpPr/>
              <p:nvPr/>
            </p:nvSpPr>
            <p:spPr>
              <a:xfrm rot="840000">
                <a:off x="4471839" y="1994478"/>
                <a:ext cx="479022" cy="117259"/>
              </a:xfrm>
              <a:prstGeom prst="rect">
                <a:avLst/>
              </a:prstGeom>
              <a:solidFill>
                <a:srgbClr val="ED7D31"/>
              </a:solidFill>
              <a:ln w="28575"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Arrow: Down 16">
                <a:extLst>
                  <a:ext uri="{FF2B5EF4-FFF2-40B4-BE49-F238E27FC236}">
                    <a16:creationId xmlns:a16="http://schemas.microsoft.com/office/drawing/2014/main" id="{1CE88FD6-1FAC-215B-CA1C-D566BD03D2F7}"/>
                  </a:ext>
                </a:extLst>
              </p:cNvPr>
              <p:cNvSpPr/>
              <p:nvPr/>
            </p:nvSpPr>
            <p:spPr>
              <a:xfrm rot="11640000">
                <a:off x="4103434" y="4085747"/>
                <a:ext cx="117143" cy="362323"/>
              </a:xfrm>
              <a:prstGeom prst="downArrow">
                <a:avLst/>
              </a:prstGeom>
              <a:solidFill>
                <a:srgbClr val="0070C0"/>
              </a:solidFill>
              <a:ln w="28575" cmpd="sng">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Arrow: Down 19">
                <a:extLst>
                  <a:ext uri="{FF2B5EF4-FFF2-40B4-BE49-F238E27FC236}">
                    <a16:creationId xmlns:a16="http://schemas.microsoft.com/office/drawing/2014/main" id="{8C4D9D5A-DD01-B1AF-D28F-A6586FA7840E}"/>
                  </a:ext>
                </a:extLst>
              </p:cNvPr>
              <p:cNvSpPr/>
              <p:nvPr/>
            </p:nvSpPr>
            <p:spPr>
              <a:xfrm rot="11640000">
                <a:off x="4539956" y="4166737"/>
                <a:ext cx="117143" cy="362323"/>
              </a:xfrm>
              <a:prstGeom prst="downArrow">
                <a:avLst/>
              </a:prstGeom>
              <a:solidFill>
                <a:srgbClr val="FFC000"/>
              </a:solidFill>
              <a:ln w="28575" cmpd="sng">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Arrow: Down 21">
                <a:extLst>
                  <a:ext uri="{FF2B5EF4-FFF2-40B4-BE49-F238E27FC236}">
                    <a16:creationId xmlns:a16="http://schemas.microsoft.com/office/drawing/2014/main" id="{E85A8CCB-2F8D-3D7A-10DB-F99BE491DDA9}"/>
                  </a:ext>
                </a:extLst>
              </p:cNvPr>
              <p:cNvSpPr/>
              <p:nvPr/>
            </p:nvSpPr>
            <p:spPr>
              <a:xfrm>
                <a:off x="3536134" y="3977885"/>
                <a:ext cx="111739" cy="362323"/>
              </a:xfrm>
              <a:prstGeom prst="downArrow">
                <a:avLst/>
              </a:prstGeom>
              <a:solidFill>
                <a:srgbClr val="00B050"/>
              </a:solidFill>
              <a:ln w="28575" cmpd="sng">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Arrow: Curved Left 23">
                <a:extLst>
                  <a:ext uri="{FF2B5EF4-FFF2-40B4-BE49-F238E27FC236}">
                    <a16:creationId xmlns:a16="http://schemas.microsoft.com/office/drawing/2014/main" id="{A1F7BB57-B7D4-1B49-4DF6-2480F22846BA}"/>
                  </a:ext>
                </a:extLst>
              </p:cNvPr>
              <p:cNvSpPr/>
              <p:nvPr/>
            </p:nvSpPr>
            <p:spPr>
              <a:xfrm rot="840000">
                <a:off x="3979018" y="5347779"/>
                <a:ext cx="126244" cy="556834"/>
              </a:xfrm>
              <a:prstGeom prst="curvedLeftArrow">
                <a:avLst/>
              </a:prstGeom>
              <a:solidFill>
                <a:schemeClr val="accent6">
                  <a:lumMod val="75000"/>
                </a:schemeClr>
              </a:solidFill>
              <a:ln w="28575" cmpd="sng">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0" name="Arrow: Down 27">
                <a:extLst>
                  <a:ext uri="{FF2B5EF4-FFF2-40B4-BE49-F238E27FC236}">
                    <a16:creationId xmlns:a16="http://schemas.microsoft.com/office/drawing/2014/main" id="{A81A4820-7707-0004-436F-F2373C725DDE}"/>
                  </a:ext>
                </a:extLst>
              </p:cNvPr>
              <p:cNvSpPr/>
              <p:nvPr/>
            </p:nvSpPr>
            <p:spPr>
              <a:xfrm rot="840000">
                <a:off x="3559876" y="5274971"/>
                <a:ext cx="67621" cy="521989"/>
              </a:xfrm>
              <a:prstGeom prst="downArrow">
                <a:avLst/>
              </a:prstGeom>
              <a:solidFill>
                <a:srgbClr val="FF0000"/>
              </a:solid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294774-6F78-6DFF-27D7-B5BF902F8EDA}"/>
                  </a:ext>
                </a:extLst>
              </p:cNvPr>
              <p:cNvSpPr/>
              <p:nvPr/>
            </p:nvSpPr>
            <p:spPr>
              <a:xfrm>
                <a:off x="1944930" y="6038824"/>
                <a:ext cx="3886740" cy="238869"/>
              </a:xfrm>
              <a:prstGeom prst="rect">
                <a:avLst/>
              </a:prstGeom>
              <a:solidFill>
                <a:schemeClr val="accent6">
                  <a:lumMod val="40000"/>
                  <a:lumOff val="60000"/>
                </a:schemeClr>
              </a:solidFill>
              <a:ln w="28575" cmpd="sng">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en-US"/>
              </a:p>
            </p:txBody>
          </p:sp>
          <p:sp>
            <p:nvSpPr>
              <p:cNvPr id="32" name="Arrow: Down 9">
                <a:extLst>
                  <a:ext uri="{FF2B5EF4-FFF2-40B4-BE49-F238E27FC236}">
                    <a16:creationId xmlns:a16="http://schemas.microsoft.com/office/drawing/2014/main" id="{BA8AD06B-AC0F-69DC-6F3C-5A703ACB081A}"/>
                  </a:ext>
                </a:extLst>
              </p:cNvPr>
              <p:cNvSpPr/>
              <p:nvPr/>
            </p:nvSpPr>
            <p:spPr>
              <a:xfrm rot="900000">
                <a:off x="4745006" y="1256693"/>
                <a:ext cx="149568" cy="691982"/>
              </a:xfrm>
              <a:prstGeom prst="downArrow">
                <a:avLst/>
              </a:prstGeom>
              <a:solidFill>
                <a:schemeClr val="accent2">
                  <a:lumMod val="50000"/>
                </a:schemeClr>
              </a:solidFill>
              <a:ln w="28575" cmpd="sng">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BEA7F92-8307-1333-F50F-556F0CB67F36}"/>
                  </a:ext>
                </a:extLst>
              </p:cNvPr>
              <p:cNvSpPr/>
              <p:nvPr/>
            </p:nvSpPr>
            <p:spPr>
              <a:xfrm rot="840000">
                <a:off x="3824746" y="5047600"/>
                <a:ext cx="17553" cy="1165594"/>
              </a:xfrm>
              <a:prstGeom prst="rect">
                <a:avLst/>
              </a:prstGeom>
              <a:solidFill>
                <a:srgbClr val="ED7D31"/>
              </a:solidFill>
              <a:ln w="28575"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en-US"/>
              </a:p>
            </p:txBody>
          </p:sp>
          <p:pic>
            <p:nvPicPr>
              <p:cNvPr id="34" name="Picture 33">
                <a:extLst>
                  <a:ext uri="{FF2B5EF4-FFF2-40B4-BE49-F238E27FC236}">
                    <a16:creationId xmlns:a16="http://schemas.microsoft.com/office/drawing/2014/main" id="{14B14BE1-DCE9-5F7C-9EBB-78DA322C801F}"/>
                  </a:ext>
                </a:extLst>
              </p:cNvPr>
              <p:cNvPicPr>
                <a:picLocks noChangeAspect="1"/>
              </p:cNvPicPr>
              <p:nvPr/>
            </p:nvPicPr>
            <p:blipFill>
              <a:blip r:embed="rId3"/>
              <a:stretch>
                <a:fillRect/>
              </a:stretch>
            </p:blipFill>
            <p:spPr>
              <a:xfrm>
                <a:off x="3450465" y="6056144"/>
                <a:ext cx="228600" cy="209550"/>
              </a:xfrm>
              <a:prstGeom prst="rect">
                <a:avLst/>
              </a:prstGeom>
            </p:spPr>
          </p:pic>
          <p:pic>
            <p:nvPicPr>
              <p:cNvPr id="35" name="Picture 34">
                <a:extLst>
                  <a:ext uri="{FF2B5EF4-FFF2-40B4-BE49-F238E27FC236}">
                    <a16:creationId xmlns:a16="http://schemas.microsoft.com/office/drawing/2014/main" id="{3E82D8E4-CD4A-635F-757A-0045E8D19BF2}"/>
                  </a:ext>
                </a:extLst>
              </p:cNvPr>
              <p:cNvPicPr>
                <a:picLocks noChangeAspect="1"/>
              </p:cNvPicPr>
              <p:nvPr/>
            </p:nvPicPr>
            <p:blipFill rotWithShape="1">
              <a:blip r:embed="rId3"/>
              <a:srcRect l="-3046" t="4146" r="35417" b="19942"/>
              <a:stretch/>
            </p:blipFill>
            <p:spPr>
              <a:xfrm rot="2460000">
                <a:off x="3685998" y="6107656"/>
                <a:ext cx="154602" cy="159076"/>
              </a:xfrm>
              <a:prstGeom prst="rect">
                <a:avLst/>
              </a:prstGeom>
            </p:spPr>
          </p:pic>
          <p:sp>
            <p:nvSpPr>
              <p:cNvPr id="36" name="Arrow: Curved Down 13">
                <a:extLst>
                  <a:ext uri="{FF2B5EF4-FFF2-40B4-BE49-F238E27FC236}">
                    <a16:creationId xmlns:a16="http://schemas.microsoft.com/office/drawing/2014/main" id="{74675C7B-0CDB-BA39-1AC6-9FE7DA47F76F}"/>
                  </a:ext>
                </a:extLst>
              </p:cNvPr>
              <p:cNvSpPr/>
              <p:nvPr/>
            </p:nvSpPr>
            <p:spPr>
              <a:xfrm rot="3840000">
                <a:off x="3719844" y="6037863"/>
                <a:ext cx="204701" cy="65015"/>
              </a:xfrm>
              <a:prstGeom prst="curvedDownArrow">
                <a:avLst/>
              </a:prstGeom>
              <a:solidFill>
                <a:schemeClr val="tx1"/>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37" name="Straight Arrow Connector 36">
                <a:extLst>
                  <a:ext uri="{FF2B5EF4-FFF2-40B4-BE49-F238E27FC236}">
                    <a16:creationId xmlns:a16="http://schemas.microsoft.com/office/drawing/2014/main" id="{CDD311BD-A93A-7FB9-C6FC-ED787DE8605C}"/>
                  </a:ext>
                </a:extLst>
              </p:cNvPr>
              <p:cNvCxnSpPr>
                <a:cxnSpLocks/>
              </p:cNvCxnSpPr>
              <p:nvPr/>
            </p:nvCxnSpPr>
            <p:spPr>
              <a:xfrm flipV="1">
                <a:off x="3685524" y="6163658"/>
                <a:ext cx="825446" cy="547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E070FC82-60D8-BB07-4C17-6CE739CC1C24}"/>
                  </a:ext>
                </a:extLst>
              </p:cNvPr>
              <p:cNvSpPr txBox="1"/>
              <p:nvPr/>
            </p:nvSpPr>
            <p:spPr>
              <a:xfrm>
                <a:off x="3771022" y="5824330"/>
                <a:ext cx="34611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Calibri"/>
                    <a:ea typeface="ＭＳ Ｐゴシック"/>
                  </a:rPr>
                  <a:t>α</a:t>
                </a:r>
              </a:p>
            </p:txBody>
          </p:sp>
        </p:grpSp>
        <p:sp>
          <p:nvSpPr>
            <p:cNvPr id="12" name="Arrow: Down 29">
              <a:extLst>
                <a:ext uri="{FF2B5EF4-FFF2-40B4-BE49-F238E27FC236}">
                  <a16:creationId xmlns:a16="http://schemas.microsoft.com/office/drawing/2014/main" id="{8CDF46D1-26E6-7020-FE2C-7C28D96A6D3F}"/>
                </a:ext>
              </a:extLst>
            </p:cNvPr>
            <p:cNvSpPr/>
            <p:nvPr/>
          </p:nvSpPr>
          <p:spPr>
            <a:xfrm rot="11580000">
              <a:off x="3654992" y="5622104"/>
              <a:ext cx="63163" cy="448700"/>
            </a:xfrm>
            <a:prstGeom prst="downArrow">
              <a:avLst/>
            </a:prstGeom>
            <a:solidFill>
              <a:schemeClr val="accent4">
                <a:lumMod val="75000"/>
              </a:schemeClr>
            </a:solidFill>
            <a:ln w="28575" cmpd="sng">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80226FE-2372-B81F-29D7-07D16DA27544}"/>
                </a:ext>
              </a:extLst>
            </p:cNvPr>
            <p:cNvSpPr txBox="1"/>
            <p:nvPr/>
          </p:nvSpPr>
          <p:spPr>
            <a:xfrm>
              <a:off x="3684091" y="5620936"/>
              <a:ext cx="811178" cy="523220"/>
            </a:xfrm>
            <a:prstGeom prst="rect">
              <a:avLst/>
            </a:prstGeom>
            <a:noFill/>
            <a:ln>
              <a:no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lgn="ctr"/>
              <a:r>
                <a:rPr lang="en-US" sz="1400" dirty="0">
                  <a:solidFill>
                    <a:schemeClr val="accent4">
                      <a:lumMod val="75000"/>
                    </a:schemeClr>
                  </a:solidFill>
                  <a:latin typeface="Calibri"/>
                  <a:ea typeface="ＭＳ Ｐゴシック"/>
                  <a:cs typeface="Calibri"/>
                </a:rPr>
                <a:t>Cutting Force</a:t>
              </a:r>
              <a:endParaRPr lang="en-US" dirty="0">
                <a:solidFill>
                  <a:schemeClr val="accent4">
                    <a:lumMod val="75000"/>
                  </a:schemeClr>
                </a:solidFill>
              </a:endParaRPr>
            </a:p>
          </p:txBody>
        </p:sp>
        <p:sp>
          <p:nvSpPr>
            <p:cNvPr id="14" name="Arrow: Down 33">
              <a:extLst>
                <a:ext uri="{FF2B5EF4-FFF2-40B4-BE49-F238E27FC236}">
                  <a16:creationId xmlns:a16="http://schemas.microsoft.com/office/drawing/2014/main" id="{436422AB-5D45-5640-DD6E-42AE06856BEC}"/>
                </a:ext>
              </a:extLst>
            </p:cNvPr>
            <p:cNvSpPr/>
            <p:nvPr/>
          </p:nvSpPr>
          <p:spPr>
            <a:xfrm rot="11580000">
              <a:off x="3257134" y="5588386"/>
              <a:ext cx="63163" cy="448700"/>
            </a:xfrm>
            <a:prstGeom prst="downArrow">
              <a:avLst/>
            </a:prstGeom>
            <a:solidFill>
              <a:schemeClr val="accent4">
                <a:lumMod val="75000"/>
              </a:schemeClr>
            </a:solidFill>
            <a:ln w="28575" cmpd="sng">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87917EB-8F09-C13F-E321-2939E284930B}"/>
                </a:ext>
              </a:extLst>
            </p:cNvPr>
            <p:cNvSpPr txBox="1"/>
            <p:nvPr/>
          </p:nvSpPr>
          <p:spPr>
            <a:xfrm>
              <a:off x="2389366" y="5620936"/>
              <a:ext cx="811178" cy="523220"/>
            </a:xfrm>
            <a:prstGeom prst="rect">
              <a:avLst/>
            </a:prstGeom>
            <a:noFill/>
            <a:ln>
              <a:no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lgn="ctr"/>
              <a:r>
                <a:rPr lang="en-US" sz="1400">
                  <a:solidFill>
                    <a:schemeClr val="accent4">
                      <a:lumMod val="75000"/>
                    </a:schemeClr>
                  </a:solidFill>
                  <a:latin typeface="Calibri"/>
                  <a:ea typeface="ＭＳ Ｐゴシック"/>
                  <a:cs typeface="Calibri"/>
                </a:rPr>
                <a:t>Friction Force</a:t>
              </a:r>
              <a:endParaRPr lang="en-US" sz="1400">
                <a:solidFill>
                  <a:schemeClr val="accent4">
                    <a:lumMod val="75000"/>
                  </a:schemeClr>
                </a:solidFill>
                <a:cs typeface="Calibri"/>
              </a:endParaRPr>
            </a:p>
          </p:txBody>
        </p:sp>
      </p:grpSp>
      <p:sp>
        <p:nvSpPr>
          <p:cNvPr id="40" name="TextBox 39">
            <a:extLst>
              <a:ext uri="{FF2B5EF4-FFF2-40B4-BE49-F238E27FC236}">
                <a16:creationId xmlns:a16="http://schemas.microsoft.com/office/drawing/2014/main" id="{8EA5E162-9830-B556-B82C-F0B605FA1A8F}"/>
              </a:ext>
            </a:extLst>
          </p:cNvPr>
          <p:cNvSpPr txBox="1"/>
          <p:nvPr/>
        </p:nvSpPr>
        <p:spPr>
          <a:xfrm>
            <a:off x="3903138" y="2103187"/>
            <a:ext cx="5182987" cy="923330"/>
          </a:xfrm>
          <a:prstGeom prst="rect">
            <a:avLst/>
          </a:prstGeom>
          <a:noFill/>
        </p:spPr>
        <p:txBody>
          <a:bodyPr wrap="square">
            <a:spAutoFit/>
          </a:bodyPr>
          <a:lstStyle/>
          <a:p>
            <a:r>
              <a:rPr lang="en-US" sz="1800" dirty="0">
                <a:solidFill>
                  <a:schemeClr val="tx2"/>
                </a:solidFill>
                <a:latin typeface="Menlo"/>
                <a:ea typeface="ＭＳ Ｐゴシック"/>
              </a:rPr>
              <a:t>Net syringe force = external force – fluid force – friction force + gravity force * sin(</a:t>
            </a:r>
            <a:r>
              <a:rPr lang="el-GR" sz="1800" dirty="0">
                <a:solidFill>
                  <a:schemeClr val="tx2"/>
                </a:solidFill>
                <a:latin typeface="Menlo"/>
                <a:ea typeface="ＭＳ Ｐゴシック"/>
              </a:rPr>
              <a:t>α</a:t>
            </a:r>
            <a:r>
              <a:rPr lang="en-US" sz="1800" dirty="0">
                <a:solidFill>
                  <a:schemeClr val="tx2"/>
                </a:solidFill>
                <a:latin typeface="Menlo"/>
                <a:ea typeface="ＭＳ Ｐゴシック"/>
              </a:rPr>
              <a:t>)</a:t>
            </a:r>
          </a:p>
        </p:txBody>
      </p:sp>
      <p:sp>
        <p:nvSpPr>
          <p:cNvPr id="42" name="TextBox 41">
            <a:extLst>
              <a:ext uri="{FF2B5EF4-FFF2-40B4-BE49-F238E27FC236}">
                <a16:creationId xmlns:a16="http://schemas.microsoft.com/office/drawing/2014/main" id="{98DFB798-27EC-DD80-2CB7-5C8DA1EC3B00}"/>
              </a:ext>
            </a:extLst>
          </p:cNvPr>
          <p:cNvSpPr txBox="1"/>
          <p:nvPr/>
        </p:nvSpPr>
        <p:spPr>
          <a:xfrm>
            <a:off x="4533900" y="6424991"/>
            <a:ext cx="4854399" cy="307777"/>
          </a:xfrm>
          <a:prstGeom prst="rect">
            <a:avLst/>
          </a:prstGeom>
          <a:noFill/>
        </p:spPr>
        <p:txBody>
          <a:bodyPr wrap="square">
            <a:spAutoFit/>
          </a:bodyPr>
          <a:lstStyle/>
          <a:p>
            <a:r>
              <a:rPr lang="en-US" sz="1400" dirty="0">
                <a:solidFill>
                  <a:schemeClr val="tx2"/>
                </a:solidFill>
                <a:latin typeface="Menlo"/>
                <a:ea typeface="ＭＳ Ｐゴシック"/>
              </a:rPr>
              <a:t>Indentation force = net syringe force</a:t>
            </a:r>
          </a:p>
        </p:txBody>
      </p:sp>
      <p:sp>
        <p:nvSpPr>
          <p:cNvPr id="44" name="TextBox 43">
            <a:extLst>
              <a:ext uri="{FF2B5EF4-FFF2-40B4-BE49-F238E27FC236}">
                <a16:creationId xmlns:a16="http://schemas.microsoft.com/office/drawing/2014/main" id="{F960E053-5C88-7AA8-33E7-DE05D0C615C5}"/>
              </a:ext>
            </a:extLst>
          </p:cNvPr>
          <p:cNvSpPr txBox="1"/>
          <p:nvPr/>
        </p:nvSpPr>
        <p:spPr>
          <a:xfrm>
            <a:off x="4037056" y="3748863"/>
            <a:ext cx="4612104" cy="923330"/>
          </a:xfrm>
          <a:prstGeom prst="rect">
            <a:avLst/>
          </a:prstGeom>
          <a:noFill/>
        </p:spPr>
        <p:txBody>
          <a:bodyPr wrap="square">
            <a:spAutoFit/>
          </a:bodyPr>
          <a:lstStyle/>
          <a:p>
            <a:r>
              <a:rPr lang="en-US" sz="1800" dirty="0">
                <a:solidFill>
                  <a:schemeClr val="tx2"/>
                </a:solidFill>
                <a:latin typeface="Menlo"/>
                <a:ea typeface="ＭＳ Ｐゴシック"/>
              </a:rPr>
              <a:t>Net force = Indentation force - (cutting force + friction force skin)</a:t>
            </a:r>
          </a:p>
        </p:txBody>
      </p:sp>
      <p:sp>
        <p:nvSpPr>
          <p:cNvPr id="47" name="Content Placeholder 4">
            <a:extLst>
              <a:ext uri="{FF2B5EF4-FFF2-40B4-BE49-F238E27FC236}">
                <a16:creationId xmlns:a16="http://schemas.microsoft.com/office/drawing/2014/main" id="{8803F2AB-E130-B886-4908-A5B4D327053F}"/>
              </a:ext>
            </a:extLst>
          </p:cNvPr>
          <p:cNvSpPr txBox="1">
            <a:spLocks/>
          </p:cNvSpPr>
          <p:nvPr/>
        </p:nvSpPr>
        <p:spPr bwMode="auto">
          <a:xfrm>
            <a:off x="4178330" y="3393608"/>
            <a:ext cx="4632601"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pAutoFit/>
          </a:bodyPr>
          <a:lstStyle>
            <a:lvl1pPr algn="l" rtl="0" eaLnBrk="1" fontAlgn="base" hangingPunct="1">
              <a:spcBef>
                <a:spcPct val="20000"/>
              </a:spcBef>
              <a:spcAft>
                <a:spcPct val="0"/>
              </a:spcAft>
              <a:defRPr sz="2400" b="1" kern="1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a:solidFill>
                  <a:schemeClr val="tx2"/>
                </a:solidFill>
                <a:latin typeface="Menlo"/>
                <a:ea typeface="ＭＳ Ｐゴシック"/>
              </a:rPr>
              <a:t>Net forces that act on skin</a:t>
            </a:r>
          </a:p>
        </p:txBody>
      </p:sp>
      <p:sp>
        <p:nvSpPr>
          <p:cNvPr id="49" name="TextBox 48">
            <a:extLst>
              <a:ext uri="{FF2B5EF4-FFF2-40B4-BE49-F238E27FC236}">
                <a16:creationId xmlns:a16="http://schemas.microsoft.com/office/drawing/2014/main" id="{EBD26615-2EC6-F254-16BC-B44F75303ABC}"/>
              </a:ext>
            </a:extLst>
          </p:cNvPr>
          <p:cNvSpPr txBox="1"/>
          <p:nvPr/>
        </p:nvSpPr>
        <p:spPr>
          <a:xfrm>
            <a:off x="4419600" y="6115133"/>
            <a:ext cx="4724400" cy="307777"/>
          </a:xfrm>
          <a:prstGeom prst="rect">
            <a:avLst/>
          </a:prstGeom>
          <a:noFill/>
        </p:spPr>
        <p:txBody>
          <a:bodyPr wrap="square">
            <a:spAutoFit/>
          </a:bodyPr>
          <a:lstStyle/>
          <a:p>
            <a:r>
              <a:rPr lang="en-US" sz="1400" dirty="0">
                <a:solidFill>
                  <a:schemeClr val="tx2"/>
                </a:solidFill>
                <a:latin typeface="Menlo"/>
                <a:ea typeface="ＭＳ Ｐゴシック"/>
              </a:rPr>
              <a:t>Bending force = gravity force * cos(</a:t>
            </a:r>
            <a:r>
              <a:rPr lang="el-GR" sz="1400" dirty="0">
                <a:solidFill>
                  <a:schemeClr val="tx2"/>
                </a:solidFill>
                <a:latin typeface="Menlo"/>
                <a:ea typeface="ＭＳ Ｐゴシック"/>
              </a:rPr>
              <a:t>α)</a:t>
            </a:r>
            <a:r>
              <a:rPr lang="en-US" sz="1400" dirty="0">
                <a:solidFill>
                  <a:schemeClr val="tx2"/>
                </a:solidFill>
                <a:latin typeface="Menlo"/>
                <a:ea typeface="ＭＳ Ｐゴシック"/>
              </a:rPr>
              <a:t> </a:t>
            </a:r>
            <a:endParaRPr lang="en-US" sz="1400" dirty="0"/>
          </a:p>
        </p:txBody>
      </p:sp>
    </p:spTree>
    <p:extLst>
      <p:ext uri="{BB962C8B-B14F-4D97-AF65-F5344CB8AC3E}">
        <p14:creationId xmlns:p14="http://schemas.microsoft.com/office/powerpoint/2010/main" val="4034148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E77DA-732E-230D-B872-F82E725DFDB5}"/>
              </a:ext>
            </a:extLst>
          </p:cNvPr>
          <p:cNvSpPr>
            <a:spLocks noGrp="1"/>
          </p:cNvSpPr>
          <p:nvPr>
            <p:ph type="title"/>
          </p:nvPr>
        </p:nvSpPr>
        <p:spPr>
          <a:xfrm>
            <a:off x="76200" y="85725"/>
            <a:ext cx="8915400" cy="954107"/>
          </a:xfrm>
        </p:spPr>
        <p:txBody>
          <a:bodyPr/>
          <a:lstStyle/>
          <a:p>
            <a:r>
              <a:rPr lang="en-US" dirty="0"/>
              <a:t>Fault free behavior of the autoinjector simulation through first principal physics</a:t>
            </a:r>
          </a:p>
        </p:txBody>
      </p:sp>
      <p:sp>
        <p:nvSpPr>
          <p:cNvPr id="48" name="TextBox 47">
            <a:extLst>
              <a:ext uri="{FF2B5EF4-FFF2-40B4-BE49-F238E27FC236}">
                <a16:creationId xmlns:a16="http://schemas.microsoft.com/office/drawing/2014/main" id="{1D7DF068-887F-326E-21C9-20477BA2A46B}"/>
              </a:ext>
            </a:extLst>
          </p:cNvPr>
          <p:cNvSpPr txBox="1"/>
          <p:nvPr/>
        </p:nvSpPr>
        <p:spPr>
          <a:xfrm>
            <a:off x="0" y="1482518"/>
            <a:ext cx="9144000" cy="3170099"/>
          </a:xfrm>
          <a:prstGeom prst="rect">
            <a:avLst/>
          </a:prstGeom>
          <a:noFill/>
        </p:spPr>
        <p:txBody>
          <a:bodyPr wrap="square">
            <a:spAutoFit/>
          </a:bodyPr>
          <a:lstStyle/>
          <a:p>
            <a:r>
              <a:rPr lang="en-US" sz="1000" b="0" dirty="0">
                <a:solidFill>
                  <a:srgbClr val="569CD6"/>
                </a:solidFill>
                <a:effectLst/>
                <a:latin typeface="Menlo" panose="020B0609030804020204" pitchFamily="49" charset="0"/>
              </a:rPr>
              <a:t>def</a:t>
            </a:r>
            <a:r>
              <a:rPr lang="en-US" sz="1000" b="0" dirty="0">
                <a:solidFill>
                  <a:srgbClr val="CCCCCC"/>
                </a:solidFill>
                <a:effectLst/>
                <a:latin typeface="Menlo" panose="020B0609030804020204" pitchFamily="49" charset="0"/>
              </a:rPr>
              <a:t> </a:t>
            </a:r>
            <a:r>
              <a:rPr lang="en-US" sz="1000" b="0" dirty="0" err="1">
                <a:solidFill>
                  <a:srgbClr val="DCDCAA"/>
                </a:solidFill>
                <a:effectLst/>
                <a:latin typeface="Menlo" panose="020B0609030804020204" pitchFamily="49" charset="0"/>
              </a:rPr>
              <a:t>simulate_syringe_skin_penetration</a:t>
            </a:r>
            <a:r>
              <a:rPr lang="en-US" sz="1000" b="0" dirty="0">
                <a:solidFill>
                  <a:srgbClr val="CCCCCC"/>
                </a:solidFill>
                <a:effectLst/>
                <a:latin typeface="Menlo" panose="020B0609030804020204" pitchFamily="49" charset="0"/>
              </a:rPr>
              <a:t>(</a:t>
            </a:r>
          </a:p>
          <a:p>
            <a:pPr lvl="1"/>
            <a:r>
              <a:rPr lang="en-US" sz="1000" b="0" dirty="0" err="1">
                <a:effectLst/>
                <a:latin typeface="Menlo" panose="020B0609030804020204" pitchFamily="49" charset="0"/>
              </a:rPr>
              <a:t>external_force</a:t>
            </a:r>
            <a:r>
              <a:rPr lang="en-US" sz="1000" b="0" dirty="0">
                <a:effectLst/>
                <a:latin typeface="Menlo" panose="020B0609030804020204" pitchFamily="49" charset="0"/>
              </a:rPr>
              <a:t>, humidity, temperature, </a:t>
            </a:r>
            <a:r>
              <a:rPr lang="en-US" sz="1000" b="0" dirty="0" err="1">
                <a:effectLst/>
                <a:latin typeface="Menlo" panose="020B0609030804020204" pitchFamily="49" charset="0"/>
              </a:rPr>
              <a:t>needle_length</a:t>
            </a:r>
            <a:r>
              <a:rPr lang="en-US" sz="1000" b="0" dirty="0">
                <a:effectLst/>
                <a:latin typeface="Menlo" panose="020B0609030804020204" pitchFamily="49" charset="0"/>
              </a:rPr>
              <a:t>=0.05, </a:t>
            </a:r>
            <a:r>
              <a:rPr lang="en-US" sz="1000" b="0" dirty="0" err="1">
                <a:effectLst/>
                <a:latin typeface="Menlo" panose="020B0609030804020204" pitchFamily="49" charset="0"/>
              </a:rPr>
              <a:t>tissue_coeficient_friction</a:t>
            </a:r>
            <a:r>
              <a:rPr lang="en-US" sz="1000" b="0" dirty="0">
                <a:effectLst/>
                <a:latin typeface="Menlo" panose="020B0609030804020204" pitchFamily="49" charset="0"/>
              </a:rPr>
              <a:t> = 0.33, </a:t>
            </a:r>
            <a:r>
              <a:rPr lang="en-US" sz="1000" b="0" dirty="0" err="1">
                <a:effectLst/>
                <a:latin typeface="Menlo" panose="020B0609030804020204" pitchFamily="49" charset="0"/>
              </a:rPr>
              <a:t>needle_diameter</a:t>
            </a:r>
            <a:r>
              <a:rPr lang="en-US" sz="1000" b="0" dirty="0">
                <a:effectLst/>
                <a:latin typeface="Menlo" panose="020B0609030804020204" pitchFamily="49" charset="0"/>
              </a:rPr>
              <a:t> = 5e-3,</a:t>
            </a:r>
          </a:p>
          <a:p>
            <a:pPr lvl="1"/>
            <a:r>
              <a:rPr lang="en-US" sz="1000" b="0" dirty="0" err="1">
                <a:effectLst/>
                <a:latin typeface="Menlo" panose="020B0609030804020204" pitchFamily="49" charset="0"/>
              </a:rPr>
              <a:t>time_step</a:t>
            </a:r>
            <a:r>
              <a:rPr lang="en-US" sz="1000" b="0" dirty="0">
                <a:effectLst/>
                <a:latin typeface="Menlo" panose="020B0609030804020204" pitchFamily="49" charset="0"/>
              </a:rPr>
              <a:t>=0.001, </a:t>
            </a:r>
            <a:r>
              <a:rPr lang="en-US" sz="1000" b="0" dirty="0" err="1">
                <a:effectLst/>
                <a:latin typeface="Menlo" panose="020B0609030804020204" pitchFamily="49" charset="0"/>
              </a:rPr>
              <a:t>total_time</a:t>
            </a:r>
            <a:r>
              <a:rPr lang="en-US" sz="1000" b="0" dirty="0">
                <a:effectLst/>
                <a:latin typeface="Menlo" panose="020B0609030804020204" pitchFamily="49" charset="0"/>
              </a:rPr>
              <a:t>=0.03, </a:t>
            </a:r>
            <a:r>
              <a:rPr lang="en-US" sz="1000" b="0" dirty="0" err="1">
                <a:effectLst/>
                <a:latin typeface="Menlo" panose="020B0609030804020204" pitchFamily="49" charset="0"/>
              </a:rPr>
              <a:t>fluid_mass</a:t>
            </a:r>
            <a:r>
              <a:rPr lang="en-US" sz="1000" b="0" dirty="0">
                <a:effectLst/>
                <a:latin typeface="Menlo" panose="020B0609030804020204" pitchFamily="49" charset="0"/>
              </a:rPr>
              <a:t>=0.08, </a:t>
            </a:r>
            <a:r>
              <a:rPr lang="en-US" sz="1000" b="0" dirty="0" err="1">
                <a:effectLst/>
                <a:latin typeface="Menlo" panose="020B0609030804020204" pitchFamily="49" charset="0"/>
              </a:rPr>
              <a:t>bending_force_max</a:t>
            </a:r>
            <a:r>
              <a:rPr lang="en-US" sz="1000" b="0" dirty="0">
                <a:effectLst/>
                <a:latin typeface="Menlo" panose="020B0609030804020204" pitchFamily="49" charset="0"/>
              </a:rPr>
              <a:t>=10.98, </a:t>
            </a:r>
            <a:r>
              <a:rPr lang="en-US" sz="1000" b="0" dirty="0" err="1">
                <a:effectLst/>
                <a:latin typeface="Menlo" panose="020B0609030804020204" pitchFamily="49" charset="0"/>
              </a:rPr>
              <a:t>injection_type</a:t>
            </a:r>
            <a:r>
              <a:rPr lang="en-US" sz="1000" b="0" dirty="0">
                <a:effectLst/>
                <a:latin typeface="Menlo" panose="020B0609030804020204" pitchFamily="49" charset="0"/>
              </a:rPr>
              <a:t> = "Intramuscular"</a:t>
            </a:r>
          </a:p>
          <a:p>
            <a:pPr lvl="1"/>
            <a:r>
              <a:rPr lang="en-US" sz="1000" b="0" dirty="0">
                <a:effectLst/>
                <a:latin typeface="Menlo" panose="020B0609030804020204" pitchFamily="49" charset="0"/>
              </a:rPr>
              <a:t>):</a:t>
            </a:r>
          </a:p>
          <a:p>
            <a:pPr lvl="1"/>
            <a:r>
              <a:rPr lang="en-US" sz="1000" b="0" dirty="0">
                <a:effectLst/>
                <a:latin typeface="Menlo" panose="020B0609030804020204" pitchFamily="49" charset="0"/>
              </a:rPr>
              <a:t># Constants</a:t>
            </a:r>
          </a:p>
          <a:p>
            <a:pPr lvl="1"/>
            <a:r>
              <a:rPr lang="en-US" sz="1000" b="0" dirty="0" err="1">
                <a:effectLst/>
                <a:latin typeface="Menlo" panose="020B0609030804020204" pitchFamily="49" charset="0"/>
              </a:rPr>
              <a:t>needle_diameter</a:t>
            </a:r>
            <a:r>
              <a:rPr lang="en-US" sz="1000" b="0" dirty="0">
                <a:effectLst/>
                <a:latin typeface="Menlo" panose="020B0609030804020204" pitchFamily="49" charset="0"/>
              </a:rPr>
              <a:t> = </a:t>
            </a:r>
            <a:r>
              <a:rPr lang="en-US" sz="1000" b="0" dirty="0" err="1">
                <a:effectLst/>
                <a:latin typeface="Menlo" panose="020B0609030804020204" pitchFamily="49" charset="0"/>
              </a:rPr>
              <a:t>needle_diameter</a:t>
            </a:r>
            <a:r>
              <a:rPr lang="en-US" sz="1000" b="0" dirty="0">
                <a:effectLst/>
                <a:latin typeface="Menlo" panose="020B0609030804020204" pitchFamily="49" charset="0"/>
              </a:rPr>
              <a:t>*1e-2</a:t>
            </a:r>
          </a:p>
          <a:p>
            <a:pPr lvl="1"/>
            <a:r>
              <a:rPr lang="en-US" sz="1000" b="0" dirty="0" err="1">
                <a:effectLst/>
                <a:latin typeface="Menlo" panose="020B0609030804020204" pitchFamily="49" charset="0"/>
              </a:rPr>
              <a:t>needle_area</a:t>
            </a:r>
            <a:r>
              <a:rPr lang="en-US" sz="1000" b="0" dirty="0">
                <a:effectLst/>
                <a:latin typeface="Menlo" panose="020B0609030804020204" pitchFamily="49" charset="0"/>
              </a:rPr>
              <a:t> = 1e-6 # Cross-sectional area of the needle (m^2)</a:t>
            </a:r>
          </a:p>
          <a:p>
            <a:pPr lvl="1"/>
            <a:r>
              <a:rPr lang="en-US" sz="1000" b="0" dirty="0">
                <a:effectLst/>
                <a:latin typeface="Menlo" panose="020B0609030804020204" pitchFamily="49" charset="0"/>
              </a:rPr>
              <a:t>base_skin_resistance = 500 # Base skin resistance to penetration (N/m)</a:t>
            </a:r>
          </a:p>
          <a:p>
            <a:pPr lvl="1"/>
            <a:r>
              <a:rPr lang="en-US" sz="1000" b="0" dirty="0" err="1">
                <a:effectLst/>
                <a:latin typeface="Menlo" panose="020B0609030804020204" pitchFamily="49" charset="0"/>
              </a:rPr>
              <a:t>temperature_factor</a:t>
            </a:r>
            <a:r>
              <a:rPr lang="en-US" sz="1000" b="0" dirty="0">
                <a:effectLst/>
                <a:latin typeface="Menlo" panose="020B0609030804020204" pitchFamily="49" charset="0"/>
              </a:rPr>
              <a:t> = 1.0 + 0.01 * (temperature - 25) # Linear temperature effect (adjust as needed)</a:t>
            </a:r>
          </a:p>
          <a:p>
            <a:pPr lvl="1"/>
            <a:r>
              <a:rPr lang="en-US" sz="1000" b="0" dirty="0" err="1">
                <a:effectLst/>
                <a:latin typeface="Menlo" panose="020B0609030804020204" pitchFamily="49" charset="0"/>
              </a:rPr>
              <a:t>syringe_area</a:t>
            </a:r>
            <a:r>
              <a:rPr lang="en-US" sz="1000" b="0" dirty="0">
                <a:effectLst/>
                <a:latin typeface="Menlo" panose="020B0609030804020204" pitchFamily="49" charset="0"/>
              </a:rPr>
              <a:t> = 0.0001 # Cross-sectional area of the syringe needle (m^2)</a:t>
            </a:r>
          </a:p>
          <a:p>
            <a:pPr lvl="1"/>
            <a:r>
              <a:rPr lang="en-US" sz="1000" b="0" dirty="0" err="1">
                <a:effectLst/>
                <a:latin typeface="Menlo" panose="020B0609030804020204" pitchFamily="49" charset="0"/>
              </a:rPr>
              <a:t>fluid_pressure_remaining</a:t>
            </a:r>
            <a:r>
              <a:rPr lang="en-US" sz="1000" b="0" dirty="0">
                <a:effectLst/>
                <a:latin typeface="Menlo" panose="020B0609030804020204" pitchFamily="49" charset="0"/>
              </a:rPr>
              <a:t> = 127323.95 # Fluid pressure inside the syringe (Pa)</a:t>
            </a:r>
          </a:p>
          <a:p>
            <a:pPr lvl="1"/>
            <a:r>
              <a:rPr lang="en-US" sz="1000" b="0" dirty="0" err="1">
                <a:effectLst/>
                <a:latin typeface="Menlo" panose="020B0609030804020204" pitchFamily="49" charset="0"/>
              </a:rPr>
              <a:t>friction_coefficient</a:t>
            </a:r>
            <a:r>
              <a:rPr lang="en-US" sz="1000" b="0" dirty="0">
                <a:effectLst/>
                <a:latin typeface="Menlo" panose="020B0609030804020204" pitchFamily="49" charset="0"/>
              </a:rPr>
              <a:t> = 0.2 # Friction coefficient between syringe walls and rubber</a:t>
            </a:r>
          </a:p>
          <a:p>
            <a:pPr lvl="1"/>
            <a:r>
              <a:rPr lang="en-US" sz="1000" b="0" dirty="0">
                <a:effectLst/>
                <a:latin typeface="Menlo" panose="020B0609030804020204" pitchFamily="49" charset="0"/>
              </a:rPr>
              <a:t>gravity = 9.81 # Acceleration due to gravity (m/s^2)</a:t>
            </a:r>
          </a:p>
          <a:p>
            <a:pPr lvl="1"/>
            <a:r>
              <a:rPr lang="en-US" sz="1000" b="0" dirty="0" err="1">
                <a:effectLst/>
                <a:latin typeface="Menlo" panose="020B0609030804020204" pitchFamily="49" charset="0"/>
              </a:rPr>
              <a:t>empty_syringe_mass</a:t>
            </a:r>
            <a:r>
              <a:rPr lang="en-US" sz="1000" b="0" dirty="0">
                <a:effectLst/>
                <a:latin typeface="Menlo" panose="020B0609030804020204" pitchFamily="49" charset="0"/>
              </a:rPr>
              <a:t> = 0.08</a:t>
            </a:r>
          </a:p>
          <a:p>
            <a:pPr lvl="1"/>
            <a:r>
              <a:rPr lang="en-US" sz="1000" b="0" dirty="0" err="1">
                <a:effectLst/>
                <a:latin typeface="Menlo" panose="020B0609030804020204" pitchFamily="49" charset="0"/>
              </a:rPr>
              <a:t>rubber_mass</a:t>
            </a:r>
            <a:r>
              <a:rPr lang="en-US" sz="1000" b="0" dirty="0">
                <a:effectLst/>
                <a:latin typeface="Menlo" panose="020B0609030804020204" pitchFamily="49" charset="0"/>
              </a:rPr>
              <a:t> = 0.2 * </a:t>
            </a:r>
            <a:r>
              <a:rPr lang="en-US" sz="1000" b="0" dirty="0" err="1">
                <a:effectLst/>
                <a:latin typeface="Menlo" panose="020B0609030804020204" pitchFamily="49" charset="0"/>
              </a:rPr>
              <a:t>empty_syringe_mass</a:t>
            </a:r>
            <a:endParaRPr lang="en-US" sz="1000" b="0" dirty="0">
              <a:effectLst/>
              <a:latin typeface="Menlo" panose="020B0609030804020204" pitchFamily="49" charset="0"/>
            </a:endParaRPr>
          </a:p>
          <a:p>
            <a:pPr lvl="1"/>
            <a:r>
              <a:rPr lang="en-US" sz="1000" b="0" dirty="0" err="1">
                <a:effectLst/>
                <a:latin typeface="Menlo" panose="020B0609030804020204" pitchFamily="49" charset="0"/>
              </a:rPr>
              <a:t>fluid_remaining</a:t>
            </a:r>
            <a:r>
              <a:rPr lang="en-US" sz="1000" b="0" dirty="0">
                <a:effectLst/>
                <a:latin typeface="Menlo" panose="020B0609030804020204" pitchFamily="49" charset="0"/>
              </a:rPr>
              <a:t> = </a:t>
            </a:r>
            <a:r>
              <a:rPr lang="en-US" sz="1000" b="0" dirty="0" err="1">
                <a:effectLst/>
                <a:latin typeface="Menlo" panose="020B0609030804020204" pitchFamily="49" charset="0"/>
              </a:rPr>
              <a:t>syringe_area</a:t>
            </a:r>
            <a:r>
              <a:rPr lang="en-US" sz="1000" b="0" dirty="0">
                <a:effectLst/>
                <a:latin typeface="Menlo" panose="020B0609030804020204" pitchFamily="49" charset="0"/>
              </a:rPr>
              <a:t> * </a:t>
            </a:r>
            <a:r>
              <a:rPr lang="en-US" sz="1000" b="0" dirty="0" err="1">
                <a:effectLst/>
                <a:latin typeface="Menlo" panose="020B0609030804020204" pitchFamily="49" charset="0"/>
              </a:rPr>
              <a:t>needle_length</a:t>
            </a:r>
            <a:r>
              <a:rPr lang="en-US" sz="1000" b="0" dirty="0">
                <a:effectLst/>
                <a:latin typeface="Menlo" panose="020B0609030804020204" pitchFamily="49" charset="0"/>
              </a:rPr>
              <a:t> # Initial fluid remaining</a:t>
            </a:r>
          </a:p>
          <a:p>
            <a:pPr lvl="1"/>
            <a:r>
              <a:rPr lang="en-US" sz="1000" b="0" dirty="0" err="1">
                <a:effectLst/>
                <a:latin typeface="Menlo" panose="020B0609030804020204" pitchFamily="49" charset="0"/>
              </a:rPr>
              <a:t>syringe_mass</a:t>
            </a:r>
            <a:r>
              <a:rPr lang="en-US" sz="1000" b="0" dirty="0">
                <a:effectLst/>
                <a:latin typeface="Menlo" panose="020B0609030804020204" pitchFamily="49" charset="0"/>
              </a:rPr>
              <a:t> = </a:t>
            </a:r>
            <a:r>
              <a:rPr lang="en-US" sz="1000" b="0" dirty="0" err="1">
                <a:effectLst/>
                <a:latin typeface="Menlo" panose="020B0609030804020204" pitchFamily="49" charset="0"/>
              </a:rPr>
              <a:t>fluid_mass</a:t>
            </a:r>
            <a:r>
              <a:rPr lang="en-US" sz="1000" b="0" dirty="0">
                <a:effectLst/>
                <a:latin typeface="Menlo" panose="020B0609030804020204" pitchFamily="49" charset="0"/>
              </a:rPr>
              <a:t> + </a:t>
            </a:r>
            <a:r>
              <a:rPr lang="en-US" sz="1000" b="0" dirty="0" err="1">
                <a:effectLst/>
                <a:latin typeface="Menlo" panose="020B0609030804020204" pitchFamily="49" charset="0"/>
              </a:rPr>
              <a:t>empty_syringe_mass</a:t>
            </a:r>
            <a:endParaRPr lang="en-US" sz="1000" b="0" dirty="0">
              <a:effectLst/>
              <a:latin typeface="Menlo" panose="020B0609030804020204" pitchFamily="49" charset="0"/>
            </a:endParaRPr>
          </a:p>
          <a:p>
            <a:pPr lvl="1"/>
            <a:r>
              <a:rPr lang="en-US" sz="1000" b="0" dirty="0" err="1">
                <a:effectLst/>
                <a:latin typeface="Menlo" panose="020B0609030804020204" pitchFamily="49" charset="0"/>
              </a:rPr>
              <a:t>fluid_density</a:t>
            </a:r>
            <a:r>
              <a:rPr lang="en-US" sz="1000" b="0" dirty="0">
                <a:effectLst/>
                <a:latin typeface="Menlo" panose="020B0609030804020204" pitchFamily="49" charset="0"/>
              </a:rPr>
              <a:t> = </a:t>
            </a:r>
            <a:r>
              <a:rPr lang="en-US" sz="1000" b="0" dirty="0" err="1">
                <a:effectLst/>
                <a:latin typeface="Menlo" panose="020B0609030804020204" pitchFamily="49" charset="0"/>
              </a:rPr>
              <a:t>fluid_mass</a:t>
            </a:r>
            <a:r>
              <a:rPr lang="en-US" sz="1000" b="0" dirty="0">
                <a:effectLst/>
                <a:latin typeface="Menlo" panose="020B0609030804020204" pitchFamily="49" charset="0"/>
              </a:rPr>
              <a:t> / </a:t>
            </a:r>
            <a:r>
              <a:rPr lang="en-US" sz="1000" b="0" dirty="0" err="1">
                <a:effectLst/>
                <a:latin typeface="Menlo" panose="020B0609030804020204" pitchFamily="49" charset="0"/>
              </a:rPr>
              <a:t>fluid_remaining</a:t>
            </a:r>
            <a:endParaRPr lang="en-US" sz="1000" b="0" dirty="0">
              <a:effectLst/>
              <a:latin typeface="Menlo" panose="020B0609030804020204" pitchFamily="49" charset="0"/>
            </a:endParaRPr>
          </a:p>
          <a:p>
            <a:endParaRPr lang="en-US" sz="1000" b="0" dirty="0">
              <a:solidFill>
                <a:srgbClr val="CCCCCC"/>
              </a:solidFill>
              <a:effectLst/>
              <a:latin typeface="Menlo" panose="020B0609030804020204" pitchFamily="49" charset="0"/>
            </a:endParaRPr>
          </a:p>
        </p:txBody>
      </p:sp>
    </p:spTree>
    <p:extLst>
      <p:ext uri="{BB962C8B-B14F-4D97-AF65-F5344CB8AC3E}">
        <p14:creationId xmlns:p14="http://schemas.microsoft.com/office/powerpoint/2010/main" val="343748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E77DA-732E-230D-B872-F82E725DFDB5}"/>
              </a:ext>
            </a:extLst>
          </p:cNvPr>
          <p:cNvSpPr>
            <a:spLocks noGrp="1"/>
          </p:cNvSpPr>
          <p:nvPr>
            <p:ph type="title"/>
          </p:nvPr>
        </p:nvSpPr>
        <p:spPr>
          <a:xfrm>
            <a:off x="76200" y="85725"/>
            <a:ext cx="8915400" cy="954107"/>
          </a:xfrm>
        </p:spPr>
        <p:txBody>
          <a:bodyPr/>
          <a:lstStyle/>
          <a:p>
            <a:r>
              <a:rPr lang="en-US" dirty="0"/>
              <a:t>Fault free behavior of the autoinjector simulation through first principal physics</a:t>
            </a:r>
          </a:p>
        </p:txBody>
      </p:sp>
      <p:sp>
        <p:nvSpPr>
          <p:cNvPr id="4" name="TextBox 3">
            <a:extLst>
              <a:ext uri="{FF2B5EF4-FFF2-40B4-BE49-F238E27FC236}">
                <a16:creationId xmlns:a16="http://schemas.microsoft.com/office/drawing/2014/main" id="{FCDCED29-4411-5165-55C0-64BF40236AF4}"/>
              </a:ext>
            </a:extLst>
          </p:cNvPr>
          <p:cNvSpPr txBox="1"/>
          <p:nvPr/>
        </p:nvSpPr>
        <p:spPr>
          <a:xfrm>
            <a:off x="1366777" y="1710975"/>
            <a:ext cx="7213922" cy="2246769"/>
          </a:xfrm>
          <a:prstGeom prst="rect">
            <a:avLst/>
          </a:prstGeom>
          <a:noFill/>
        </p:spPr>
        <p:txBody>
          <a:bodyPr wrap="square">
            <a:spAutoFit/>
          </a:bodyPr>
          <a:lstStyle/>
          <a:p>
            <a:br>
              <a:rPr lang="en-US" sz="1000" b="0" dirty="0">
                <a:solidFill>
                  <a:srgbClr val="CCCCCC"/>
                </a:solidFill>
                <a:effectLst/>
                <a:latin typeface="Menlo" panose="020B0609030804020204" pitchFamily="49" charset="0"/>
              </a:rPr>
            </a:br>
            <a:r>
              <a:rPr lang="en-US" sz="1000" b="0" dirty="0">
                <a:solidFill>
                  <a:srgbClr val="6A9955"/>
                </a:solidFill>
                <a:effectLst/>
                <a:latin typeface="Menlo" panose="020B0609030804020204" pitchFamily="49" charset="0"/>
              </a:rPr>
              <a:t># Variables</a:t>
            </a:r>
            <a:endParaRPr lang="en-US" sz="1000" b="0" dirty="0">
              <a:solidFill>
                <a:srgbClr val="CCCCCC"/>
              </a:solidFill>
              <a:effectLst/>
              <a:latin typeface="Menlo" panose="020B0609030804020204" pitchFamily="49" charset="0"/>
            </a:endParaRPr>
          </a:p>
          <a:p>
            <a:r>
              <a:rPr lang="en-US" sz="1000" b="0" dirty="0" err="1">
                <a:solidFill>
                  <a:srgbClr val="9CDCFE"/>
                </a:solidFill>
                <a:effectLst/>
                <a:latin typeface="Menlo" panose="020B0609030804020204" pitchFamily="49" charset="0"/>
              </a:rPr>
              <a:t>time_points</a:t>
            </a:r>
            <a:r>
              <a:rPr lang="en-US" sz="1000" b="0" dirty="0">
                <a:solidFill>
                  <a:srgbClr val="CCCCCC"/>
                </a:solidFill>
                <a:effectLst/>
                <a:latin typeface="Menlo" panose="020B0609030804020204" pitchFamily="49" charset="0"/>
              </a:rPr>
              <a:t> </a:t>
            </a:r>
            <a:r>
              <a:rPr lang="en-US" sz="1000" b="0" dirty="0">
                <a:solidFill>
                  <a:srgbClr val="D4D4D4"/>
                </a:solidFill>
                <a:effectLst/>
                <a:latin typeface="Menlo" panose="020B0609030804020204" pitchFamily="49" charset="0"/>
              </a:rPr>
              <a:t>=</a:t>
            </a:r>
            <a:r>
              <a:rPr lang="en-US" sz="1000" b="0" dirty="0">
                <a:solidFill>
                  <a:srgbClr val="CCCCCC"/>
                </a:solidFill>
                <a:effectLst/>
                <a:latin typeface="Menlo" panose="020B0609030804020204" pitchFamily="49" charset="0"/>
              </a:rPr>
              <a:t> </a:t>
            </a:r>
            <a:r>
              <a:rPr lang="en-US" sz="1000" b="0" dirty="0" err="1">
                <a:solidFill>
                  <a:srgbClr val="4EC9B0"/>
                </a:solidFill>
                <a:effectLst/>
                <a:latin typeface="Menlo" panose="020B0609030804020204" pitchFamily="49" charset="0"/>
              </a:rPr>
              <a:t>np</a:t>
            </a:r>
            <a:r>
              <a:rPr lang="en-US" sz="1000" b="0" dirty="0" err="1">
                <a:solidFill>
                  <a:srgbClr val="CCCCCC"/>
                </a:solidFill>
                <a:effectLst/>
                <a:latin typeface="Menlo" panose="020B0609030804020204" pitchFamily="49" charset="0"/>
              </a:rPr>
              <a:t>.</a:t>
            </a:r>
            <a:r>
              <a:rPr lang="en-US" sz="1000" b="0" dirty="0" err="1">
                <a:solidFill>
                  <a:srgbClr val="DCDCAA"/>
                </a:solidFill>
                <a:effectLst/>
                <a:latin typeface="Menlo" panose="020B0609030804020204" pitchFamily="49" charset="0"/>
              </a:rPr>
              <a:t>arange</a:t>
            </a:r>
            <a:r>
              <a:rPr lang="en-US" sz="1000" b="0" dirty="0">
                <a:solidFill>
                  <a:srgbClr val="CCCCCC"/>
                </a:solidFill>
                <a:effectLst/>
                <a:latin typeface="Menlo" panose="020B0609030804020204" pitchFamily="49" charset="0"/>
              </a:rPr>
              <a:t>(</a:t>
            </a:r>
            <a:r>
              <a:rPr lang="en-US" sz="1000" b="0" dirty="0">
                <a:solidFill>
                  <a:srgbClr val="B5CEA8"/>
                </a:solidFill>
                <a:effectLst/>
                <a:latin typeface="Menlo" panose="020B0609030804020204" pitchFamily="49" charset="0"/>
              </a:rPr>
              <a:t>0</a:t>
            </a:r>
            <a:r>
              <a:rPr lang="en-US" sz="1000" b="0" dirty="0">
                <a:solidFill>
                  <a:srgbClr val="CCCCCC"/>
                </a:solidFill>
                <a:effectLst/>
                <a:latin typeface="Menlo" panose="020B0609030804020204" pitchFamily="49" charset="0"/>
              </a:rPr>
              <a:t>, </a:t>
            </a:r>
            <a:r>
              <a:rPr lang="en-US" sz="1000" b="0" dirty="0" err="1">
                <a:solidFill>
                  <a:srgbClr val="9CDCFE"/>
                </a:solidFill>
                <a:effectLst/>
                <a:latin typeface="Menlo" panose="020B0609030804020204" pitchFamily="49" charset="0"/>
              </a:rPr>
              <a:t>total_time</a:t>
            </a:r>
            <a:r>
              <a:rPr lang="en-US" sz="1000" b="0" dirty="0">
                <a:solidFill>
                  <a:srgbClr val="CCCCCC"/>
                </a:solidFill>
                <a:effectLst/>
                <a:latin typeface="Menlo" panose="020B0609030804020204" pitchFamily="49" charset="0"/>
              </a:rPr>
              <a:t>, </a:t>
            </a:r>
            <a:r>
              <a:rPr lang="en-US" sz="1000" b="0" dirty="0" err="1">
                <a:solidFill>
                  <a:srgbClr val="9CDCFE"/>
                </a:solidFill>
                <a:effectLst/>
                <a:latin typeface="Menlo" panose="020B0609030804020204" pitchFamily="49" charset="0"/>
              </a:rPr>
              <a:t>time_step</a:t>
            </a:r>
            <a:r>
              <a:rPr lang="en-US" sz="1000" b="0" dirty="0">
                <a:solidFill>
                  <a:srgbClr val="CCCCCC"/>
                </a:solidFill>
                <a:effectLst/>
                <a:latin typeface="Menlo" panose="020B0609030804020204" pitchFamily="49" charset="0"/>
              </a:rPr>
              <a:t>)</a:t>
            </a:r>
          </a:p>
          <a:p>
            <a:r>
              <a:rPr lang="en-US" sz="1000" b="0" dirty="0">
                <a:solidFill>
                  <a:srgbClr val="9CDCFE"/>
                </a:solidFill>
                <a:effectLst/>
                <a:latin typeface="Menlo" panose="020B0609030804020204" pitchFamily="49" charset="0"/>
              </a:rPr>
              <a:t>displacement</a:t>
            </a:r>
            <a:r>
              <a:rPr lang="en-US" sz="1000" b="0" dirty="0">
                <a:solidFill>
                  <a:srgbClr val="CCCCCC"/>
                </a:solidFill>
                <a:effectLst/>
                <a:latin typeface="Menlo" panose="020B0609030804020204" pitchFamily="49" charset="0"/>
              </a:rPr>
              <a:t> </a:t>
            </a:r>
            <a:r>
              <a:rPr lang="en-US" sz="1000" b="0" dirty="0">
                <a:solidFill>
                  <a:srgbClr val="D4D4D4"/>
                </a:solidFill>
                <a:effectLst/>
                <a:latin typeface="Menlo" panose="020B0609030804020204" pitchFamily="49" charset="0"/>
              </a:rPr>
              <a:t>=</a:t>
            </a:r>
            <a:r>
              <a:rPr lang="en-US" sz="1000" b="0" dirty="0">
                <a:solidFill>
                  <a:srgbClr val="CCCCCC"/>
                </a:solidFill>
                <a:effectLst/>
                <a:latin typeface="Menlo" panose="020B0609030804020204" pitchFamily="49" charset="0"/>
              </a:rPr>
              <a:t> </a:t>
            </a:r>
            <a:r>
              <a:rPr lang="en-US" sz="1000" b="0" dirty="0">
                <a:solidFill>
                  <a:srgbClr val="B5CEA8"/>
                </a:solidFill>
                <a:effectLst/>
                <a:latin typeface="Menlo" panose="020B0609030804020204" pitchFamily="49" charset="0"/>
              </a:rPr>
              <a:t>0</a:t>
            </a:r>
            <a:r>
              <a:rPr lang="en-US" sz="1000" b="0" dirty="0">
                <a:solidFill>
                  <a:srgbClr val="CCCCCC"/>
                </a:solidFill>
                <a:effectLst/>
                <a:latin typeface="Menlo" panose="020B0609030804020204" pitchFamily="49" charset="0"/>
              </a:rPr>
              <a:t> </a:t>
            </a:r>
            <a:r>
              <a:rPr lang="en-US" sz="1000" b="0" dirty="0">
                <a:solidFill>
                  <a:srgbClr val="6A9955"/>
                </a:solidFill>
                <a:effectLst/>
                <a:latin typeface="Menlo" panose="020B0609030804020204" pitchFamily="49" charset="0"/>
              </a:rPr>
              <a:t># Initial displacement</a:t>
            </a:r>
            <a:endParaRPr lang="en-US" sz="1000" b="0" dirty="0">
              <a:solidFill>
                <a:srgbClr val="CCCCCC"/>
              </a:solidFill>
              <a:effectLst/>
              <a:latin typeface="Menlo" panose="020B0609030804020204" pitchFamily="49" charset="0"/>
            </a:endParaRPr>
          </a:p>
          <a:p>
            <a:r>
              <a:rPr lang="en-US" sz="1000" b="0" dirty="0">
                <a:solidFill>
                  <a:srgbClr val="9CDCFE"/>
                </a:solidFill>
                <a:effectLst/>
                <a:latin typeface="Menlo" panose="020B0609030804020204" pitchFamily="49" charset="0"/>
              </a:rPr>
              <a:t>velocity</a:t>
            </a:r>
            <a:r>
              <a:rPr lang="en-US" sz="1000" b="0" dirty="0">
                <a:solidFill>
                  <a:srgbClr val="CCCCCC"/>
                </a:solidFill>
                <a:effectLst/>
                <a:latin typeface="Menlo" panose="020B0609030804020204" pitchFamily="49" charset="0"/>
              </a:rPr>
              <a:t> </a:t>
            </a:r>
            <a:r>
              <a:rPr lang="en-US" sz="1000" b="0" dirty="0">
                <a:solidFill>
                  <a:srgbClr val="D4D4D4"/>
                </a:solidFill>
                <a:effectLst/>
                <a:latin typeface="Menlo" panose="020B0609030804020204" pitchFamily="49" charset="0"/>
              </a:rPr>
              <a:t>=</a:t>
            </a:r>
            <a:r>
              <a:rPr lang="en-US" sz="1000" b="0" dirty="0">
                <a:solidFill>
                  <a:srgbClr val="CCCCCC"/>
                </a:solidFill>
                <a:effectLst/>
                <a:latin typeface="Menlo" panose="020B0609030804020204" pitchFamily="49" charset="0"/>
              </a:rPr>
              <a:t> </a:t>
            </a:r>
            <a:r>
              <a:rPr lang="en-US" sz="1000" b="0" dirty="0">
                <a:solidFill>
                  <a:srgbClr val="B5CEA8"/>
                </a:solidFill>
                <a:effectLst/>
                <a:latin typeface="Menlo" panose="020B0609030804020204" pitchFamily="49" charset="0"/>
              </a:rPr>
              <a:t>0</a:t>
            </a:r>
            <a:r>
              <a:rPr lang="en-US" sz="1000" b="0" dirty="0">
                <a:solidFill>
                  <a:srgbClr val="CCCCCC"/>
                </a:solidFill>
                <a:effectLst/>
                <a:latin typeface="Menlo" panose="020B0609030804020204" pitchFamily="49" charset="0"/>
              </a:rPr>
              <a:t> </a:t>
            </a:r>
            <a:r>
              <a:rPr lang="en-US" sz="1000" b="0" dirty="0">
                <a:solidFill>
                  <a:srgbClr val="6A9955"/>
                </a:solidFill>
                <a:effectLst/>
                <a:latin typeface="Menlo" panose="020B0609030804020204" pitchFamily="49" charset="0"/>
              </a:rPr>
              <a:t># Initial velocity</a:t>
            </a:r>
            <a:endParaRPr lang="en-US" sz="1000" b="0" dirty="0">
              <a:solidFill>
                <a:srgbClr val="CCCCCC"/>
              </a:solidFill>
              <a:effectLst/>
              <a:latin typeface="Menlo" panose="020B0609030804020204" pitchFamily="49" charset="0"/>
            </a:endParaRPr>
          </a:p>
          <a:p>
            <a:r>
              <a:rPr lang="en-US" sz="1000" b="0" dirty="0" err="1">
                <a:solidFill>
                  <a:srgbClr val="9CDCFE"/>
                </a:solidFill>
                <a:effectLst/>
                <a:latin typeface="Menlo" panose="020B0609030804020204" pitchFamily="49" charset="0"/>
              </a:rPr>
              <a:t>vel_rubber</a:t>
            </a:r>
            <a:r>
              <a:rPr lang="en-US" sz="1000" b="0" dirty="0">
                <a:solidFill>
                  <a:srgbClr val="CCCCCC"/>
                </a:solidFill>
                <a:effectLst/>
                <a:latin typeface="Menlo" panose="020B0609030804020204" pitchFamily="49" charset="0"/>
              </a:rPr>
              <a:t> </a:t>
            </a:r>
            <a:r>
              <a:rPr lang="en-US" sz="1000" b="0" dirty="0">
                <a:solidFill>
                  <a:srgbClr val="D4D4D4"/>
                </a:solidFill>
                <a:effectLst/>
                <a:latin typeface="Menlo" panose="020B0609030804020204" pitchFamily="49" charset="0"/>
              </a:rPr>
              <a:t>=</a:t>
            </a:r>
            <a:r>
              <a:rPr lang="en-US" sz="1000" b="0" dirty="0">
                <a:solidFill>
                  <a:srgbClr val="CCCCCC"/>
                </a:solidFill>
                <a:effectLst/>
                <a:latin typeface="Menlo" panose="020B0609030804020204" pitchFamily="49" charset="0"/>
              </a:rPr>
              <a:t> </a:t>
            </a:r>
            <a:r>
              <a:rPr lang="en-US" sz="1000" b="0" dirty="0">
                <a:solidFill>
                  <a:srgbClr val="B5CEA8"/>
                </a:solidFill>
                <a:effectLst/>
                <a:latin typeface="Menlo" panose="020B0609030804020204" pitchFamily="49" charset="0"/>
              </a:rPr>
              <a:t>0</a:t>
            </a:r>
            <a:r>
              <a:rPr lang="en-US" sz="1000" b="0" dirty="0">
                <a:solidFill>
                  <a:srgbClr val="CCCCCC"/>
                </a:solidFill>
                <a:effectLst/>
                <a:latin typeface="Menlo" panose="020B0609030804020204" pitchFamily="49" charset="0"/>
              </a:rPr>
              <a:t> </a:t>
            </a:r>
            <a:r>
              <a:rPr lang="en-US" sz="1000" b="0" dirty="0">
                <a:solidFill>
                  <a:srgbClr val="6A9955"/>
                </a:solidFill>
                <a:effectLst/>
                <a:latin typeface="Menlo" panose="020B0609030804020204" pitchFamily="49" charset="0"/>
              </a:rPr>
              <a:t># Initial rubber velocity</a:t>
            </a:r>
            <a:endParaRPr lang="en-US" sz="1000" b="0" dirty="0">
              <a:solidFill>
                <a:srgbClr val="CCCCCC"/>
              </a:solidFill>
              <a:effectLst/>
              <a:latin typeface="Menlo" panose="020B0609030804020204" pitchFamily="49" charset="0"/>
            </a:endParaRPr>
          </a:p>
          <a:p>
            <a:r>
              <a:rPr lang="en-US" sz="1000" b="0" dirty="0" err="1">
                <a:solidFill>
                  <a:srgbClr val="9CDCFE"/>
                </a:solidFill>
                <a:effectLst/>
                <a:latin typeface="Menlo" panose="020B0609030804020204" pitchFamily="49" charset="0"/>
              </a:rPr>
              <a:t>disp_rub</a:t>
            </a:r>
            <a:r>
              <a:rPr lang="en-US" sz="1000" b="0" dirty="0">
                <a:solidFill>
                  <a:srgbClr val="CCCCCC"/>
                </a:solidFill>
                <a:effectLst/>
                <a:latin typeface="Menlo" panose="020B0609030804020204" pitchFamily="49" charset="0"/>
              </a:rPr>
              <a:t> </a:t>
            </a:r>
            <a:r>
              <a:rPr lang="en-US" sz="1000" b="0" dirty="0">
                <a:solidFill>
                  <a:srgbClr val="D4D4D4"/>
                </a:solidFill>
                <a:effectLst/>
                <a:latin typeface="Menlo" panose="020B0609030804020204" pitchFamily="49" charset="0"/>
              </a:rPr>
              <a:t>=</a:t>
            </a:r>
            <a:r>
              <a:rPr lang="en-US" sz="1000" b="0" dirty="0">
                <a:solidFill>
                  <a:srgbClr val="CCCCCC"/>
                </a:solidFill>
                <a:effectLst/>
                <a:latin typeface="Menlo" panose="020B0609030804020204" pitchFamily="49" charset="0"/>
              </a:rPr>
              <a:t> </a:t>
            </a:r>
            <a:r>
              <a:rPr lang="en-US" sz="1000" b="0" dirty="0">
                <a:solidFill>
                  <a:srgbClr val="B5CEA8"/>
                </a:solidFill>
                <a:effectLst/>
                <a:latin typeface="Menlo" panose="020B0609030804020204" pitchFamily="49" charset="0"/>
              </a:rPr>
              <a:t>0</a:t>
            </a:r>
            <a:endParaRPr lang="en-US" sz="1000" b="0" dirty="0">
              <a:solidFill>
                <a:srgbClr val="CCCCCC"/>
              </a:solidFill>
              <a:effectLst/>
              <a:latin typeface="Menlo" panose="020B0609030804020204" pitchFamily="49" charset="0"/>
            </a:endParaRPr>
          </a:p>
          <a:p>
            <a:br>
              <a:rPr lang="en-US" sz="1000" b="0" dirty="0">
                <a:solidFill>
                  <a:srgbClr val="CCCCCC"/>
                </a:solidFill>
                <a:effectLst/>
                <a:latin typeface="Menlo" panose="020B0609030804020204" pitchFamily="49" charset="0"/>
              </a:rPr>
            </a:br>
            <a:r>
              <a:rPr lang="en-US" sz="1000" b="0" dirty="0">
                <a:solidFill>
                  <a:srgbClr val="6A9955"/>
                </a:solidFill>
                <a:effectLst/>
                <a:latin typeface="Menlo" panose="020B0609030804020204" pitchFamily="49" charset="0"/>
              </a:rPr>
              <a:t># Lists to store data for plotting</a:t>
            </a:r>
            <a:endParaRPr lang="en-US" sz="1000" b="0" dirty="0">
              <a:solidFill>
                <a:srgbClr val="CCCCCC"/>
              </a:solidFill>
              <a:effectLst/>
              <a:latin typeface="Menlo" panose="020B0609030804020204" pitchFamily="49" charset="0"/>
            </a:endParaRPr>
          </a:p>
          <a:p>
            <a:r>
              <a:rPr lang="en-US" sz="1000" b="0" dirty="0" err="1">
                <a:solidFill>
                  <a:srgbClr val="9CDCFE"/>
                </a:solidFill>
                <a:effectLst/>
                <a:latin typeface="Menlo" panose="020B0609030804020204" pitchFamily="49" charset="0"/>
              </a:rPr>
              <a:t>penetration_depths</a:t>
            </a:r>
            <a:r>
              <a:rPr lang="en-US" sz="1000" b="0" dirty="0">
                <a:solidFill>
                  <a:srgbClr val="CCCCCC"/>
                </a:solidFill>
                <a:effectLst/>
                <a:latin typeface="Menlo" panose="020B0609030804020204" pitchFamily="49" charset="0"/>
              </a:rPr>
              <a:t> </a:t>
            </a:r>
            <a:r>
              <a:rPr lang="en-US" sz="1000" b="0" dirty="0">
                <a:solidFill>
                  <a:srgbClr val="D4D4D4"/>
                </a:solidFill>
                <a:effectLst/>
                <a:latin typeface="Menlo" panose="020B0609030804020204" pitchFamily="49" charset="0"/>
              </a:rPr>
              <a:t>=</a:t>
            </a:r>
            <a:r>
              <a:rPr lang="en-US" sz="1000" b="0" dirty="0">
                <a:solidFill>
                  <a:srgbClr val="CCCCCC"/>
                </a:solidFill>
                <a:effectLst/>
                <a:latin typeface="Menlo" panose="020B0609030804020204" pitchFamily="49" charset="0"/>
              </a:rPr>
              <a:t> []</a:t>
            </a:r>
          </a:p>
          <a:p>
            <a:r>
              <a:rPr lang="en-US" sz="1000" b="0" dirty="0">
                <a:solidFill>
                  <a:srgbClr val="9CDCFE"/>
                </a:solidFill>
                <a:effectLst/>
                <a:latin typeface="Menlo" panose="020B0609030804020204" pitchFamily="49" charset="0"/>
              </a:rPr>
              <a:t>velocities</a:t>
            </a:r>
            <a:r>
              <a:rPr lang="en-US" sz="1000" b="0" dirty="0">
                <a:solidFill>
                  <a:srgbClr val="CCCCCC"/>
                </a:solidFill>
                <a:effectLst/>
                <a:latin typeface="Menlo" panose="020B0609030804020204" pitchFamily="49" charset="0"/>
              </a:rPr>
              <a:t> </a:t>
            </a:r>
            <a:r>
              <a:rPr lang="en-US" sz="1000" b="0" dirty="0">
                <a:solidFill>
                  <a:srgbClr val="D4D4D4"/>
                </a:solidFill>
                <a:effectLst/>
                <a:latin typeface="Menlo" panose="020B0609030804020204" pitchFamily="49" charset="0"/>
              </a:rPr>
              <a:t>=</a:t>
            </a:r>
            <a:r>
              <a:rPr lang="en-US" sz="1000" b="0" dirty="0">
                <a:solidFill>
                  <a:srgbClr val="CCCCCC"/>
                </a:solidFill>
                <a:effectLst/>
                <a:latin typeface="Menlo" panose="020B0609030804020204" pitchFamily="49" charset="0"/>
              </a:rPr>
              <a:t> []</a:t>
            </a:r>
          </a:p>
          <a:p>
            <a:r>
              <a:rPr lang="en-US" sz="1000" b="0" dirty="0" err="1">
                <a:solidFill>
                  <a:srgbClr val="9CDCFE"/>
                </a:solidFill>
                <a:effectLst/>
                <a:latin typeface="Menlo" panose="020B0609030804020204" pitchFamily="49" charset="0"/>
              </a:rPr>
              <a:t>needle_angle_rad</a:t>
            </a:r>
            <a:r>
              <a:rPr lang="en-US" sz="1000" b="0" dirty="0">
                <a:solidFill>
                  <a:srgbClr val="9CDCFE"/>
                </a:solidFill>
                <a:effectLst/>
                <a:latin typeface="Menlo" panose="020B0609030804020204" pitchFamily="49" charset="0"/>
              </a:rPr>
              <a:t>_</a:t>
            </a:r>
            <a:r>
              <a:rPr lang="en-US" sz="1000" b="0" dirty="0">
                <a:solidFill>
                  <a:srgbClr val="CCCCCC"/>
                </a:solidFill>
                <a:effectLst/>
                <a:latin typeface="Menlo" panose="020B0609030804020204" pitchFamily="49" charset="0"/>
              </a:rPr>
              <a:t> </a:t>
            </a:r>
            <a:r>
              <a:rPr lang="en-US" sz="1000" b="0" dirty="0">
                <a:solidFill>
                  <a:srgbClr val="D4D4D4"/>
                </a:solidFill>
                <a:effectLst/>
                <a:latin typeface="Menlo" panose="020B0609030804020204" pitchFamily="49" charset="0"/>
              </a:rPr>
              <a:t>=</a:t>
            </a:r>
            <a:r>
              <a:rPr lang="en-US" sz="1000" b="0" dirty="0">
                <a:solidFill>
                  <a:srgbClr val="CCCCCC"/>
                </a:solidFill>
                <a:effectLst/>
                <a:latin typeface="Menlo" panose="020B0609030804020204" pitchFamily="49" charset="0"/>
              </a:rPr>
              <a:t> []</a:t>
            </a:r>
          </a:p>
          <a:p>
            <a:r>
              <a:rPr lang="en-US" sz="1000" b="0" dirty="0" err="1">
                <a:solidFill>
                  <a:srgbClr val="9CDCFE"/>
                </a:solidFill>
                <a:effectLst/>
                <a:latin typeface="Menlo" panose="020B0609030804020204" pitchFamily="49" charset="0"/>
              </a:rPr>
              <a:t>vel_rubbs</a:t>
            </a:r>
            <a:r>
              <a:rPr lang="en-US" sz="1000" b="0" dirty="0">
                <a:solidFill>
                  <a:srgbClr val="CCCCCC"/>
                </a:solidFill>
                <a:effectLst/>
                <a:latin typeface="Menlo" panose="020B0609030804020204" pitchFamily="49" charset="0"/>
              </a:rPr>
              <a:t> </a:t>
            </a:r>
            <a:r>
              <a:rPr lang="en-US" sz="1000" b="0" dirty="0">
                <a:solidFill>
                  <a:srgbClr val="D4D4D4"/>
                </a:solidFill>
                <a:effectLst/>
                <a:latin typeface="Menlo" panose="020B0609030804020204" pitchFamily="49" charset="0"/>
              </a:rPr>
              <a:t>=</a:t>
            </a:r>
            <a:r>
              <a:rPr lang="en-US" sz="1000" b="0" dirty="0">
                <a:solidFill>
                  <a:srgbClr val="CCCCCC"/>
                </a:solidFill>
                <a:effectLst/>
                <a:latin typeface="Menlo" panose="020B0609030804020204" pitchFamily="49" charset="0"/>
              </a:rPr>
              <a:t> []</a:t>
            </a:r>
          </a:p>
          <a:p>
            <a:r>
              <a:rPr lang="en-US" sz="1000" b="0" dirty="0" err="1">
                <a:solidFill>
                  <a:srgbClr val="9CDCFE"/>
                </a:solidFill>
                <a:effectLst/>
                <a:latin typeface="Menlo" panose="020B0609030804020204" pitchFamily="49" charset="0"/>
              </a:rPr>
              <a:t>disp_rubs</a:t>
            </a:r>
            <a:r>
              <a:rPr lang="en-US" sz="1000" b="0" dirty="0">
                <a:solidFill>
                  <a:srgbClr val="CCCCCC"/>
                </a:solidFill>
                <a:effectLst/>
                <a:latin typeface="Menlo" panose="020B0609030804020204" pitchFamily="49" charset="0"/>
              </a:rPr>
              <a:t> </a:t>
            </a:r>
            <a:r>
              <a:rPr lang="en-US" sz="1000" b="0" dirty="0">
                <a:solidFill>
                  <a:srgbClr val="D4D4D4"/>
                </a:solidFill>
                <a:effectLst/>
                <a:latin typeface="Menlo" panose="020B0609030804020204" pitchFamily="49" charset="0"/>
              </a:rPr>
              <a:t>=</a:t>
            </a:r>
            <a:r>
              <a:rPr lang="en-US" sz="1000" b="0" dirty="0">
                <a:solidFill>
                  <a:srgbClr val="CCCCCC"/>
                </a:solidFill>
                <a:effectLst/>
                <a:latin typeface="Menlo" panose="020B0609030804020204" pitchFamily="49" charset="0"/>
              </a:rPr>
              <a:t> []</a:t>
            </a:r>
          </a:p>
        </p:txBody>
      </p:sp>
    </p:spTree>
    <p:extLst>
      <p:ext uri="{BB962C8B-B14F-4D97-AF65-F5344CB8AC3E}">
        <p14:creationId xmlns:p14="http://schemas.microsoft.com/office/powerpoint/2010/main" val="3397186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E77DA-732E-230D-B872-F82E725DFDB5}"/>
              </a:ext>
            </a:extLst>
          </p:cNvPr>
          <p:cNvSpPr>
            <a:spLocks noGrp="1"/>
          </p:cNvSpPr>
          <p:nvPr>
            <p:ph type="title"/>
          </p:nvPr>
        </p:nvSpPr>
        <p:spPr>
          <a:xfrm>
            <a:off x="76200" y="85725"/>
            <a:ext cx="8915400" cy="954107"/>
          </a:xfrm>
        </p:spPr>
        <p:txBody>
          <a:bodyPr/>
          <a:lstStyle/>
          <a:p>
            <a:r>
              <a:rPr lang="en-US" dirty="0"/>
              <a:t>Fault free behavior of the autoinjector simulation through first principal physics</a:t>
            </a:r>
          </a:p>
        </p:txBody>
      </p:sp>
      <p:sp>
        <p:nvSpPr>
          <p:cNvPr id="4" name="TextBox 3">
            <a:extLst>
              <a:ext uri="{FF2B5EF4-FFF2-40B4-BE49-F238E27FC236}">
                <a16:creationId xmlns:a16="http://schemas.microsoft.com/office/drawing/2014/main" id="{FCDCED29-4411-5165-55C0-64BF40236AF4}"/>
              </a:ext>
            </a:extLst>
          </p:cNvPr>
          <p:cNvSpPr txBox="1"/>
          <p:nvPr/>
        </p:nvSpPr>
        <p:spPr>
          <a:xfrm>
            <a:off x="1366777" y="1710975"/>
            <a:ext cx="7213922" cy="2246769"/>
          </a:xfrm>
          <a:prstGeom prst="rect">
            <a:avLst/>
          </a:prstGeom>
          <a:noFill/>
        </p:spPr>
        <p:txBody>
          <a:bodyPr wrap="square">
            <a:spAutoFit/>
          </a:bodyPr>
          <a:lstStyle/>
          <a:p>
            <a:br>
              <a:rPr lang="en-US" sz="1000" b="0" dirty="0">
                <a:solidFill>
                  <a:srgbClr val="CCCCCC"/>
                </a:solidFill>
                <a:effectLst/>
                <a:latin typeface="Menlo" panose="020B0609030804020204" pitchFamily="49" charset="0"/>
              </a:rPr>
            </a:br>
            <a:r>
              <a:rPr lang="en-US" sz="1000" b="0" dirty="0">
                <a:solidFill>
                  <a:srgbClr val="6A9955"/>
                </a:solidFill>
                <a:effectLst/>
                <a:latin typeface="Menlo" panose="020B0609030804020204" pitchFamily="49" charset="0"/>
              </a:rPr>
              <a:t># Variables</a:t>
            </a:r>
            <a:endParaRPr lang="en-US" sz="1000" b="0" dirty="0">
              <a:solidFill>
                <a:srgbClr val="CCCCCC"/>
              </a:solidFill>
              <a:effectLst/>
              <a:latin typeface="Menlo" panose="020B0609030804020204" pitchFamily="49" charset="0"/>
            </a:endParaRPr>
          </a:p>
          <a:p>
            <a:r>
              <a:rPr lang="en-US" sz="1000" b="0" dirty="0" err="1">
                <a:solidFill>
                  <a:srgbClr val="9CDCFE"/>
                </a:solidFill>
                <a:effectLst/>
                <a:latin typeface="Menlo" panose="020B0609030804020204" pitchFamily="49" charset="0"/>
              </a:rPr>
              <a:t>time_points</a:t>
            </a:r>
            <a:r>
              <a:rPr lang="en-US" sz="1000" b="0" dirty="0">
                <a:solidFill>
                  <a:srgbClr val="CCCCCC"/>
                </a:solidFill>
                <a:effectLst/>
                <a:latin typeface="Menlo" panose="020B0609030804020204" pitchFamily="49" charset="0"/>
              </a:rPr>
              <a:t> </a:t>
            </a:r>
            <a:r>
              <a:rPr lang="en-US" sz="1000" b="0" dirty="0">
                <a:solidFill>
                  <a:srgbClr val="D4D4D4"/>
                </a:solidFill>
                <a:effectLst/>
                <a:latin typeface="Menlo" panose="020B0609030804020204" pitchFamily="49" charset="0"/>
              </a:rPr>
              <a:t>=</a:t>
            </a:r>
            <a:r>
              <a:rPr lang="en-US" sz="1000" b="0" dirty="0">
                <a:solidFill>
                  <a:srgbClr val="CCCCCC"/>
                </a:solidFill>
                <a:effectLst/>
                <a:latin typeface="Menlo" panose="020B0609030804020204" pitchFamily="49" charset="0"/>
              </a:rPr>
              <a:t> </a:t>
            </a:r>
            <a:r>
              <a:rPr lang="en-US" sz="1000" b="0" dirty="0" err="1">
                <a:solidFill>
                  <a:srgbClr val="4EC9B0"/>
                </a:solidFill>
                <a:effectLst/>
                <a:latin typeface="Menlo" panose="020B0609030804020204" pitchFamily="49" charset="0"/>
              </a:rPr>
              <a:t>np</a:t>
            </a:r>
            <a:r>
              <a:rPr lang="en-US" sz="1000" b="0" dirty="0" err="1">
                <a:solidFill>
                  <a:srgbClr val="CCCCCC"/>
                </a:solidFill>
                <a:effectLst/>
                <a:latin typeface="Menlo" panose="020B0609030804020204" pitchFamily="49" charset="0"/>
              </a:rPr>
              <a:t>.</a:t>
            </a:r>
            <a:r>
              <a:rPr lang="en-US" sz="1000" b="0" dirty="0" err="1">
                <a:solidFill>
                  <a:srgbClr val="DCDCAA"/>
                </a:solidFill>
                <a:effectLst/>
                <a:latin typeface="Menlo" panose="020B0609030804020204" pitchFamily="49" charset="0"/>
              </a:rPr>
              <a:t>arange</a:t>
            </a:r>
            <a:r>
              <a:rPr lang="en-US" sz="1000" b="0" dirty="0">
                <a:solidFill>
                  <a:srgbClr val="CCCCCC"/>
                </a:solidFill>
                <a:effectLst/>
                <a:latin typeface="Menlo" panose="020B0609030804020204" pitchFamily="49" charset="0"/>
              </a:rPr>
              <a:t>(</a:t>
            </a:r>
            <a:r>
              <a:rPr lang="en-US" sz="1000" b="0" dirty="0">
                <a:solidFill>
                  <a:srgbClr val="B5CEA8"/>
                </a:solidFill>
                <a:effectLst/>
                <a:latin typeface="Menlo" panose="020B0609030804020204" pitchFamily="49" charset="0"/>
              </a:rPr>
              <a:t>0</a:t>
            </a:r>
            <a:r>
              <a:rPr lang="en-US" sz="1000" b="0" dirty="0">
                <a:solidFill>
                  <a:srgbClr val="CCCCCC"/>
                </a:solidFill>
                <a:effectLst/>
                <a:latin typeface="Menlo" panose="020B0609030804020204" pitchFamily="49" charset="0"/>
              </a:rPr>
              <a:t>, </a:t>
            </a:r>
            <a:r>
              <a:rPr lang="en-US" sz="1000" b="0" dirty="0" err="1">
                <a:solidFill>
                  <a:srgbClr val="9CDCFE"/>
                </a:solidFill>
                <a:effectLst/>
                <a:latin typeface="Menlo" panose="020B0609030804020204" pitchFamily="49" charset="0"/>
              </a:rPr>
              <a:t>total_time</a:t>
            </a:r>
            <a:r>
              <a:rPr lang="en-US" sz="1000" b="0" dirty="0">
                <a:solidFill>
                  <a:srgbClr val="CCCCCC"/>
                </a:solidFill>
                <a:effectLst/>
                <a:latin typeface="Menlo" panose="020B0609030804020204" pitchFamily="49" charset="0"/>
              </a:rPr>
              <a:t>, </a:t>
            </a:r>
            <a:r>
              <a:rPr lang="en-US" sz="1000" b="0" dirty="0" err="1">
                <a:solidFill>
                  <a:srgbClr val="9CDCFE"/>
                </a:solidFill>
                <a:effectLst/>
                <a:latin typeface="Menlo" panose="020B0609030804020204" pitchFamily="49" charset="0"/>
              </a:rPr>
              <a:t>time_step</a:t>
            </a:r>
            <a:r>
              <a:rPr lang="en-US" sz="1000" b="0" dirty="0">
                <a:solidFill>
                  <a:srgbClr val="CCCCCC"/>
                </a:solidFill>
                <a:effectLst/>
                <a:latin typeface="Menlo" panose="020B0609030804020204" pitchFamily="49" charset="0"/>
              </a:rPr>
              <a:t>)</a:t>
            </a:r>
          </a:p>
          <a:p>
            <a:r>
              <a:rPr lang="en-US" sz="1000" b="0" dirty="0">
                <a:solidFill>
                  <a:srgbClr val="9CDCFE"/>
                </a:solidFill>
                <a:effectLst/>
                <a:latin typeface="Menlo" panose="020B0609030804020204" pitchFamily="49" charset="0"/>
              </a:rPr>
              <a:t>displacement</a:t>
            </a:r>
            <a:r>
              <a:rPr lang="en-US" sz="1000" b="0" dirty="0">
                <a:solidFill>
                  <a:srgbClr val="CCCCCC"/>
                </a:solidFill>
                <a:effectLst/>
                <a:latin typeface="Menlo" panose="020B0609030804020204" pitchFamily="49" charset="0"/>
              </a:rPr>
              <a:t> </a:t>
            </a:r>
            <a:r>
              <a:rPr lang="en-US" sz="1000" b="0" dirty="0">
                <a:solidFill>
                  <a:srgbClr val="D4D4D4"/>
                </a:solidFill>
                <a:effectLst/>
                <a:latin typeface="Menlo" panose="020B0609030804020204" pitchFamily="49" charset="0"/>
              </a:rPr>
              <a:t>=</a:t>
            </a:r>
            <a:r>
              <a:rPr lang="en-US" sz="1000" b="0" dirty="0">
                <a:solidFill>
                  <a:srgbClr val="CCCCCC"/>
                </a:solidFill>
                <a:effectLst/>
                <a:latin typeface="Menlo" panose="020B0609030804020204" pitchFamily="49" charset="0"/>
              </a:rPr>
              <a:t> </a:t>
            </a:r>
            <a:r>
              <a:rPr lang="en-US" sz="1000" b="0" dirty="0">
                <a:solidFill>
                  <a:srgbClr val="B5CEA8"/>
                </a:solidFill>
                <a:effectLst/>
                <a:latin typeface="Menlo" panose="020B0609030804020204" pitchFamily="49" charset="0"/>
              </a:rPr>
              <a:t>0</a:t>
            </a:r>
            <a:r>
              <a:rPr lang="en-US" sz="1000" b="0" dirty="0">
                <a:solidFill>
                  <a:srgbClr val="CCCCCC"/>
                </a:solidFill>
                <a:effectLst/>
                <a:latin typeface="Menlo" panose="020B0609030804020204" pitchFamily="49" charset="0"/>
              </a:rPr>
              <a:t> </a:t>
            </a:r>
            <a:r>
              <a:rPr lang="en-US" sz="1000" b="0" dirty="0">
                <a:solidFill>
                  <a:srgbClr val="6A9955"/>
                </a:solidFill>
                <a:effectLst/>
                <a:latin typeface="Menlo" panose="020B0609030804020204" pitchFamily="49" charset="0"/>
              </a:rPr>
              <a:t># Initial displacement</a:t>
            </a:r>
            <a:endParaRPr lang="en-US" sz="1000" b="0" dirty="0">
              <a:solidFill>
                <a:srgbClr val="CCCCCC"/>
              </a:solidFill>
              <a:effectLst/>
              <a:latin typeface="Menlo" panose="020B0609030804020204" pitchFamily="49" charset="0"/>
            </a:endParaRPr>
          </a:p>
          <a:p>
            <a:r>
              <a:rPr lang="en-US" sz="1000" b="0" dirty="0">
                <a:solidFill>
                  <a:srgbClr val="9CDCFE"/>
                </a:solidFill>
                <a:effectLst/>
                <a:latin typeface="Menlo" panose="020B0609030804020204" pitchFamily="49" charset="0"/>
              </a:rPr>
              <a:t>velocity</a:t>
            </a:r>
            <a:r>
              <a:rPr lang="en-US" sz="1000" b="0" dirty="0">
                <a:solidFill>
                  <a:srgbClr val="CCCCCC"/>
                </a:solidFill>
                <a:effectLst/>
                <a:latin typeface="Menlo" panose="020B0609030804020204" pitchFamily="49" charset="0"/>
              </a:rPr>
              <a:t> </a:t>
            </a:r>
            <a:r>
              <a:rPr lang="en-US" sz="1000" b="0" dirty="0">
                <a:solidFill>
                  <a:srgbClr val="D4D4D4"/>
                </a:solidFill>
                <a:effectLst/>
                <a:latin typeface="Menlo" panose="020B0609030804020204" pitchFamily="49" charset="0"/>
              </a:rPr>
              <a:t>=</a:t>
            </a:r>
            <a:r>
              <a:rPr lang="en-US" sz="1000" b="0" dirty="0">
                <a:solidFill>
                  <a:srgbClr val="CCCCCC"/>
                </a:solidFill>
                <a:effectLst/>
                <a:latin typeface="Menlo" panose="020B0609030804020204" pitchFamily="49" charset="0"/>
              </a:rPr>
              <a:t> </a:t>
            </a:r>
            <a:r>
              <a:rPr lang="en-US" sz="1000" b="0" dirty="0">
                <a:solidFill>
                  <a:srgbClr val="B5CEA8"/>
                </a:solidFill>
                <a:effectLst/>
                <a:latin typeface="Menlo" panose="020B0609030804020204" pitchFamily="49" charset="0"/>
              </a:rPr>
              <a:t>0</a:t>
            </a:r>
            <a:r>
              <a:rPr lang="en-US" sz="1000" b="0" dirty="0">
                <a:solidFill>
                  <a:srgbClr val="CCCCCC"/>
                </a:solidFill>
                <a:effectLst/>
                <a:latin typeface="Menlo" panose="020B0609030804020204" pitchFamily="49" charset="0"/>
              </a:rPr>
              <a:t> </a:t>
            </a:r>
            <a:r>
              <a:rPr lang="en-US" sz="1000" b="0" dirty="0">
                <a:solidFill>
                  <a:srgbClr val="6A9955"/>
                </a:solidFill>
                <a:effectLst/>
                <a:latin typeface="Menlo" panose="020B0609030804020204" pitchFamily="49" charset="0"/>
              </a:rPr>
              <a:t># Initial velocity</a:t>
            </a:r>
            <a:endParaRPr lang="en-US" sz="1000" b="0" dirty="0">
              <a:solidFill>
                <a:srgbClr val="CCCCCC"/>
              </a:solidFill>
              <a:effectLst/>
              <a:latin typeface="Menlo" panose="020B0609030804020204" pitchFamily="49" charset="0"/>
            </a:endParaRPr>
          </a:p>
          <a:p>
            <a:r>
              <a:rPr lang="en-US" sz="1000" b="0" dirty="0" err="1">
                <a:solidFill>
                  <a:srgbClr val="9CDCFE"/>
                </a:solidFill>
                <a:effectLst/>
                <a:latin typeface="Menlo" panose="020B0609030804020204" pitchFamily="49" charset="0"/>
              </a:rPr>
              <a:t>vel_rubber</a:t>
            </a:r>
            <a:r>
              <a:rPr lang="en-US" sz="1000" b="0" dirty="0">
                <a:solidFill>
                  <a:srgbClr val="CCCCCC"/>
                </a:solidFill>
                <a:effectLst/>
                <a:latin typeface="Menlo" panose="020B0609030804020204" pitchFamily="49" charset="0"/>
              </a:rPr>
              <a:t> </a:t>
            </a:r>
            <a:r>
              <a:rPr lang="en-US" sz="1000" b="0" dirty="0">
                <a:solidFill>
                  <a:srgbClr val="D4D4D4"/>
                </a:solidFill>
                <a:effectLst/>
                <a:latin typeface="Menlo" panose="020B0609030804020204" pitchFamily="49" charset="0"/>
              </a:rPr>
              <a:t>=</a:t>
            </a:r>
            <a:r>
              <a:rPr lang="en-US" sz="1000" b="0" dirty="0">
                <a:solidFill>
                  <a:srgbClr val="CCCCCC"/>
                </a:solidFill>
                <a:effectLst/>
                <a:latin typeface="Menlo" panose="020B0609030804020204" pitchFamily="49" charset="0"/>
              </a:rPr>
              <a:t> </a:t>
            </a:r>
            <a:r>
              <a:rPr lang="en-US" sz="1000" b="0" dirty="0">
                <a:solidFill>
                  <a:srgbClr val="B5CEA8"/>
                </a:solidFill>
                <a:effectLst/>
                <a:latin typeface="Menlo" panose="020B0609030804020204" pitchFamily="49" charset="0"/>
              </a:rPr>
              <a:t>0</a:t>
            </a:r>
            <a:r>
              <a:rPr lang="en-US" sz="1000" b="0" dirty="0">
                <a:solidFill>
                  <a:srgbClr val="CCCCCC"/>
                </a:solidFill>
                <a:effectLst/>
                <a:latin typeface="Menlo" panose="020B0609030804020204" pitchFamily="49" charset="0"/>
              </a:rPr>
              <a:t> </a:t>
            </a:r>
            <a:r>
              <a:rPr lang="en-US" sz="1000" b="0" dirty="0">
                <a:solidFill>
                  <a:srgbClr val="6A9955"/>
                </a:solidFill>
                <a:effectLst/>
                <a:latin typeface="Menlo" panose="020B0609030804020204" pitchFamily="49" charset="0"/>
              </a:rPr>
              <a:t># Initial rubber velocity</a:t>
            </a:r>
            <a:endParaRPr lang="en-US" sz="1000" b="0" dirty="0">
              <a:solidFill>
                <a:srgbClr val="CCCCCC"/>
              </a:solidFill>
              <a:effectLst/>
              <a:latin typeface="Menlo" panose="020B0609030804020204" pitchFamily="49" charset="0"/>
            </a:endParaRPr>
          </a:p>
          <a:p>
            <a:r>
              <a:rPr lang="en-US" sz="1000" b="0" dirty="0" err="1">
                <a:solidFill>
                  <a:srgbClr val="9CDCFE"/>
                </a:solidFill>
                <a:effectLst/>
                <a:latin typeface="Menlo" panose="020B0609030804020204" pitchFamily="49" charset="0"/>
              </a:rPr>
              <a:t>disp_rub</a:t>
            </a:r>
            <a:r>
              <a:rPr lang="en-US" sz="1000" b="0" dirty="0">
                <a:solidFill>
                  <a:srgbClr val="CCCCCC"/>
                </a:solidFill>
                <a:effectLst/>
                <a:latin typeface="Menlo" panose="020B0609030804020204" pitchFamily="49" charset="0"/>
              </a:rPr>
              <a:t> </a:t>
            </a:r>
            <a:r>
              <a:rPr lang="en-US" sz="1000" b="0" dirty="0">
                <a:solidFill>
                  <a:srgbClr val="D4D4D4"/>
                </a:solidFill>
                <a:effectLst/>
                <a:latin typeface="Menlo" panose="020B0609030804020204" pitchFamily="49" charset="0"/>
              </a:rPr>
              <a:t>=</a:t>
            </a:r>
            <a:r>
              <a:rPr lang="en-US" sz="1000" b="0" dirty="0">
                <a:solidFill>
                  <a:srgbClr val="CCCCCC"/>
                </a:solidFill>
                <a:effectLst/>
                <a:latin typeface="Menlo" panose="020B0609030804020204" pitchFamily="49" charset="0"/>
              </a:rPr>
              <a:t> </a:t>
            </a:r>
            <a:r>
              <a:rPr lang="en-US" sz="1000" b="0" dirty="0">
                <a:solidFill>
                  <a:srgbClr val="B5CEA8"/>
                </a:solidFill>
                <a:effectLst/>
                <a:latin typeface="Menlo" panose="020B0609030804020204" pitchFamily="49" charset="0"/>
              </a:rPr>
              <a:t>0</a:t>
            </a:r>
            <a:endParaRPr lang="en-US" sz="1000" b="0" dirty="0">
              <a:solidFill>
                <a:srgbClr val="CCCCCC"/>
              </a:solidFill>
              <a:effectLst/>
              <a:latin typeface="Menlo" panose="020B0609030804020204" pitchFamily="49" charset="0"/>
            </a:endParaRPr>
          </a:p>
          <a:p>
            <a:br>
              <a:rPr lang="en-US" sz="1000" b="0" dirty="0">
                <a:solidFill>
                  <a:srgbClr val="CCCCCC"/>
                </a:solidFill>
                <a:effectLst/>
                <a:latin typeface="Menlo" panose="020B0609030804020204" pitchFamily="49" charset="0"/>
              </a:rPr>
            </a:br>
            <a:r>
              <a:rPr lang="en-US" sz="1000" b="0" dirty="0">
                <a:solidFill>
                  <a:srgbClr val="6A9955"/>
                </a:solidFill>
                <a:effectLst/>
                <a:latin typeface="Menlo" panose="020B0609030804020204" pitchFamily="49" charset="0"/>
              </a:rPr>
              <a:t># Lists to store data for plotting</a:t>
            </a:r>
            <a:endParaRPr lang="en-US" sz="1000" b="0" dirty="0">
              <a:solidFill>
                <a:srgbClr val="CCCCCC"/>
              </a:solidFill>
              <a:effectLst/>
              <a:latin typeface="Menlo" panose="020B0609030804020204" pitchFamily="49" charset="0"/>
            </a:endParaRPr>
          </a:p>
          <a:p>
            <a:r>
              <a:rPr lang="en-US" sz="1000" b="0" dirty="0" err="1">
                <a:solidFill>
                  <a:srgbClr val="9CDCFE"/>
                </a:solidFill>
                <a:effectLst/>
                <a:latin typeface="Menlo" panose="020B0609030804020204" pitchFamily="49" charset="0"/>
              </a:rPr>
              <a:t>penetration_depths</a:t>
            </a:r>
            <a:r>
              <a:rPr lang="en-US" sz="1000" b="0" dirty="0">
                <a:solidFill>
                  <a:srgbClr val="CCCCCC"/>
                </a:solidFill>
                <a:effectLst/>
                <a:latin typeface="Menlo" panose="020B0609030804020204" pitchFamily="49" charset="0"/>
              </a:rPr>
              <a:t> </a:t>
            </a:r>
            <a:r>
              <a:rPr lang="en-US" sz="1000" b="0" dirty="0">
                <a:solidFill>
                  <a:srgbClr val="D4D4D4"/>
                </a:solidFill>
                <a:effectLst/>
                <a:latin typeface="Menlo" panose="020B0609030804020204" pitchFamily="49" charset="0"/>
              </a:rPr>
              <a:t>=</a:t>
            </a:r>
            <a:r>
              <a:rPr lang="en-US" sz="1000" b="0" dirty="0">
                <a:solidFill>
                  <a:srgbClr val="CCCCCC"/>
                </a:solidFill>
                <a:effectLst/>
                <a:latin typeface="Menlo" panose="020B0609030804020204" pitchFamily="49" charset="0"/>
              </a:rPr>
              <a:t> []</a:t>
            </a:r>
          </a:p>
          <a:p>
            <a:r>
              <a:rPr lang="en-US" sz="1000" b="0" dirty="0">
                <a:solidFill>
                  <a:srgbClr val="9CDCFE"/>
                </a:solidFill>
                <a:effectLst/>
                <a:latin typeface="Menlo" panose="020B0609030804020204" pitchFamily="49" charset="0"/>
              </a:rPr>
              <a:t>velocities</a:t>
            </a:r>
            <a:r>
              <a:rPr lang="en-US" sz="1000" b="0" dirty="0">
                <a:solidFill>
                  <a:srgbClr val="CCCCCC"/>
                </a:solidFill>
                <a:effectLst/>
                <a:latin typeface="Menlo" panose="020B0609030804020204" pitchFamily="49" charset="0"/>
              </a:rPr>
              <a:t> </a:t>
            </a:r>
            <a:r>
              <a:rPr lang="en-US" sz="1000" b="0" dirty="0">
                <a:solidFill>
                  <a:srgbClr val="D4D4D4"/>
                </a:solidFill>
                <a:effectLst/>
                <a:latin typeface="Menlo" panose="020B0609030804020204" pitchFamily="49" charset="0"/>
              </a:rPr>
              <a:t>=</a:t>
            </a:r>
            <a:r>
              <a:rPr lang="en-US" sz="1000" b="0" dirty="0">
                <a:solidFill>
                  <a:srgbClr val="CCCCCC"/>
                </a:solidFill>
                <a:effectLst/>
                <a:latin typeface="Menlo" panose="020B0609030804020204" pitchFamily="49" charset="0"/>
              </a:rPr>
              <a:t> []</a:t>
            </a:r>
          </a:p>
          <a:p>
            <a:r>
              <a:rPr lang="en-US" sz="1000" b="0" dirty="0" err="1">
                <a:solidFill>
                  <a:srgbClr val="9CDCFE"/>
                </a:solidFill>
                <a:effectLst/>
                <a:latin typeface="Menlo" panose="020B0609030804020204" pitchFamily="49" charset="0"/>
              </a:rPr>
              <a:t>needle_angle_rad</a:t>
            </a:r>
            <a:r>
              <a:rPr lang="en-US" sz="1000" b="0" dirty="0">
                <a:solidFill>
                  <a:srgbClr val="9CDCFE"/>
                </a:solidFill>
                <a:effectLst/>
                <a:latin typeface="Menlo" panose="020B0609030804020204" pitchFamily="49" charset="0"/>
              </a:rPr>
              <a:t>_</a:t>
            </a:r>
            <a:r>
              <a:rPr lang="en-US" sz="1000" b="0" dirty="0">
                <a:solidFill>
                  <a:srgbClr val="CCCCCC"/>
                </a:solidFill>
                <a:effectLst/>
                <a:latin typeface="Menlo" panose="020B0609030804020204" pitchFamily="49" charset="0"/>
              </a:rPr>
              <a:t> </a:t>
            </a:r>
            <a:r>
              <a:rPr lang="en-US" sz="1000" b="0" dirty="0">
                <a:solidFill>
                  <a:srgbClr val="D4D4D4"/>
                </a:solidFill>
                <a:effectLst/>
                <a:latin typeface="Menlo" panose="020B0609030804020204" pitchFamily="49" charset="0"/>
              </a:rPr>
              <a:t>=</a:t>
            </a:r>
            <a:r>
              <a:rPr lang="en-US" sz="1000" b="0" dirty="0">
                <a:solidFill>
                  <a:srgbClr val="CCCCCC"/>
                </a:solidFill>
                <a:effectLst/>
                <a:latin typeface="Menlo" panose="020B0609030804020204" pitchFamily="49" charset="0"/>
              </a:rPr>
              <a:t> []</a:t>
            </a:r>
          </a:p>
          <a:p>
            <a:r>
              <a:rPr lang="en-US" sz="1000" b="0" dirty="0" err="1">
                <a:solidFill>
                  <a:srgbClr val="9CDCFE"/>
                </a:solidFill>
                <a:effectLst/>
                <a:latin typeface="Menlo" panose="020B0609030804020204" pitchFamily="49" charset="0"/>
              </a:rPr>
              <a:t>vel_rubbs</a:t>
            </a:r>
            <a:r>
              <a:rPr lang="en-US" sz="1000" b="0" dirty="0">
                <a:solidFill>
                  <a:srgbClr val="CCCCCC"/>
                </a:solidFill>
                <a:effectLst/>
                <a:latin typeface="Menlo" panose="020B0609030804020204" pitchFamily="49" charset="0"/>
              </a:rPr>
              <a:t> </a:t>
            </a:r>
            <a:r>
              <a:rPr lang="en-US" sz="1000" b="0" dirty="0">
                <a:solidFill>
                  <a:srgbClr val="D4D4D4"/>
                </a:solidFill>
                <a:effectLst/>
                <a:latin typeface="Menlo" panose="020B0609030804020204" pitchFamily="49" charset="0"/>
              </a:rPr>
              <a:t>=</a:t>
            </a:r>
            <a:r>
              <a:rPr lang="en-US" sz="1000" b="0" dirty="0">
                <a:solidFill>
                  <a:srgbClr val="CCCCCC"/>
                </a:solidFill>
                <a:effectLst/>
                <a:latin typeface="Menlo" panose="020B0609030804020204" pitchFamily="49" charset="0"/>
              </a:rPr>
              <a:t> []</a:t>
            </a:r>
          </a:p>
          <a:p>
            <a:r>
              <a:rPr lang="en-US" sz="1000" b="0" dirty="0" err="1">
                <a:solidFill>
                  <a:srgbClr val="9CDCFE"/>
                </a:solidFill>
                <a:effectLst/>
                <a:latin typeface="Menlo" panose="020B0609030804020204" pitchFamily="49" charset="0"/>
              </a:rPr>
              <a:t>disp_rubs</a:t>
            </a:r>
            <a:r>
              <a:rPr lang="en-US" sz="1000" b="0" dirty="0">
                <a:solidFill>
                  <a:srgbClr val="CCCCCC"/>
                </a:solidFill>
                <a:effectLst/>
                <a:latin typeface="Menlo" panose="020B0609030804020204" pitchFamily="49" charset="0"/>
              </a:rPr>
              <a:t> </a:t>
            </a:r>
            <a:r>
              <a:rPr lang="en-US" sz="1000" b="0" dirty="0">
                <a:solidFill>
                  <a:srgbClr val="D4D4D4"/>
                </a:solidFill>
                <a:effectLst/>
                <a:latin typeface="Menlo" panose="020B0609030804020204" pitchFamily="49" charset="0"/>
              </a:rPr>
              <a:t>=</a:t>
            </a:r>
            <a:r>
              <a:rPr lang="en-US" sz="1000" b="0" dirty="0">
                <a:solidFill>
                  <a:srgbClr val="CCCCCC"/>
                </a:solidFill>
                <a:effectLst/>
                <a:latin typeface="Menlo" panose="020B0609030804020204" pitchFamily="49" charset="0"/>
              </a:rPr>
              <a:t> []</a:t>
            </a:r>
          </a:p>
        </p:txBody>
      </p:sp>
    </p:spTree>
    <p:extLst>
      <p:ext uri="{BB962C8B-B14F-4D97-AF65-F5344CB8AC3E}">
        <p14:creationId xmlns:p14="http://schemas.microsoft.com/office/powerpoint/2010/main" val="3359467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E77DA-732E-230D-B872-F82E725DFDB5}"/>
              </a:ext>
            </a:extLst>
          </p:cNvPr>
          <p:cNvSpPr>
            <a:spLocks noGrp="1"/>
          </p:cNvSpPr>
          <p:nvPr>
            <p:ph type="title"/>
          </p:nvPr>
        </p:nvSpPr>
        <p:spPr>
          <a:xfrm>
            <a:off x="76200" y="85725"/>
            <a:ext cx="8915400" cy="523220"/>
          </a:xfrm>
        </p:spPr>
        <p:txBody>
          <a:bodyPr/>
          <a:lstStyle/>
          <a:p>
            <a:r>
              <a:rPr lang="en-US" dirty="0"/>
              <a:t>Future work</a:t>
            </a:r>
          </a:p>
        </p:txBody>
      </p:sp>
      <p:sp>
        <p:nvSpPr>
          <p:cNvPr id="4" name="Content Placeholder 3">
            <a:extLst>
              <a:ext uri="{FF2B5EF4-FFF2-40B4-BE49-F238E27FC236}">
                <a16:creationId xmlns:a16="http://schemas.microsoft.com/office/drawing/2014/main" id="{70A9203B-6A65-9F30-A071-91385F61919E}"/>
              </a:ext>
            </a:extLst>
          </p:cNvPr>
          <p:cNvSpPr>
            <a:spLocks noGrp="1"/>
          </p:cNvSpPr>
          <p:nvPr>
            <p:ph idx="1"/>
          </p:nvPr>
        </p:nvSpPr>
        <p:spPr>
          <a:xfrm>
            <a:off x="0" y="608945"/>
            <a:ext cx="9360568" cy="5650778"/>
          </a:xfrm>
        </p:spPr>
        <p:txBody>
          <a:bodyPr/>
          <a:lstStyle/>
          <a:p>
            <a:r>
              <a:rPr lang="en-US" sz="1400" dirty="0"/>
              <a:t>Monte Carlo Simulation</a:t>
            </a:r>
          </a:p>
          <a:p>
            <a:pPr algn="l"/>
            <a:r>
              <a:rPr lang="en-US" sz="1400" b="1" i="0" dirty="0">
                <a:solidFill>
                  <a:srgbClr val="374151"/>
                </a:solidFill>
                <a:effectLst/>
                <a:latin typeface="Söhne"/>
              </a:rPr>
              <a:t>Define Input Parameters:</a:t>
            </a:r>
            <a:endParaRPr lang="en-US" sz="1400" b="0" i="0" dirty="0">
              <a:solidFill>
                <a:srgbClr val="374151"/>
              </a:solidFill>
              <a:effectLst/>
              <a:latin typeface="Söhne"/>
            </a:endParaRPr>
          </a:p>
          <a:p>
            <a:pPr algn="l">
              <a:buFont typeface="Arial" panose="020B0604020202020204" pitchFamily="34" charset="0"/>
              <a:buChar char="•"/>
            </a:pPr>
            <a:r>
              <a:rPr lang="en-US" sz="1400" b="0" i="0" dirty="0">
                <a:solidFill>
                  <a:srgbClr val="374151"/>
                </a:solidFill>
                <a:effectLst/>
                <a:latin typeface="Söhne"/>
              </a:rPr>
              <a:t>Identify the key input parameters of the digital twin model. </a:t>
            </a:r>
          </a:p>
          <a:p>
            <a:pPr algn="l"/>
            <a:r>
              <a:rPr lang="en-US" sz="1400" b="1" i="0" dirty="0">
                <a:solidFill>
                  <a:srgbClr val="374151"/>
                </a:solidFill>
                <a:effectLst/>
                <a:latin typeface="Söhne"/>
              </a:rPr>
              <a:t>Determine Probability Distributions:</a:t>
            </a:r>
            <a:endParaRPr lang="en-US" sz="1400" b="0" i="0" dirty="0">
              <a:solidFill>
                <a:srgbClr val="374151"/>
              </a:solidFill>
              <a:effectLst/>
              <a:latin typeface="Söhne"/>
            </a:endParaRPr>
          </a:p>
          <a:p>
            <a:pPr algn="l">
              <a:buFont typeface="Arial" panose="020B0604020202020204" pitchFamily="34" charset="0"/>
              <a:buChar char="•"/>
            </a:pPr>
            <a:r>
              <a:rPr lang="en-US" sz="1400" b="0" i="0" dirty="0">
                <a:solidFill>
                  <a:srgbClr val="374151"/>
                </a:solidFill>
                <a:effectLst/>
                <a:latin typeface="Söhne"/>
              </a:rPr>
              <a:t>Assign probability distributions to each input parameter</a:t>
            </a:r>
          </a:p>
          <a:p>
            <a:pPr algn="l"/>
            <a:r>
              <a:rPr lang="en-US" sz="1400" b="1" i="0" dirty="0">
                <a:solidFill>
                  <a:srgbClr val="374151"/>
                </a:solidFill>
                <a:effectLst/>
                <a:latin typeface="Söhne"/>
              </a:rPr>
              <a:t>Generate Random Samples:</a:t>
            </a:r>
            <a:endParaRPr lang="en-US" sz="1400" b="0" i="0" dirty="0">
              <a:solidFill>
                <a:srgbClr val="374151"/>
              </a:solidFill>
              <a:effectLst/>
              <a:latin typeface="Söhne"/>
            </a:endParaRPr>
          </a:p>
          <a:p>
            <a:pPr algn="l">
              <a:buFont typeface="Arial" panose="020B0604020202020204" pitchFamily="34" charset="0"/>
              <a:buChar char="•"/>
            </a:pPr>
            <a:r>
              <a:rPr lang="en-US" sz="1400" b="0" i="0" dirty="0">
                <a:solidFill>
                  <a:srgbClr val="374151"/>
                </a:solidFill>
                <a:effectLst/>
                <a:latin typeface="Söhne"/>
              </a:rPr>
              <a:t>Use a random number generator to generate random samples for each input parameter based on its assigned probability distribution. You may generate many samples (e.g., thousands) to capture the full range of possible scenarios.</a:t>
            </a:r>
          </a:p>
          <a:p>
            <a:r>
              <a:rPr lang="en-US" sz="1400" b="0" i="0" dirty="0">
                <a:solidFill>
                  <a:srgbClr val="374151"/>
                </a:solidFill>
                <a:effectLst/>
                <a:latin typeface="Söhne"/>
              </a:rPr>
              <a:t>Injection force samples = np.random.uniform(min_injection_force, max_injection_force, num_samples) </a:t>
            </a:r>
          </a:p>
          <a:p>
            <a:pPr algn="l"/>
            <a:r>
              <a:rPr lang="en-US" sz="1400" b="1" i="0" dirty="0">
                <a:solidFill>
                  <a:srgbClr val="374151"/>
                </a:solidFill>
                <a:effectLst/>
                <a:latin typeface="Söhne"/>
              </a:rPr>
              <a:t>Run Simulations:</a:t>
            </a:r>
            <a:endParaRPr lang="en-US" sz="1400" b="0" i="0" dirty="0">
              <a:solidFill>
                <a:srgbClr val="374151"/>
              </a:solidFill>
              <a:effectLst/>
              <a:latin typeface="Söhne"/>
            </a:endParaRPr>
          </a:p>
          <a:p>
            <a:pPr algn="l">
              <a:buFont typeface="Arial" panose="020B0604020202020204" pitchFamily="34" charset="0"/>
              <a:buChar char="•"/>
            </a:pPr>
            <a:r>
              <a:rPr lang="en-US" sz="1400" b="0" i="0" dirty="0">
                <a:solidFill>
                  <a:srgbClr val="374151"/>
                </a:solidFill>
                <a:effectLst/>
                <a:latin typeface="Söhne"/>
              </a:rPr>
              <a:t>For each set of input parameters, run the digital twin simulation to obtain the corresponding output.</a:t>
            </a:r>
          </a:p>
          <a:p>
            <a:pPr algn="l"/>
            <a:r>
              <a:rPr lang="en-US" sz="1400" b="1" i="0" dirty="0">
                <a:solidFill>
                  <a:srgbClr val="374151"/>
                </a:solidFill>
                <a:effectLst/>
                <a:latin typeface="Söhne"/>
              </a:rPr>
              <a:t>Collect Output Data:</a:t>
            </a:r>
            <a:endParaRPr lang="en-US" sz="1400" b="0" i="0" dirty="0">
              <a:solidFill>
                <a:srgbClr val="374151"/>
              </a:solidFill>
              <a:effectLst/>
              <a:latin typeface="Söhne"/>
            </a:endParaRPr>
          </a:p>
          <a:p>
            <a:pPr algn="l">
              <a:buFont typeface="Arial" panose="020B0604020202020204" pitchFamily="34" charset="0"/>
              <a:buChar char="•"/>
            </a:pPr>
            <a:r>
              <a:rPr lang="en-US" sz="1400" b="0" i="0" dirty="0">
                <a:solidFill>
                  <a:srgbClr val="374151"/>
                </a:solidFill>
                <a:effectLst/>
                <a:latin typeface="Söhne"/>
              </a:rPr>
              <a:t>Collect the output data from each simulation run</a:t>
            </a:r>
          </a:p>
          <a:p>
            <a:pPr algn="l"/>
            <a:r>
              <a:rPr lang="en-US" sz="1400" b="1" i="0" dirty="0">
                <a:solidFill>
                  <a:srgbClr val="374151"/>
                </a:solidFill>
                <a:effectLst/>
                <a:latin typeface="Söhne"/>
              </a:rPr>
              <a:t>Analyze Results:</a:t>
            </a:r>
            <a:endParaRPr lang="en-US" sz="1400" b="0" i="0" dirty="0">
              <a:solidFill>
                <a:srgbClr val="374151"/>
              </a:solidFill>
              <a:effectLst/>
              <a:latin typeface="Söhne"/>
            </a:endParaRPr>
          </a:p>
          <a:p>
            <a:pPr algn="l">
              <a:buFont typeface="Arial" panose="020B0604020202020204" pitchFamily="34" charset="0"/>
              <a:buChar char="•"/>
            </a:pPr>
            <a:r>
              <a:rPr lang="en-US" sz="1400" b="0" i="0" dirty="0">
                <a:solidFill>
                  <a:srgbClr val="374151"/>
                </a:solidFill>
                <a:effectLst/>
                <a:latin typeface="Söhne"/>
              </a:rPr>
              <a:t>Analyze the collected output data to understand the variability and uncertainty in the model. You can calculate statistics like mean, standard deviation, percentiles, or create probability density functions.</a:t>
            </a:r>
          </a:p>
          <a:p>
            <a:pPr algn="l"/>
            <a:r>
              <a:rPr lang="en-US" sz="1400" b="1" i="0" dirty="0">
                <a:solidFill>
                  <a:srgbClr val="374151"/>
                </a:solidFill>
                <a:effectLst/>
                <a:latin typeface="Söhne"/>
              </a:rPr>
              <a:t>Visualize Results:</a:t>
            </a:r>
            <a:endParaRPr lang="en-US" sz="1400" b="0" i="0" dirty="0">
              <a:solidFill>
                <a:srgbClr val="374151"/>
              </a:solidFill>
              <a:effectLst/>
              <a:latin typeface="Söhne"/>
            </a:endParaRPr>
          </a:p>
          <a:p>
            <a:pPr algn="l">
              <a:buFont typeface="Arial" panose="020B0604020202020204" pitchFamily="34" charset="0"/>
              <a:buChar char="•"/>
            </a:pPr>
            <a:r>
              <a:rPr lang="en-US" sz="1400" b="0" i="0" dirty="0">
                <a:solidFill>
                  <a:srgbClr val="374151"/>
                </a:solidFill>
                <a:effectLst/>
                <a:latin typeface="Söhne"/>
              </a:rPr>
              <a:t>Create visualizations to present the results effectively.</a:t>
            </a:r>
          </a:p>
          <a:p>
            <a:pPr algn="l"/>
            <a:r>
              <a:rPr lang="en-US" sz="1400" b="1" i="0" dirty="0">
                <a:solidFill>
                  <a:srgbClr val="374151"/>
                </a:solidFill>
                <a:effectLst/>
                <a:latin typeface="Söhne"/>
              </a:rPr>
              <a:t>Sensitivity Analysis:</a:t>
            </a:r>
            <a:endParaRPr lang="en-US" sz="1400" b="0" i="0" dirty="0">
              <a:solidFill>
                <a:srgbClr val="374151"/>
              </a:solidFill>
              <a:effectLst/>
              <a:latin typeface="Söhne"/>
            </a:endParaRPr>
          </a:p>
          <a:p>
            <a:pPr algn="l">
              <a:buFont typeface="Arial" panose="020B0604020202020204" pitchFamily="34" charset="0"/>
              <a:buChar char="•"/>
            </a:pPr>
            <a:r>
              <a:rPr lang="en-US" sz="1400" b="0" i="0" dirty="0">
                <a:solidFill>
                  <a:srgbClr val="374151"/>
                </a:solidFill>
                <a:effectLst/>
                <a:latin typeface="Söhne"/>
              </a:rPr>
              <a:t>Perform sensitivity analysis to identify which input parameters have the most significant impact on the model output.</a:t>
            </a:r>
          </a:p>
          <a:p>
            <a:pPr algn="l"/>
            <a:r>
              <a:rPr lang="en-US" sz="1400" b="1" i="0" dirty="0">
                <a:solidFill>
                  <a:srgbClr val="374151"/>
                </a:solidFill>
                <a:effectLst/>
                <a:latin typeface="Söhne"/>
              </a:rPr>
              <a:t>Iterate and Refine:</a:t>
            </a:r>
            <a:endParaRPr lang="en-US" sz="1400" b="0" i="0" dirty="0">
              <a:solidFill>
                <a:srgbClr val="374151"/>
              </a:solidFill>
              <a:effectLst/>
              <a:latin typeface="Söhne"/>
            </a:endParaRPr>
          </a:p>
          <a:p>
            <a:pPr algn="l">
              <a:buFont typeface="Arial" panose="020B0604020202020204" pitchFamily="34" charset="0"/>
              <a:buChar char="•"/>
            </a:pPr>
            <a:r>
              <a:rPr lang="en-US" sz="1400" b="0" i="0" dirty="0">
                <a:solidFill>
                  <a:srgbClr val="374151"/>
                </a:solidFill>
                <a:effectLst/>
                <a:latin typeface="Söhne"/>
              </a:rPr>
              <a:t>Based on the insights gained, iterate and refine the model or its input parameter distributions. </a:t>
            </a:r>
          </a:p>
        </p:txBody>
      </p:sp>
    </p:spTree>
    <p:extLst>
      <p:ext uri="{BB962C8B-B14F-4D97-AF65-F5344CB8AC3E}">
        <p14:creationId xmlns:p14="http://schemas.microsoft.com/office/powerpoint/2010/main" val="530966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1DB9D0-7095-3A8D-8A3C-B44FB1B3FDF0}"/>
            </a:ext>
          </a:extLst>
        </p:cNvPr>
        <p:cNvGrpSpPr/>
        <p:nvPr/>
      </p:nvGrpSpPr>
      <p:grpSpPr>
        <a:xfrm>
          <a:off x="0" y="0"/>
          <a:ext cx="0" cy="0"/>
          <a:chOff x="0" y="0"/>
          <a:chExt cx="0" cy="0"/>
        </a:xfrm>
      </p:grpSpPr>
      <p:sp>
        <p:nvSpPr>
          <p:cNvPr id="36" name="TextBox 35">
            <a:extLst>
              <a:ext uri="{FF2B5EF4-FFF2-40B4-BE49-F238E27FC236}">
                <a16:creationId xmlns:a16="http://schemas.microsoft.com/office/drawing/2014/main" id="{292CAF9B-D148-77F5-A366-589FFBF88FD8}"/>
              </a:ext>
            </a:extLst>
          </p:cNvPr>
          <p:cNvSpPr txBox="1"/>
          <p:nvPr/>
        </p:nvSpPr>
        <p:spPr>
          <a:xfrm>
            <a:off x="2286000" y="-14757702"/>
            <a:ext cx="4572000" cy="36379190"/>
          </a:xfrm>
          <a:prstGeom prst="rect">
            <a:avLst/>
          </a:prstGeom>
          <a:noFill/>
        </p:spPr>
        <p:txBody>
          <a:bodyPr wrap="square">
            <a:spAutoFit/>
          </a:bodyPr>
          <a:lstStyle/>
          <a:p>
            <a:r>
              <a:rPr lang="en-US" sz="1800" b="0" dirty="0">
                <a:solidFill>
                  <a:srgbClr val="6A9955"/>
                </a:solidFill>
                <a:effectLst/>
                <a:latin typeface="Menlo" panose="020B0609030804020204" pitchFamily="49" charset="0"/>
              </a:rPr>
              <a:t># Simulation loop</a:t>
            </a:r>
            <a:endParaRPr lang="en-US" sz="1800" b="0" dirty="0">
              <a:solidFill>
                <a:srgbClr val="CCCCCC"/>
              </a:solidFill>
              <a:effectLst/>
              <a:latin typeface="Menlo" panose="020B0609030804020204" pitchFamily="49" charset="0"/>
            </a:endParaRPr>
          </a:p>
          <a:p>
            <a:r>
              <a:rPr lang="en-US" sz="1800" b="0" dirty="0">
                <a:solidFill>
                  <a:srgbClr val="C586C0"/>
                </a:solidFill>
                <a:effectLst/>
                <a:latin typeface="Menlo" panose="020B0609030804020204" pitchFamily="49" charset="0"/>
              </a:rPr>
              <a:t>for</a:t>
            </a:r>
            <a:r>
              <a:rPr lang="en-US" sz="1800" b="0" dirty="0">
                <a:solidFill>
                  <a:srgbClr val="CCCCCC"/>
                </a:solidFill>
                <a:effectLst/>
                <a:latin typeface="Menlo" panose="020B0609030804020204" pitchFamily="49" charset="0"/>
              </a:rPr>
              <a:t> </a:t>
            </a:r>
            <a:r>
              <a:rPr lang="en-US" sz="1800" b="0" dirty="0">
                <a:solidFill>
                  <a:srgbClr val="9CDCFE"/>
                </a:solidFill>
                <a:effectLst/>
                <a:latin typeface="Menlo" panose="020B0609030804020204" pitchFamily="49" charset="0"/>
              </a:rPr>
              <a:t>time</a:t>
            </a:r>
            <a:r>
              <a:rPr lang="en-US" sz="1800" b="0" dirty="0">
                <a:solidFill>
                  <a:srgbClr val="CCCCCC"/>
                </a:solidFill>
                <a:effectLst/>
                <a:latin typeface="Menlo" panose="020B0609030804020204" pitchFamily="49" charset="0"/>
              </a:rPr>
              <a:t> </a:t>
            </a:r>
            <a:r>
              <a:rPr lang="en-US" sz="1800" b="0" dirty="0">
                <a:solidFill>
                  <a:srgbClr val="DCDCAA"/>
                </a:solidFill>
                <a:effectLst/>
                <a:latin typeface="Menlo" panose="020B0609030804020204" pitchFamily="49" charset="0"/>
              </a:rPr>
              <a:t>in</a:t>
            </a:r>
            <a:r>
              <a:rPr lang="en-US" sz="1800" b="0" dirty="0">
                <a:solidFill>
                  <a:srgbClr val="CCCCCC"/>
                </a:solidFill>
                <a:effectLst/>
                <a:latin typeface="Menlo" panose="020B0609030804020204" pitchFamily="49" charset="0"/>
              </a:rPr>
              <a:t> </a:t>
            </a:r>
            <a:r>
              <a:rPr lang="en-US" sz="1800" b="0" dirty="0" err="1">
                <a:solidFill>
                  <a:srgbClr val="9CDCFE"/>
                </a:solidFill>
                <a:effectLst/>
                <a:latin typeface="Menlo" panose="020B0609030804020204" pitchFamily="49" charset="0"/>
              </a:rPr>
              <a:t>time_points</a:t>
            </a:r>
            <a:r>
              <a:rPr lang="en-US" sz="1800" b="0" dirty="0">
                <a:solidFill>
                  <a:srgbClr val="CCCCCC"/>
                </a:solidFill>
                <a:effectLst/>
                <a:latin typeface="Menlo" panose="020B0609030804020204" pitchFamily="49" charset="0"/>
              </a:rPr>
              <a:t>:</a:t>
            </a:r>
          </a:p>
          <a:p>
            <a:r>
              <a:rPr lang="en-US" sz="1800" b="0" dirty="0" err="1">
                <a:solidFill>
                  <a:srgbClr val="9CDCFE"/>
                </a:solidFill>
                <a:effectLst/>
                <a:latin typeface="Menlo" panose="020B0609030804020204" pitchFamily="49" charset="0"/>
              </a:rPr>
              <a:t>penetration_depths</a:t>
            </a:r>
            <a:r>
              <a:rPr lang="en-US" sz="1800" b="0" dirty="0" err="1">
                <a:solidFill>
                  <a:srgbClr val="CCCCCC"/>
                </a:solidFill>
                <a:effectLst/>
                <a:latin typeface="Menlo" panose="020B0609030804020204" pitchFamily="49" charset="0"/>
              </a:rPr>
              <a:t>.</a:t>
            </a:r>
            <a:r>
              <a:rPr lang="en-US" sz="1800" b="0" dirty="0" err="1">
                <a:solidFill>
                  <a:srgbClr val="DCDCAA"/>
                </a:solidFill>
                <a:effectLst/>
                <a:latin typeface="Menlo" panose="020B0609030804020204" pitchFamily="49" charset="0"/>
              </a:rPr>
              <a:t>append</a:t>
            </a:r>
            <a:r>
              <a:rPr lang="en-US" sz="1800" b="0" dirty="0">
                <a:solidFill>
                  <a:srgbClr val="CCCCCC"/>
                </a:solidFill>
                <a:effectLst/>
                <a:latin typeface="Menlo" panose="020B0609030804020204" pitchFamily="49" charset="0"/>
              </a:rPr>
              <a:t>(</a:t>
            </a:r>
            <a:r>
              <a:rPr lang="en-US" sz="1800" b="0" dirty="0">
                <a:solidFill>
                  <a:srgbClr val="9CDCFE"/>
                </a:solidFill>
                <a:effectLst/>
                <a:latin typeface="Menlo" panose="020B0609030804020204" pitchFamily="49" charset="0"/>
              </a:rPr>
              <a:t>displacement</a:t>
            </a:r>
            <a:r>
              <a:rPr lang="en-US" sz="1800" b="0" dirty="0">
                <a:solidFill>
                  <a:srgbClr val="CCCCCC"/>
                </a:solidFill>
                <a:effectLst/>
                <a:latin typeface="Menlo" panose="020B0609030804020204" pitchFamily="49" charset="0"/>
              </a:rPr>
              <a:t>)</a:t>
            </a:r>
          </a:p>
          <a:p>
            <a:r>
              <a:rPr lang="en-US" sz="1800" b="0" dirty="0" err="1">
                <a:solidFill>
                  <a:srgbClr val="9CDCFE"/>
                </a:solidFill>
                <a:effectLst/>
                <a:latin typeface="Menlo" panose="020B0609030804020204" pitchFamily="49" charset="0"/>
              </a:rPr>
              <a:t>velocities</a:t>
            </a:r>
            <a:r>
              <a:rPr lang="en-US" sz="1800" b="0" dirty="0" err="1">
                <a:solidFill>
                  <a:srgbClr val="CCCCCC"/>
                </a:solidFill>
                <a:effectLst/>
                <a:latin typeface="Menlo" panose="020B0609030804020204" pitchFamily="49" charset="0"/>
              </a:rPr>
              <a:t>.</a:t>
            </a:r>
            <a:r>
              <a:rPr lang="en-US" sz="1800" b="0" dirty="0" err="1">
                <a:solidFill>
                  <a:srgbClr val="DCDCAA"/>
                </a:solidFill>
                <a:effectLst/>
                <a:latin typeface="Menlo" panose="020B0609030804020204" pitchFamily="49" charset="0"/>
              </a:rPr>
              <a:t>append</a:t>
            </a:r>
            <a:r>
              <a:rPr lang="en-US" sz="1800" b="0" dirty="0">
                <a:solidFill>
                  <a:srgbClr val="CCCCCC"/>
                </a:solidFill>
                <a:effectLst/>
                <a:latin typeface="Menlo" panose="020B0609030804020204" pitchFamily="49" charset="0"/>
              </a:rPr>
              <a:t>(</a:t>
            </a:r>
            <a:r>
              <a:rPr lang="en-US" sz="1800" b="0" dirty="0">
                <a:solidFill>
                  <a:srgbClr val="9CDCFE"/>
                </a:solidFill>
                <a:effectLst/>
                <a:latin typeface="Menlo" panose="020B0609030804020204" pitchFamily="49" charset="0"/>
              </a:rPr>
              <a:t>velocity</a:t>
            </a:r>
            <a:r>
              <a:rPr lang="en-US" sz="1800" b="0" dirty="0">
                <a:solidFill>
                  <a:srgbClr val="CCCCCC"/>
                </a:solidFill>
                <a:effectLst/>
                <a:latin typeface="Menlo" panose="020B0609030804020204" pitchFamily="49" charset="0"/>
              </a:rPr>
              <a:t>)</a:t>
            </a:r>
          </a:p>
          <a:p>
            <a:r>
              <a:rPr lang="en-US" sz="1800" b="0" dirty="0" err="1">
                <a:solidFill>
                  <a:srgbClr val="9CDCFE"/>
                </a:solidFill>
                <a:effectLst/>
                <a:latin typeface="Menlo" panose="020B0609030804020204" pitchFamily="49" charset="0"/>
              </a:rPr>
              <a:t>vel_rubbs</a:t>
            </a:r>
            <a:r>
              <a:rPr lang="en-US" sz="1800" b="0" dirty="0" err="1">
                <a:solidFill>
                  <a:srgbClr val="CCCCCC"/>
                </a:solidFill>
                <a:effectLst/>
                <a:latin typeface="Menlo" panose="020B0609030804020204" pitchFamily="49" charset="0"/>
              </a:rPr>
              <a:t>.</a:t>
            </a:r>
            <a:r>
              <a:rPr lang="en-US" sz="1800" b="0" dirty="0" err="1">
                <a:solidFill>
                  <a:srgbClr val="DCDCAA"/>
                </a:solidFill>
                <a:effectLst/>
                <a:latin typeface="Menlo" panose="020B0609030804020204" pitchFamily="49" charset="0"/>
              </a:rPr>
              <a:t>append</a:t>
            </a:r>
            <a:r>
              <a:rPr lang="en-US" sz="1800" b="0" dirty="0">
                <a:solidFill>
                  <a:srgbClr val="CCCCCC"/>
                </a:solidFill>
                <a:effectLst/>
                <a:latin typeface="Menlo" panose="020B0609030804020204" pitchFamily="49" charset="0"/>
              </a:rPr>
              <a:t>(</a:t>
            </a:r>
            <a:r>
              <a:rPr lang="en-US" sz="1800" b="0" dirty="0" err="1">
                <a:solidFill>
                  <a:srgbClr val="9CDCFE"/>
                </a:solidFill>
                <a:effectLst/>
                <a:latin typeface="Menlo" panose="020B0609030804020204" pitchFamily="49" charset="0"/>
              </a:rPr>
              <a:t>vel_rubber</a:t>
            </a:r>
            <a:r>
              <a:rPr lang="en-US" sz="1800" b="0" dirty="0">
                <a:solidFill>
                  <a:srgbClr val="CCCCCC"/>
                </a:solidFill>
                <a:effectLst/>
                <a:latin typeface="Menlo" panose="020B0609030804020204" pitchFamily="49" charset="0"/>
              </a:rPr>
              <a:t>)</a:t>
            </a:r>
          </a:p>
          <a:p>
            <a:r>
              <a:rPr lang="en-US" sz="1800" b="0" dirty="0" err="1">
                <a:solidFill>
                  <a:srgbClr val="9CDCFE"/>
                </a:solidFill>
                <a:effectLst/>
                <a:latin typeface="Menlo" panose="020B0609030804020204" pitchFamily="49" charset="0"/>
              </a:rPr>
              <a:t>disp_rubs</a:t>
            </a:r>
            <a:r>
              <a:rPr lang="en-US" sz="1800" b="0" dirty="0" err="1">
                <a:solidFill>
                  <a:srgbClr val="CCCCCC"/>
                </a:solidFill>
                <a:effectLst/>
                <a:latin typeface="Menlo" panose="020B0609030804020204" pitchFamily="49" charset="0"/>
              </a:rPr>
              <a:t>.</a:t>
            </a:r>
            <a:r>
              <a:rPr lang="en-US" sz="1800" b="0" dirty="0" err="1">
                <a:solidFill>
                  <a:srgbClr val="DCDCAA"/>
                </a:solidFill>
                <a:effectLst/>
                <a:latin typeface="Menlo" panose="020B0609030804020204" pitchFamily="49" charset="0"/>
              </a:rPr>
              <a:t>append</a:t>
            </a:r>
            <a:r>
              <a:rPr lang="en-US" sz="1800" b="0" dirty="0">
                <a:solidFill>
                  <a:srgbClr val="CCCCCC"/>
                </a:solidFill>
                <a:effectLst/>
                <a:latin typeface="Menlo" panose="020B0609030804020204" pitchFamily="49" charset="0"/>
              </a:rPr>
              <a:t>(</a:t>
            </a:r>
            <a:r>
              <a:rPr lang="en-US" sz="1800" b="0" dirty="0" err="1">
                <a:solidFill>
                  <a:srgbClr val="9CDCFE"/>
                </a:solidFill>
                <a:effectLst/>
                <a:latin typeface="Menlo" panose="020B0609030804020204" pitchFamily="49" charset="0"/>
              </a:rPr>
              <a:t>disp_rub</a:t>
            </a:r>
            <a:r>
              <a:rPr lang="en-US" sz="1800" b="0" dirty="0">
                <a:solidFill>
                  <a:srgbClr val="CCCCCC"/>
                </a:solidFill>
                <a:effectLst/>
                <a:latin typeface="Menlo" panose="020B0609030804020204" pitchFamily="49" charset="0"/>
              </a:rPr>
              <a:t>)</a:t>
            </a:r>
          </a:p>
          <a:p>
            <a:r>
              <a:rPr lang="en-US" sz="1800" b="0" dirty="0" err="1">
                <a:solidFill>
                  <a:srgbClr val="9CDCFE"/>
                </a:solidFill>
                <a:effectLst/>
                <a:latin typeface="Menlo" panose="020B0609030804020204" pitchFamily="49" charset="0"/>
              </a:rPr>
              <a:t>fluid_force</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err="1">
                <a:solidFill>
                  <a:srgbClr val="9CDCFE"/>
                </a:solidFill>
                <a:effectLst/>
                <a:latin typeface="Menlo" panose="020B0609030804020204" pitchFamily="49" charset="0"/>
              </a:rPr>
              <a:t>fluid_pressure_remaining</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err="1">
                <a:solidFill>
                  <a:srgbClr val="9CDCFE"/>
                </a:solidFill>
                <a:effectLst/>
                <a:latin typeface="Menlo" panose="020B0609030804020204" pitchFamily="49" charset="0"/>
              </a:rPr>
              <a:t>syringe_area</a:t>
            </a:r>
            <a:r>
              <a:rPr lang="en-US" sz="1800" b="0" dirty="0">
                <a:solidFill>
                  <a:srgbClr val="CCCCCC"/>
                </a:solidFill>
                <a:effectLst/>
                <a:latin typeface="Menlo" panose="020B0609030804020204" pitchFamily="49" charset="0"/>
              </a:rPr>
              <a:t> </a:t>
            </a:r>
            <a:r>
              <a:rPr lang="en-US" sz="1800" b="0" dirty="0">
                <a:solidFill>
                  <a:srgbClr val="6A9955"/>
                </a:solidFill>
                <a:effectLst/>
                <a:latin typeface="Menlo" panose="020B0609030804020204" pitchFamily="49" charset="0"/>
              </a:rPr>
              <a:t># Force due to fluid pressure</a:t>
            </a:r>
            <a:endParaRPr lang="en-US" sz="1800" b="0" dirty="0">
              <a:solidFill>
                <a:srgbClr val="CCCCCC"/>
              </a:solidFill>
              <a:effectLst/>
              <a:latin typeface="Menlo" panose="020B0609030804020204" pitchFamily="49" charset="0"/>
            </a:endParaRPr>
          </a:p>
          <a:p>
            <a:r>
              <a:rPr lang="en-US" sz="1800" b="0" dirty="0" err="1">
                <a:solidFill>
                  <a:srgbClr val="9CDCFE"/>
                </a:solidFill>
                <a:effectLst/>
                <a:latin typeface="Menlo" panose="020B0609030804020204" pitchFamily="49" charset="0"/>
              </a:rPr>
              <a:t>friction_force</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err="1">
                <a:solidFill>
                  <a:srgbClr val="9CDCFE"/>
                </a:solidFill>
                <a:effectLst/>
                <a:latin typeface="Menlo" panose="020B0609030804020204" pitchFamily="49" charset="0"/>
              </a:rPr>
              <a:t>friction_coefficient</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err="1">
                <a:solidFill>
                  <a:srgbClr val="9CDCFE"/>
                </a:solidFill>
                <a:effectLst/>
                <a:latin typeface="Menlo" panose="020B0609030804020204" pitchFamily="49" charset="0"/>
              </a:rPr>
              <a:t>vel_rubber</a:t>
            </a:r>
            <a:r>
              <a:rPr lang="en-US" sz="1800" b="0" dirty="0">
                <a:solidFill>
                  <a:srgbClr val="CCCCCC"/>
                </a:solidFill>
                <a:effectLst/>
                <a:latin typeface="Menlo" panose="020B0609030804020204" pitchFamily="49" charset="0"/>
              </a:rPr>
              <a:t> </a:t>
            </a:r>
            <a:r>
              <a:rPr lang="en-US" sz="1800" b="0" dirty="0">
                <a:solidFill>
                  <a:srgbClr val="6A9955"/>
                </a:solidFill>
                <a:effectLst/>
                <a:latin typeface="Menlo" panose="020B0609030804020204" pitchFamily="49" charset="0"/>
              </a:rPr>
              <a:t># Friction force</a:t>
            </a:r>
            <a:endParaRPr lang="en-US" sz="1800" b="0" dirty="0">
              <a:solidFill>
                <a:srgbClr val="CCCCCC"/>
              </a:solidFill>
              <a:effectLst/>
              <a:latin typeface="Menlo" panose="020B0609030804020204" pitchFamily="49" charset="0"/>
            </a:endParaRPr>
          </a:p>
          <a:p>
            <a:r>
              <a:rPr lang="en-US" sz="1800" b="0" dirty="0" err="1">
                <a:solidFill>
                  <a:srgbClr val="9CDCFE"/>
                </a:solidFill>
                <a:effectLst/>
                <a:latin typeface="Menlo" panose="020B0609030804020204" pitchFamily="49" charset="0"/>
              </a:rPr>
              <a:t>gravity_force</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err="1">
                <a:solidFill>
                  <a:srgbClr val="9CDCFE"/>
                </a:solidFill>
                <a:effectLst/>
                <a:latin typeface="Menlo" panose="020B0609030804020204" pitchFamily="49" charset="0"/>
              </a:rPr>
              <a:t>syringe_mass</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a:solidFill>
                  <a:srgbClr val="9CDCFE"/>
                </a:solidFill>
                <a:effectLst/>
                <a:latin typeface="Menlo" panose="020B0609030804020204" pitchFamily="49" charset="0"/>
              </a:rPr>
              <a:t>gravity</a:t>
            </a:r>
            <a:r>
              <a:rPr lang="en-US" sz="1800" b="0" dirty="0">
                <a:solidFill>
                  <a:srgbClr val="CCCCCC"/>
                </a:solidFill>
                <a:effectLst/>
                <a:latin typeface="Menlo" panose="020B0609030804020204" pitchFamily="49" charset="0"/>
              </a:rPr>
              <a:t> </a:t>
            </a:r>
            <a:r>
              <a:rPr lang="en-US" sz="1800" b="0" dirty="0">
                <a:solidFill>
                  <a:srgbClr val="6A9955"/>
                </a:solidFill>
                <a:effectLst/>
                <a:latin typeface="Menlo" panose="020B0609030804020204" pitchFamily="49" charset="0"/>
              </a:rPr>
              <a:t># Force due to gravity</a:t>
            </a:r>
            <a:endParaRPr lang="en-US" sz="1800" b="0" dirty="0">
              <a:solidFill>
                <a:srgbClr val="CCCCCC"/>
              </a:solidFill>
              <a:effectLst/>
              <a:latin typeface="Menlo" panose="020B0609030804020204" pitchFamily="49" charset="0"/>
            </a:endParaRPr>
          </a:p>
          <a:p>
            <a:r>
              <a:rPr lang="en-US" sz="1800" b="0" dirty="0">
                <a:solidFill>
                  <a:srgbClr val="6A9955"/>
                </a:solidFill>
                <a:effectLst/>
                <a:latin typeface="Menlo" panose="020B0609030804020204" pitchFamily="49" charset="0"/>
              </a:rPr>
              <a:t># Net force</a:t>
            </a:r>
            <a:endParaRPr lang="en-US" sz="1800" b="0" dirty="0">
              <a:solidFill>
                <a:srgbClr val="CCCCCC"/>
              </a:solidFill>
              <a:effectLst/>
              <a:latin typeface="Menlo" panose="020B0609030804020204" pitchFamily="49" charset="0"/>
            </a:endParaRPr>
          </a:p>
          <a:p>
            <a:r>
              <a:rPr lang="en-US" sz="1800" b="0" dirty="0" err="1">
                <a:solidFill>
                  <a:srgbClr val="9CDCFE"/>
                </a:solidFill>
                <a:effectLst/>
                <a:latin typeface="Menlo" panose="020B0609030804020204" pitchFamily="49" charset="0"/>
              </a:rPr>
              <a:t>net_syringe_force</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err="1">
                <a:solidFill>
                  <a:srgbClr val="9CDCFE"/>
                </a:solidFill>
                <a:effectLst/>
                <a:latin typeface="Menlo" panose="020B0609030804020204" pitchFamily="49" charset="0"/>
              </a:rPr>
              <a:t>external_force</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err="1">
                <a:solidFill>
                  <a:srgbClr val="9CDCFE"/>
                </a:solidFill>
                <a:effectLst/>
                <a:latin typeface="Menlo" panose="020B0609030804020204" pitchFamily="49" charset="0"/>
              </a:rPr>
              <a:t>fluid_force</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err="1">
                <a:solidFill>
                  <a:srgbClr val="9CDCFE"/>
                </a:solidFill>
                <a:effectLst/>
                <a:latin typeface="Menlo" panose="020B0609030804020204" pitchFamily="49" charset="0"/>
              </a:rPr>
              <a:t>friction_force</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err="1">
                <a:solidFill>
                  <a:srgbClr val="9CDCFE"/>
                </a:solidFill>
                <a:effectLst/>
                <a:latin typeface="Menlo" panose="020B0609030804020204" pitchFamily="49" charset="0"/>
              </a:rPr>
              <a:t>gravity_force</a:t>
            </a:r>
            <a:endParaRPr lang="en-US" sz="1800" b="0" dirty="0">
              <a:solidFill>
                <a:srgbClr val="CCCCCC"/>
              </a:solidFill>
              <a:effectLst/>
              <a:latin typeface="Menlo" panose="020B0609030804020204" pitchFamily="49" charset="0"/>
            </a:endParaRPr>
          </a:p>
          <a:p>
            <a:br>
              <a:rPr lang="en-US" sz="1800" b="0" dirty="0">
                <a:solidFill>
                  <a:srgbClr val="CCCCCC"/>
                </a:solidFill>
                <a:effectLst/>
                <a:latin typeface="Menlo" panose="020B0609030804020204" pitchFamily="49" charset="0"/>
              </a:rPr>
            </a:br>
            <a:br>
              <a:rPr lang="en-US" sz="1800" b="0" dirty="0">
                <a:solidFill>
                  <a:srgbClr val="CCCCCC"/>
                </a:solidFill>
                <a:effectLst/>
                <a:latin typeface="Menlo" panose="020B0609030804020204" pitchFamily="49" charset="0"/>
              </a:rPr>
            </a:br>
            <a:r>
              <a:rPr lang="en-US" sz="1800" b="0" dirty="0" err="1">
                <a:solidFill>
                  <a:srgbClr val="9CDCFE"/>
                </a:solidFill>
                <a:effectLst/>
                <a:latin typeface="Menlo" panose="020B0609030804020204" pitchFamily="49" charset="0"/>
              </a:rPr>
              <a:t>acc_rubber</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err="1">
                <a:solidFill>
                  <a:srgbClr val="9CDCFE"/>
                </a:solidFill>
                <a:effectLst/>
                <a:latin typeface="Menlo" panose="020B0609030804020204" pitchFamily="49" charset="0"/>
              </a:rPr>
              <a:t>net_syringe_force</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err="1">
                <a:solidFill>
                  <a:srgbClr val="9CDCFE"/>
                </a:solidFill>
                <a:effectLst/>
                <a:latin typeface="Menlo" panose="020B0609030804020204" pitchFamily="49" charset="0"/>
              </a:rPr>
              <a:t>rubber_mass</a:t>
            </a:r>
            <a:endParaRPr lang="en-US" sz="1800" b="0" dirty="0">
              <a:solidFill>
                <a:srgbClr val="CCCCCC"/>
              </a:solidFill>
              <a:effectLst/>
              <a:latin typeface="Menlo" panose="020B0609030804020204" pitchFamily="49" charset="0"/>
            </a:endParaRPr>
          </a:p>
          <a:p>
            <a:r>
              <a:rPr lang="en-US" sz="1800" b="0" dirty="0" err="1">
                <a:solidFill>
                  <a:srgbClr val="9CDCFE"/>
                </a:solidFill>
                <a:effectLst/>
                <a:latin typeface="Menlo" panose="020B0609030804020204" pitchFamily="49" charset="0"/>
              </a:rPr>
              <a:t>vel_rubber</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err="1">
                <a:solidFill>
                  <a:srgbClr val="9CDCFE"/>
                </a:solidFill>
                <a:effectLst/>
                <a:latin typeface="Menlo" panose="020B0609030804020204" pitchFamily="49" charset="0"/>
              </a:rPr>
              <a:t>acc_rubber</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err="1">
                <a:solidFill>
                  <a:srgbClr val="9CDCFE"/>
                </a:solidFill>
                <a:effectLst/>
                <a:latin typeface="Menlo" panose="020B0609030804020204" pitchFamily="49" charset="0"/>
              </a:rPr>
              <a:t>time_step</a:t>
            </a:r>
            <a:endParaRPr lang="en-US" sz="1800" b="0" dirty="0">
              <a:solidFill>
                <a:srgbClr val="CCCCCC"/>
              </a:solidFill>
              <a:effectLst/>
              <a:latin typeface="Menlo" panose="020B0609030804020204" pitchFamily="49" charset="0"/>
            </a:endParaRPr>
          </a:p>
          <a:p>
            <a:r>
              <a:rPr lang="en-US" sz="1800" b="0" dirty="0" err="1">
                <a:solidFill>
                  <a:srgbClr val="9CDCFE"/>
                </a:solidFill>
                <a:effectLst/>
                <a:latin typeface="Menlo" panose="020B0609030804020204" pitchFamily="49" charset="0"/>
              </a:rPr>
              <a:t>disp_rub</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err="1">
                <a:solidFill>
                  <a:srgbClr val="9CDCFE"/>
                </a:solidFill>
                <a:effectLst/>
                <a:latin typeface="Menlo" panose="020B0609030804020204" pitchFamily="49" charset="0"/>
              </a:rPr>
              <a:t>vel_rubber</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err="1">
                <a:solidFill>
                  <a:srgbClr val="9CDCFE"/>
                </a:solidFill>
                <a:effectLst/>
                <a:latin typeface="Menlo" panose="020B0609030804020204" pitchFamily="49" charset="0"/>
              </a:rPr>
              <a:t>time_step</a:t>
            </a:r>
            <a:endParaRPr lang="en-US" sz="1800" b="0" dirty="0">
              <a:solidFill>
                <a:srgbClr val="CCCCCC"/>
              </a:solidFill>
              <a:effectLst/>
              <a:latin typeface="Menlo" panose="020B0609030804020204" pitchFamily="49" charset="0"/>
            </a:endParaRPr>
          </a:p>
          <a:p>
            <a:br>
              <a:rPr lang="en-US" sz="1800" b="0" dirty="0">
                <a:solidFill>
                  <a:srgbClr val="CCCCCC"/>
                </a:solidFill>
                <a:effectLst/>
                <a:latin typeface="Menlo" panose="020B0609030804020204" pitchFamily="49" charset="0"/>
              </a:rPr>
            </a:br>
            <a:r>
              <a:rPr lang="en-US" sz="1800" b="0" dirty="0">
                <a:solidFill>
                  <a:srgbClr val="6A9955"/>
                </a:solidFill>
                <a:effectLst/>
                <a:latin typeface="Menlo" panose="020B0609030804020204" pitchFamily="49" charset="0"/>
              </a:rPr>
              <a:t># Modified skin resistance based on humidity and temperature</a:t>
            </a:r>
            <a:endParaRPr lang="en-US" sz="1800" b="0" dirty="0">
              <a:solidFill>
                <a:srgbClr val="CCCCCC"/>
              </a:solidFill>
              <a:effectLst/>
              <a:latin typeface="Menlo" panose="020B0609030804020204" pitchFamily="49" charset="0"/>
            </a:endParaRPr>
          </a:p>
          <a:p>
            <a:r>
              <a:rPr lang="en-US" sz="1800" b="0" dirty="0" err="1">
                <a:solidFill>
                  <a:srgbClr val="9CDCFE"/>
                </a:solidFill>
                <a:effectLst/>
                <a:latin typeface="Menlo" panose="020B0609030804020204" pitchFamily="49" charset="0"/>
              </a:rPr>
              <a:t>skin_resistance</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a:solidFill>
                  <a:srgbClr val="9CDCFE"/>
                </a:solidFill>
                <a:effectLst/>
                <a:latin typeface="Menlo" panose="020B0609030804020204" pitchFamily="49" charset="0"/>
              </a:rPr>
              <a:t>base_skin_resistance</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a:solidFill>
                  <a:srgbClr val="9CDCFE"/>
                </a:solidFill>
                <a:effectLst/>
                <a:latin typeface="Menlo" panose="020B0609030804020204" pitchFamily="49" charset="0"/>
              </a:rPr>
              <a:t>humidity</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err="1">
                <a:solidFill>
                  <a:srgbClr val="9CDCFE"/>
                </a:solidFill>
                <a:effectLst/>
                <a:latin typeface="Menlo" panose="020B0609030804020204" pitchFamily="49" charset="0"/>
              </a:rPr>
              <a:t>temperature_factor</a:t>
            </a:r>
            <a:r>
              <a:rPr lang="en-US" sz="1800" b="0" dirty="0">
                <a:solidFill>
                  <a:srgbClr val="CCCCCC"/>
                </a:solidFill>
                <a:effectLst/>
                <a:latin typeface="Menlo" panose="020B0609030804020204" pitchFamily="49" charset="0"/>
              </a:rPr>
              <a:t> </a:t>
            </a:r>
            <a:r>
              <a:rPr lang="en-US" sz="1800" b="0" dirty="0">
                <a:solidFill>
                  <a:srgbClr val="6A9955"/>
                </a:solidFill>
                <a:effectLst/>
                <a:latin typeface="Menlo" panose="020B0609030804020204" pitchFamily="49" charset="0"/>
              </a:rPr>
              <a:t># approximate: for more accurate results use Ogden material model</a:t>
            </a:r>
            <a:endParaRPr lang="en-US" sz="1800" b="0" dirty="0">
              <a:solidFill>
                <a:srgbClr val="CCCCCC"/>
              </a:solidFill>
              <a:effectLst/>
              <a:latin typeface="Menlo" panose="020B0609030804020204" pitchFamily="49" charset="0"/>
            </a:endParaRPr>
          </a:p>
          <a:p>
            <a:r>
              <a:rPr lang="en-US" sz="1800" b="0" dirty="0" err="1">
                <a:solidFill>
                  <a:srgbClr val="9CDCFE"/>
                </a:solidFill>
                <a:effectLst/>
                <a:latin typeface="Menlo" panose="020B0609030804020204" pitchFamily="49" charset="0"/>
              </a:rPr>
              <a:t>needle_angle_rad</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err="1">
                <a:solidFill>
                  <a:srgbClr val="4EC9B0"/>
                </a:solidFill>
                <a:effectLst/>
                <a:latin typeface="Menlo" panose="020B0609030804020204" pitchFamily="49" charset="0"/>
              </a:rPr>
              <a:t>np</a:t>
            </a:r>
            <a:r>
              <a:rPr lang="en-US" sz="1800" b="0" dirty="0" err="1">
                <a:solidFill>
                  <a:srgbClr val="CCCCCC"/>
                </a:solidFill>
                <a:effectLst/>
                <a:latin typeface="Menlo" panose="020B0609030804020204" pitchFamily="49" charset="0"/>
              </a:rPr>
              <a:t>.</a:t>
            </a:r>
            <a:r>
              <a:rPr lang="en-US" sz="1800" b="0" dirty="0" err="1">
                <a:solidFill>
                  <a:srgbClr val="9CDCFE"/>
                </a:solidFill>
                <a:effectLst/>
                <a:latin typeface="Menlo" panose="020B0609030804020204" pitchFamily="49" charset="0"/>
              </a:rPr>
              <a:t>arccos</a:t>
            </a:r>
            <a:r>
              <a:rPr lang="en-US" sz="1800" b="0" dirty="0">
                <a:solidFill>
                  <a:srgbClr val="CCCCCC"/>
                </a:solidFill>
                <a:effectLst/>
                <a:latin typeface="Menlo" panose="020B0609030804020204" pitchFamily="49" charset="0"/>
              </a:rPr>
              <a:t>(</a:t>
            </a:r>
            <a:r>
              <a:rPr lang="en-US" sz="1800" b="0" dirty="0" err="1">
                <a:solidFill>
                  <a:srgbClr val="9CDCFE"/>
                </a:solidFill>
                <a:effectLst/>
                <a:latin typeface="Menlo" panose="020B0609030804020204" pitchFamily="49" charset="0"/>
              </a:rPr>
              <a:t>bending_force_max</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err="1">
                <a:solidFill>
                  <a:srgbClr val="9CDCFE"/>
                </a:solidFill>
                <a:effectLst/>
                <a:latin typeface="Menlo" panose="020B0609030804020204" pitchFamily="49" charset="0"/>
              </a:rPr>
              <a:t>net_syringe_force</a:t>
            </a:r>
            <a:r>
              <a:rPr lang="en-US" sz="1800" b="0" dirty="0">
                <a:solidFill>
                  <a:srgbClr val="CCCCCC"/>
                </a:solidFill>
                <a:effectLst/>
                <a:latin typeface="Menlo" panose="020B0609030804020204" pitchFamily="49" charset="0"/>
              </a:rPr>
              <a:t>)</a:t>
            </a:r>
          </a:p>
          <a:p>
            <a:r>
              <a:rPr lang="en-US" sz="1800" b="0" dirty="0" err="1">
                <a:solidFill>
                  <a:srgbClr val="9CDCFE"/>
                </a:solidFill>
                <a:effectLst/>
                <a:latin typeface="Menlo" panose="020B0609030804020204" pitchFamily="49" charset="0"/>
              </a:rPr>
              <a:t>bending_force_avg</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err="1">
                <a:solidFill>
                  <a:srgbClr val="9CDCFE"/>
                </a:solidFill>
                <a:effectLst/>
                <a:latin typeface="Menlo" panose="020B0609030804020204" pitchFamily="49" charset="0"/>
              </a:rPr>
              <a:t>gravity_force</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err="1">
                <a:solidFill>
                  <a:srgbClr val="4EC9B0"/>
                </a:solidFill>
                <a:effectLst/>
                <a:latin typeface="Menlo" panose="020B0609030804020204" pitchFamily="49" charset="0"/>
              </a:rPr>
              <a:t>np</a:t>
            </a:r>
            <a:r>
              <a:rPr lang="en-US" sz="1800" b="0" dirty="0" err="1">
                <a:solidFill>
                  <a:srgbClr val="CCCCCC"/>
                </a:solidFill>
                <a:effectLst/>
                <a:latin typeface="Menlo" panose="020B0609030804020204" pitchFamily="49" charset="0"/>
              </a:rPr>
              <a:t>.</a:t>
            </a:r>
            <a:r>
              <a:rPr lang="en-US" sz="1800" b="0" dirty="0" err="1">
                <a:solidFill>
                  <a:srgbClr val="9CDCFE"/>
                </a:solidFill>
                <a:effectLst/>
                <a:latin typeface="Menlo" panose="020B0609030804020204" pitchFamily="49" charset="0"/>
              </a:rPr>
              <a:t>cos</a:t>
            </a:r>
            <a:r>
              <a:rPr lang="en-US" sz="1800" b="0" dirty="0">
                <a:solidFill>
                  <a:srgbClr val="CCCCCC"/>
                </a:solidFill>
                <a:effectLst/>
                <a:latin typeface="Menlo" panose="020B0609030804020204" pitchFamily="49" charset="0"/>
              </a:rPr>
              <a:t>(</a:t>
            </a:r>
            <a:r>
              <a:rPr lang="en-US" sz="1800" b="0" dirty="0" err="1">
                <a:solidFill>
                  <a:srgbClr val="9CDCFE"/>
                </a:solidFill>
                <a:effectLst/>
                <a:latin typeface="Menlo" panose="020B0609030804020204" pitchFamily="49" charset="0"/>
              </a:rPr>
              <a:t>needle_angle_rad</a:t>
            </a:r>
            <a:r>
              <a:rPr lang="en-US" sz="1800" b="0" dirty="0">
                <a:solidFill>
                  <a:srgbClr val="CCCCCC"/>
                </a:solidFill>
                <a:effectLst/>
                <a:latin typeface="Menlo" panose="020B0609030804020204" pitchFamily="49" charset="0"/>
              </a:rPr>
              <a:t>)</a:t>
            </a:r>
          </a:p>
          <a:p>
            <a:r>
              <a:rPr lang="en-US" sz="1800" b="0" dirty="0">
                <a:solidFill>
                  <a:srgbClr val="6A9955"/>
                </a:solidFill>
                <a:effectLst/>
                <a:latin typeface="Menlo" panose="020B0609030804020204" pitchFamily="49" charset="0"/>
              </a:rPr>
              <a:t># Calculate friction coefficient</a:t>
            </a:r>
            <a:endParaRPr lang="en-US" sz="1800" b="0" dirty="0">
              <a:solidFill>
                <a:srgbClr val="CCCCCC"/>
              </a:solidFill>
              <a:effectLst/>
              <a:latin typeface="Menlo" panose="020B0609030804020204" pitchFamily="49" charset="0"/>
            </a:endParaRPr>
          </a:p>
          <a:p>
            <a:r>
              <a:rPr lang="en-US" sz="1800" b="0" dirty="0">
                <a:solidFill>
                  <a:srgbClr val="9CDCFE"/>
                </a:solidFill>
                <a:effectLst/>
                <a:latin typeface="Menlo" panose="020B0609030804020204" pitchFamily="49" charset="0"/>
              </a:rPr>
              <a:t>mu</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err="1">
                <a:solidFill>
                  <a:srgbClr val="DCDCAA"/>
                </a:solidFill>
                <a:effectLst/>
                <a:latin typeface="Menlo" panose="020B0609030804020204" pitchFamily="49" charset="0"/>
              </a:rPr>
              <a:t>calculate_friction_coefficient</a:t>
            </a:r>
            <a:r>
              <a:rPr lang="en-US" sz="1800" b="0" dirty="0">
                <a:solidFill>
                  <a:srgbClr val="CCCCCC"/>
                </a:solidFill>
                <a:effectLst/>
                <a:latin typeface="Menlo" panose="020B0609030804020204" pitchFamily="49" charset="0"/>
              </a:rPr>
              <a:t>(</a:t>
            </a:r>
            <a:r>
              <a:rPr lang="en-US" sz="1800" b="0" dirty="0" err="1">
                <a:solidFill>
                  <a:srgbClr val="9CDCFE"/>
                </a:solidFill>
                <a:effectLst/>
                <a:latin typeface="Menlo" panose="020B0609030804020204" pitchFamily="49" charset="0"/>
              </a:rPr>
              <a:t>tissue_coeficient_friction</a:t>
            </a:r>
            <a:r>
              <a:rPr lang="en-US" sz="1800" b="0" dirty="0">
                <a:solidFill>
                  <a:srgbClr val="CCCCCC"/>
                </a:solidFill>
                <a:effectLst/>
                <a:latin typeface="Menlo" panose="020B0609030804020204" pitchFamily="49" charset="0"/>
              </a:rPr>
              <a:t>, </a:t>
            </a:r>
            <a:r>
              <a:rPr lang="en-US" sz="1800" b="0" dirty="0" err="1">
                <a:solidFill>
                  <a:srgbClr val="9CDCFE"/>
                </a:solidFill>
                <a:effectLst/>
                <a:latin typeface="Menlo" panose="020B0609030804020204" pitchFamily="49" charset="0"/>
              </a:rPr>
              <a:t>needle_diameter</a:t>
            </a:r>
            <a:r>
              <a:rPr lang="en-US" sz="1800" b="0" dirty="0">
                <a:solidFill>
                  <a:srgbClr val="CCCCCC"/>
                </a:solidFill>
                <a:effectLst/>
                <a:latin typeface="Menlo" panose="020B0609030804020204" pitchFamily="49" charset="0"/>
              </a:rPr>
              <a:t>)</a:t>
            </a:r>
          </a:p>
          <a:p>
            <a:br>
              <a:rPr lang="en-US" sz="1800" b="0" dirty="0">
                <a:solidFill>
                  <a:srgbClr val="CCCCCC"/>
                </a:solidFill>
                <a:effectLst/>
                <a:latin typeface="Menlo" panose="020B0609030804020204" pitchFamily="49" charset="0"/>
              </a:rPr>
            </a:br>
            <a:r>
              <a:rPr lang="en-US" sz="1800" b="0" dirty="0" err="1">
                <a:solidFill>
                  <a:srgbClr val="9CDCFE"/>
                </a:solidFill>
                <a:effectLst/>
                <a:latin typeface="Menlo" panose="020B0609030804020204" pitchFamily="49" charset="0"/>
              </a:rPr>
              <a:t>indentation_force</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err="1">
                <a:solidFill>
                  <a:srgbClr val="9CDCFE"/>
                </a:solidFill>
                <a:effectLst/>
                <a:latin typeface="Menlo" panose="020B0609030804020204" pitchFamily="49" charset="0"/>
              </a:rPr>
              <a:t>net_syringe_force</a:t>
            </a:r>
            <a:r>
              <a:rPr lang="en-US" sz="1800" b="0" dirty="0">
                <a:solidFill>
                  <a:srgbClr val="CCCCCC"/>
                </a:solidFill>
                <a:effectLst/>
                <a:latin typeface="Menlo" panose="020B0609030804020204" pitchFamily="49" charset="0"/>
              </a:rPr>
              <a:t> </a:t>
            </a:r>
          </a:p>
          <a:p>
            <a:r>
              <a:rPr lang="en-US" sz="1800" b="0" dirty="0" err="1">
                <a:solidFill>
                  <a:srgbClr val="9CDCFE"/>
                </a:solidFill>
                <a:effectLst/>
                <a:latin typeface="Menlo" panose="020B0609030804020204" pitchFamily="49" charset="0"/>
              </a:rPr>
              <a:t>cutting_force</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err="1">
                <a:solidFill>
                  <a:srgbClr val="9CDCFE"/>
                </a:solidFill>
                <a:effectLst/>
                <a:latin typeface="Menlo" panose="020B0609030804020204" pitchFamily="49" charset="0"/>
              </a:rPr>
              <a:t>skin_resistance</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a:solidFill>
                  <a:srgbClr val="B5CEA8"/>
                </a:solidFill>
                <a:effectLst/>
                <a:latin typeface="Menlo" panose="020B0609030804020204" pitchFamily="49" charset="0"/>
              </a:rPr>
              <a:t>3.14</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err="1">
                <a:solidFill>
                  <a:srgbClr val="9CDCFE"/>
                </a:solidFill>
                <a:effectLst/>
                <a:latin typeface="Menlo" panose="020B0609030804020204" pitchFamily="49" charset="0"/>
              </a:rPr>
              <a:t>needle_diameter</a:t>
            </a:r>
            <a:r>
              <a:rPr lang="en-US" sz="1800" b="0" dirty="0">
                <a:solidFill>
                  <a:srgbClr val="D4D4D4"/>
                </a:solidFill>
                <a:effectLst/>
                <a:latin typeface="Menlo" panose="020B0609030804020204" pitchFamily="49" charset="0"/>
              </a:rPr>
              <a:t>**</a:t>
            </a:r>
            <a:r>
              <a:rPr lang="en-US" sz="1800" b="0" dirty="0">
                <a:solidFill>
                  <a:srgbClr val="B5CEA8"/>
                </a:solidFill>
                <a:effectLst/>
                <a:latin typeface="Menlo" panose="020B0609030804020204" pitchFamily="49" charset="0"/>
              </a:rPr>
              <a:t>2</a:t>
            </a:r>
            <a:r>
              <a:rPr lang="en-US" sz="1800" b="0" dirty="0">
                <a:solidFill>
                  <a:srgbClr val="CCCCCC"/>
                </a:solidFill>
                <a:effectLst/>
                <a:latin typeface="Menlo" panose="020B0609030804020204" pitchFamily="49" charset="0"/>
              </a:rPr>
              <a:t>) </a:t>
            </a:r>
            <a:r>
              <a:rPr lang="en-US" sz="1800" b="0" dirty="0">
                <a:solidFill>
                  <a:srgbClr val="6A9955"/>
                </a:solidFill>
                <a:effectLst/>
                <a:latin typeface="Menlo" panose="020B0609030804020204" pitchFamily="49" charset="0"/>
              </a:rPr>
              <a:t># Needle perimeter</a:t>
            </a:r>
            <a:endParaRPr lang="en-US" sz="1800" b="0" dirty="0">
              <a:solidFill>
                <a:srgbClr val="CCCCCC"/>
              </a:solidFill>
              <a:effectLst/>
              <a:latin typeface="Menlo" panose="020B0609030804020204" pitchFamily="49" charset="0"/>
            </a:endParaRPr>
          </a:p>
          <a:p>
            <a:r>
              <a:rPr lang="en-US" sz="1800" b="0" dirty="0" err="1">
                <a:solidFill>
                  <a:srgbClr val="9CDCFE"/>
                </a:solidFill>
                <a:effectLst/>
                <a:latin typeface="Menlo" panose="020B0609030804020204" pitchFamily="49" charset="0"/>
              </a:rPr>
              <a:t>friction_force_skin</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a:solidFill>
                  <a:srgbClr val="9CDCFE"/>
                </a:solidFill>
                <a:effectLst/>
                <a:latin typeface="Menlo" panose="020B0609030804020204" pitchFamily="49" charset="0"/>
              </a:rPr>
              <a:t>mu</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a:solidFill>
                  <a:srgbClr val="9CDCFE"/>
                </a:solidFill>
                <a:effectLst/>
                <a:latin typeface="Menlo" panose="020B0609030804020204" pitchFamily="49" charset="0"/>
              </a:rPr>
              <a:t>velocity</a:t>
            </a:r>
            <a:r>
              <a:rPr lang="en-US" sz="1800" b="0" dirty="0">
                <a:solidFill>
                  <a:srgbClr val="CCCCCC"/>
                </a:solidFill>
                <a:effectLst/>
                <a:latin typeface="Menlo" panose="020B0609030804020204" pitchFamily="49" charset="0"/>
              </a:rPr>
              <a:t> </a:t>
            </a:r>
            <a:r>
              <a:rPr lang="en-US" sz="1800" b="0" dirty="0">
                <a:solidFill>
                  <a:srgbClr val="6A9955"/>
                </a:solidFill>
                <a:effectLst/>
                <a:latin typeface="Menlo" panose="020B0609030804020204" pitchFamily="49" charset="0"/>
              </a:rPr>
              <a:t># Example friction force</a:t>
            </a:r>
            <a:endParaRPr lang="en-US" sz="1800" b="0" dirty="0">
              <a:solidFill>
                <a:srgbClr val="CCCCCC"/>
              </a:solidFill>
              <a:effectLst/>
              <a:latin typeface="Menlo" panose="020B0609030804020204" pitchFamily="49" charset="0"/>
            </a:endParaRPr>
          </a:p>
          <a:p>
            <a:br>
              <a:rPr lang="en-US" sz="1800" b="0" dirty="0">
                <a:solidFill>
                  <a:srgbClr val="CCCCCC"/>
                </a:solidFill>
                <a:effectLst/>
                <a:latin typeface="Menlo" panose="020B0609030804020204" pitchFamily="49" charset="0"/>
              </a:rPr>
            </a:br>
            <a:r>
              <a:rPr lang="en-US" sz="1800" b="0" dirty="0">
                <a:solidFill>
                  <a:srgbClr val="6A9955"/>
                </a:solidFill>
                <a:effectLst/>
                <a:latin typeface="Menlo" panose="020B0609030804020204" pitchFamily="49" charset="0"/>
              </a:rPr>
              <a:t># Net force</a:t>
            </a:r>
            <a:endParaRPr lang="en-US" sz="1800" b="0" dirty="0">
              <a:solidFill>
                <a:srgbClr val="CCCCCC"/>
              </a:solidFill>
              <a:effectLst/>
              <a:latin typeface="Menlo" panose="020B0609030804020204" pitchFamily="49" charset="0"/>
            </a:endParaRPr>
          </a:p>
          <a:p>
            <a:r>
              <a:rPr lang="en-US" sz="1800" b="0" dirty="0" err="1">
                <a:solidFill>
                  <a:srgbClr val="9CDCFE"/>
                </a:solidFill>
                <a:effectLst/>
                <a:latin typeface="Menlo" panose="020B0609030804020204" pitchFamily="49" charset="0"/>
              </a:rPr>
              <a:t>net_force</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err="1">
                <a:solidFill>
                  <a:srgbClr val="9CDCFE"/>
                </a:solidFill>
                <a:effectLst/>
                <a:latin typeface="Menlo" panose="020B0609030804020204" pitchFamily="49" charset="0"/>
              </a:rPr>
              <a:t>indentation_force</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err="1">
                <a:solidFill>
                  <a:srgbClr val="9CDCFE"/>
                </a:solidFill>
                <a:effectLst/>
                <a:latin typeface="Menlo" panose="020B0609030804020204" pitchFamily="49" charset="0"/>
              </a:rPr>
              <a:t>cutting_force</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err="1">
                <a:solidFill>
                  <a:srgbClr val="9CDCFE"/>
                </a:solidFill>
                <a:effectLst/>
                <a:latin typeface="Menlo" panose="020B0609030804020204" pitchFamily="49" charset="0"/>
              </a:rPr>
              <a:t>friction_force_skin</a:t>
            </a:r>
            <a:r>
              <a:rPr lang="en-US" sz="1800" b="0" dirty="0">
                <a:solidFill>
                  <a:srgbClr val="CCCCCC"/>
                </a:solidFill>
                <a:effectLst/>
                <a:latin typeface="Menlo" panose="020B0609030804020204" pitchFamily="49" charset="0"/>
              </a:rPr>
              <a:t>)</a:t>
            </a:r>
          </a:p>
          <a:p>
            <a:r>
              <a:rPr lang="en-US" sz="1800" b="0" dirty="0">
                <a:solidFill>
                  <a:srgbClr val="6A9955"/>
                </a:solidFill>
                <a:effectLst/>
                <a:latin typeface="Menlo" panose="020B0609030804020204" pitchFamily="49" charset="0"/>
              </a:rPr>
              <a:t># Acceleration is needles acc</a:t>
            </a:r>
            <a:endParaRPr lang="en-US" sz="1800" b="0" dirty="0">
              <a:solidFill>
                <a:srgbClr val="CCCCCC"/>
              </a:solidFill>
              <a:effectLst/>
              <a:latin typeface="Menlo" panose="020B0609030804020204" pitchFamily="49" charset="0"/>
            </a:endParaRPr>
          </a:p>
          <a:p>
            <a:r>
              <a:rPr lang="en-US" sz="1800" b="0" dirty="0">
                <a:solidFill>
                  <a:srgbClr val="9CDCFE"/>
                </a:solidFill>
                <a:effectLst/>
                <a:latin typeface="Menlo" panose="020B0609030804020204" pitchFamily="49" charset="0"/>
              </a:rPr>
              <a:t>acceleration</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err="1">
                <a:solidFill>
                  <a:srgbClr val="9CDCFE"/>
                </a:solidFill>
                <a:effectLst/>
                <a:latin typeface="Menlo" panose="020B0609030804020204" pitchFamily="49" charset="0"/>
              </a:rPr>
              <a:t>net_force</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err="1">
                <a:solidFill>
                  <a:srgbClr val="9CDCFE"/>
                </a:solidFill>
                <a:effectLst/>
                <a:latin typeface="Menlo" panose="020B0609030804020204" pitchFamily="49" charset="0"/>
              </a:rPr>
              <a:t>syringe_mass</a:t>
            </a:r>
            <a:endParaRPr lang="en-US" sz="1800" b="0" dirty="0">
              <a:solidFill>
                <a:srgbClr val="CCCCCC"/>
              </a:solidFill>
              <a:effectLst/>
              <a:latin typeface="Menlo" panose="020B0609030804020204" pitchFamily="49" charset="0"/>
            </a:endParaRPr>
          </a:p>
          <a:p>
            <a:r>
              <a:rPr lang="en-US" sz="1800" b="0" dirty="0">
                <a:solidFill>
                  <a:srgbClr val="6A9955"/>
                </a:solidFill>
                <a:effectLst/>
                <a:latin typeface="Menlo" panose="020B0609030804020204" pitchFamily="49" charset="0"/>
              </a:rPr>
              <a:t># Update velocity and displacement using numerical integration (Euler's method)</a:t>
            </a:r>
            <a:endParaRPr lang="en-US" sz="1800" b="0" dirty="0">
              <a:solidFill>
                <a:srgbClr val="CCCCCC"/>
              </a:solidFill>
              <a:effectLst/>
              <a:latin typeface="Menlo" panose="020B0609030804020204" pitchFamily="49" charset="0"/>
            </a:endParaRPr>
          </a:p>
          <a:p>
            <a:r>
              <a:rPr lang="en-US" sz="1800" b="0" dirty="0">
                <a:solidFill>
                  <a:srgbClr val="6A9955"/>
                </a:solidFill>
                <a:effectLst/>
                <a:latin typeface="Menlo" panose="020B0609030804020204" pitchFamily="49" charset="0"/>
              </a:rPr>
              <a:t># This vel is needle's vel</a:t>
            </a:r>
            <a:endParaRPr lang="en-US" sz="1800" b="0" dirty="0">
              <a:solidFill>
                <a:srgbClr val="CCCCCC"/>
              </a:solidFill>
              <a:effectLst/>
              <a:latin typeface="Menlo" panose="020B0609030804020204" pitchFamily="49" charset="0"/>
            </a:endParaRPr>
          </a:p>
          <a:p>
            <a:r>
              <a:rPr lang="en-US" sz="1800" b="0" dirty="0">
                <a:solidFill>
                  <a:srgbClr val="9CDCFE"/>
                </a:solidFill>
                <a:effectLst/>
                <a:latin typeface="Menlo" panose="020B0609030804020204" pitchFamily="49" charset="0"/>
              </a:rPr>
              <a:t>velocity</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a:solidFill>
                  <a:srgbClr val="9CDCFE"/>
                </a:solidFill>
                <a:effectLst/>
                <a:latin typeface="Menlo" panose="020B0609030804020204" pitchFamily="49" charset="0"/>
              </a:rPr>
              <a:t>acceleration</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err="1">
                <a:solidFill>
                  <a:srgbClr val="9CDCFE"/>
                </a:solidFill>
                <a:effectLst/>
                <a:latin typeface="Menlo" panose="020B0609030804020204" pitchFamily="49" charset="0"/>
              </a:rPr>
              <a:t>time_step</a:t>
            </a:r>
            <a:endParaRPr lang="en-US" sz="1800" b="0" dirty="0">
              <a:solidFill>
                <a:srgbClr val="CCCCCC"/>
              </a:solidFill>
              <a:effectLst/>
              <a:latin typeface="Menlo" panose="020B0609030804020204" pitchFamily="49" charset="0"/>
            </a:endParaRPr>
          </a:p>
          <a:p>
            <a:r>
              <a:rPr lang="en-US" sz="1800" b="0" dirty="0">
                <a:solidFill>
                  <a:srgbClr val="9CDCFE"/>
                </a:solidFill>
                <a:effectLst/>
                <a:latin typeface="Menlo" panose="020B0609030804020204" pitchFamily="49" charset="0"/>
              </a:rPr>
              <a:t>displacement</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a:solidFill>
                  <a:srgbClr val="9CDCFE"/>
                </a:solidFill>
                <a:effectLst/>
                <a:latin typeface="Menlo" panose="020B0609030804020204" pitchFamily="49" charset="0"/>
              </a:rPr>
              <a:t>velocity</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err="1">
                <a:solidFill>
                  <a:srgbClr val="9CDCFE"/>
                </a:solidFill>
                <a:effectLst/>
                <a:latin typeface="Menlo" panose="020B0609030804020204" pitchFamily="49" charset="0"/>
              </a:rPr>
              <a:t>time_step</a:t>
            </a:r>
            <a:r>
              <a:rPr lang="en-US" sz="1800" b="0" dirty="0">
                <a:solidFill>
                  <a:srgbClr val="CCCCCC"/>
                </a:solidFill>
                <a:effectLst/>
                <a:latin typeface="Menlo" panose="020B0609030804020204" pitchFamily="49" charset="0"/>
              </a:rPr>
              <a:t> </a:t>
            </a:r>
            <a:r>
              <a:rPr lang="en-US" sz="1800" b="0" dirty="0">
                <a:solidFill>
                  <a:srgbClr val="6A9955"/>
                </a:solidFill>
                <a:effectLst/>
                <a:latin typeface="Menlo" panose="020B0609030804020204" pitchFamily="49" charset="0"/>
              </a:rPr>
              <a:t># this </a:t>
            </a:r>
            <a:r>
              <a:rPr lang="en-US" sz="1800" b="0" dirty="0" err="1">
                <a:solidFill>
                  <a:srgbClr val="6A9955"/>
                </a:solidFill>
                <a:effectLst/>
                <a:latin typeface="Menlo" panose="020B0609030804020204" pitchFamily="49" charset="0"/>
              </a:rPr>
              <a:t>disp</a:t>
            </a:r>
            <a:r>
              <a:rPr lang="en-US" sz="1800" b="0" dirty="0">
                <a:solidFill>
                  <a:srgbClr val="6A9955"/>
                </a:solidFill>
                <a:effectLst/>
                <a:latin typeface="Menlo" panose="020B0609030804020204" pitchFamily="49" charset="0"/>
              </a:rPr>
              <a:t> is needles</a:t>
            </a:r>
            <a:endParaRPr lang="en-US" sz="1800" b="0" dirty="0">
              <a:solidFill>
                <a:srgbClr val="CCCCCC"/>
              </a:solidFill>
              <a:effectLst/>
              <a:latin typeface="Menlo" panose="020B0609030804020204" pitchFamily="49" charset="0"/>
            </a:endParaRPr>
          </a:p>
          <a:p>
            <a:r>
              <a:rPr lang="en-US" sz="1800" b="0" dirty="0" err="1">
                <a:solidFill>
                  <a:srgbClr val="9CDCFE"/>
                </a:solidFill>
                <a:effectLst/>
                <a:latin typeface="Menlo" panose="020B0609030804020204" pitchFamily="49" charset="0"/>
              </a:rPr>
              <a:t>needle_angle_rad_</a:t>
            </a:r>
            <a:r>
              <a:rPr lang="en-US" sz="1800" b="0" dirty="0" err="1">
                <a:solidFill>
                  <a:srgbClr val="CCCCCC"/>
                </a:solidFill>
                <a:effectLst/>
                <a:latin typeface="Menlo" panose="020B0609030804020204" pitchFamily="49" charset="0"/>
              </a:rPr>
              <a:t>.</a:t>
            </a:r>
            <a:r>
              <a:rPr lang="en-US" sz="1800" b="0" dirty="0" err="1">
                <a:solidFill>
                  <a:srgbClr val="DCDCAA"/>
                </a:solidFill>
                <a:effectLst/>
                <a:latin typeface="Menlo" panose="020B0609030804020204" pitchFamily="49" charset="0"/>
              </a:rPr>
              <a:t>append</a:t>
            </a:r>
            <a:r>
              <a:rPr lang="en-US" sz="1800" b="0" dirty="0">
                <a:solidFill>
                  <a:srgbClr val="CCCCCC"/>
                </a:solidFill>
                <a:effectLst/>
                <a:latin typeface="Menlo" panose="020B0609030804020204" pitchFamily="49" charset="0"/>
              </a:rPr>
              <a:t>(</a:t>
            </a:r>
            <a:r>
              <a:rPr lang="en-US" sz="1800" b="0" dirty="0" err="1">
                <a:solidFill>
                  <a:srgbClr val="9CDCFE"/>
                </a:solidFill>
                <a:effectLst/>
                <a:latin typeface="Menlo" panose="020B0609030804020204" pitchFamily="49" charset="0"/>
              </a:rPr>
              <a:t>needle_angle_rad</a:t>
            </a:r>
            <a:r>
              <a:rPr lang="en-US" sz="1800" b="0" dirty="0">
                <a:solidFill>
                  <a:srgbClr val="CCCCCC"/>
                </a:solidFill>
                <a:effectLst/>
                <a:latin typeface="Menlo" panose="020B0609030804020204" pitchFamily="49" charset="0"/>
              </a:rPr>
              <a:t>)</a:t>
            </a:r>
          </a:p>
          <a:p>
            <a:r>
              <a:rPr lang="en-US" sz="1800" b="0" dirty="0" err="1">
                <a:solidFill>
                  <a:srgbClr val="9CDCFE"/>
                </a:solidFill>
                <a:effectLst/>
                <a:latin typeface="Menlo" panose="020B0609030804020204" pitchFamily="49" charset="0"/>
              </a:rPr>
              <a:t>fluid_pressure_remaining</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err="1">
                <a:solidFill>
                  <a:srgbClr val="9CDCFE"/>
                </a:solidFill>
                <a:effectLst/>
                <a:latin typeface="Menlo" panose="020B0609030804020204" pitchFamily="49" charset="0"/>
              </a:rPr>
              <a:t>fluid_density</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a:solidFill>
                  <a:srgbClr val="9CDCFE"/>
                </a:solidFill>
                <a:effectLst/>
                <a:latin typeface="Menlo" panose="020B0609030804020204" pitchFamily="49" charset="0"/>
              </a:rPr>
              <a:t>gravity</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err="1">
                <a:solidFill>
                  <a:srgbClr val="9CDCFE"/>
                </a:solidFill>
                <a:effectLst/>
                <a:latin typeface="Menlo" panose="020B0609030804020204" pitchFamily="49" charset="0"/>
              </a:rPr>
              <a:t>disp_rub</a:t>
            </a:r>
            <a:endParaRPr lang="en-US" sz="1800" b="0" dirty="0">
              <a:solidFill>
                <a:srgbClr val="CCCCCC"/>
              </a:solidFill>
              <a:effectLst/>
              <a:latin typeface="Menlo" panose="020B0609030804020204" pitchFamily="49" charset="0"/>
            </a:endParaRPr>
          </a:p>
          <a:p>
            <a:r>
              <a:rPr lang="en-US" sz="1800" b="0" dirty="0">
                <a:solidFill>
                  <a:srgbClr val="9CDCFE"/>
                </a:solidFill>
                <a:effectLst/>
                <a:latin typeface="Menlo" panose="020B0609030804020204" pitchFamily="49" charset="0"/>
              </a:rPr>
              <a:t>fluid_remaining</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err="1">
                <a:solidFill>
                  <a:srgbClr val="9CDCFE"/>
                </a:solidFill>
                <a:effectLst/>
                <a:latin typeface="Menlo" panose="020B0609030804020204" pitchFamily="49" charset="0"/>
              </a:rPr>
              <a:t>syringe_area</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err="1">
                <a:solidFill>
                  <a:srgbClr val="9CDCFE"/>
                </a:solidFill>
                <a:effectLst/>
                <a:latin typeface="Menlo" panose="020B0609030804020204" pitchFamily="49" charset="0"/>
              </a:rPr>
              <a:t>disp_rub</a:t>
            </a:r>
            <a:endParaRPr lang="en-US" sz="1800" b="0" dirty="0">
              <a:solidFill>
                <a:srgbClr val="CCCCCC"/>
              </a:solidFill>
              <a:effectLst/>
              <a:latin typeface="Menlo" panose="020B0609030804020204" pitchFamily="49" charset="0"/>
            </a:endParaRPr>
          </a:p>
          <a:p>
            <a:br>
              <a:rPr lang="en-US" sz="1800" b="0" dirty="0">
                <a:solidFill>
                  <a:srgbClr val="CCCCCC"/>
                </a:solidFill>
                <a:effectLst/>
                <a:latin typeface="Menlo" panose="020B0609030804020204" pitchFamily="49" charset="0"/>
              </a:rPr>
            </a:br>
            <a:r>
              <a:rPr lang="en-US" sz="1800" b="0" dirty="0">
                <a:solidFill>
                  <a:srgbClr val="C586C0"/>
                </a:solidFill>
                <a:effectLst/>
                <a:latin typeface="Menlo" panose="020B0609030804020204" pitchFamily="49" charset="0"/>
              </a:rPr>
              <a:t>if</a:t>
            </a:r>
            <a:r>
              <a:rPr lang="en-US" sz="1800" b="0" dirty="0">
                <a:solidFill>
                  <a:srgbClr val="CCCCCC"/>
                </a:solidFill>
                <a:effectLst/>
                <a:latin typeface="Menlo" panose="020B0609030804020204" pitchFamily="49" charset="0"/>
              </a:rPr>
              <a:t> </a:t>
            </a:r>
            <a:r>
              <a:rPr lang="en-US" sz="1800" b="0" dirty="0" err="1">
                <a:solidFill>
                  <a:srgbClr val="9CDCFE"/>
                </a:solidFill>
                <a:effectLst/>
                <a:latin typeface="Menlo" panose="020B0609030804020204" pitchFamily="49" charset="0"/>
              </a:rPr>
              <a:t>injection_type</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a:solidFill>
                  <a:srgbClr val="CE9178"/>
                </a:solidFill>
                <a:effectLst/>
                <a:latin typeface="Menlo" panose="020B0609030804020204" pitchFamily="49" charset="0"/>
              </a:rPr>
              <a:t>"Intramuscular"</a:t>
            </a:r>
            <a:r>
              <a:rPr lang="en-US" sz="1800" b="0" dirty="0">
                <a:solidFill>
                  <a:srgbClr val="CCCCCC"/>
                </a:solidFill>
                <a:effectLst/>
                <a:latin typeface="Menlo" panose="020B0609030804020204" pitchFamily="49" charset="0"/>
              </a:rPr>
              <a:t>:</a:t>
            </a:r>
          </a:p>
          <a:p>
            <a:r>
              <a:rPr lang="en-US" sz="1800" b="0" dirty="0" err="1">
                <a:solidFill>
                  <a:srgbClr val="9CDCFE"/>
                </a:solidFill>
                <a:effectLst/>
                <a:latin typeface="Menlo" panose="020B0609030804020204" pitchFamily="49" charset="0"/>
              </a:rPr>
              <a:t>max_needle_penetration</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a:solidFill>
                  <a:srgbClr val="B5CEA8"/>
                </a:solidFill>
                <a:effectLst/>
                <a:latin typeface="Menlo" panose="020B0609030804020204" pitchFamily="49" charset="0"/>
              </a:rPr>
              <a:t>0.03</a:t>
            </a:r>
            <a:endParaRPr lang="en-US" sz="1800" b="0" dirty="0">
              <a:solidFill>
                <a:srgbClr val="CCCCCC"/>
              </a:solidFill>
              <a:effectLst/>
              <a:latin typeface="Menlo" panose="020B0609030804020204" pitchFamily="49" charset="0"/>
            </a:endParaRPr>
          </a:p>
          <a:p>
            <a:br>
              <a:rPr lang="en-US" sz="1800" b="0" dirty="0">
                <a:solidFill>
                  <a:srgbClr val="CCCCCC"/>
                </a:solidFill>
                <a:effectLst/>
                <a:latin typeface="Menlo" panose="020B0609030804020204" pitchFamily="49" charset="0"/>
              </a:rPr>
            </a:br>
            <a:r>
              <a:rPr lang="en-US" sz="1800" b="0" dirty="0">
                <a:solidFill>
                  <a:srgbClr val="C586C0"/>
                </a:solidFill>
                <a:effectLst/>
                <a:latin typeface="Menlo" panose="020B0609030804020204" pitchFamily="49" charset="0"/>
              </a:rPr>
              <a:t>if</a:t>
            </a:r>
            <a:r>
              <a:rPr lang="en-US" sz="1800" b="0" dirty="0">
                <a:solidFill>
                  <a:srgbClr val="CCCCCC"/>
                </a:solidFill>
                <a:effectLst/>
                <a:latin typeface="Menlo" panose="020B0609030804020204" pitchFamily="49" charset="0"/>
              </a:rPr>
              <a:t> </a:t>
            </a:r>
            <a:r>
              <a:rPr lang="en-US" sz="1800" b="0" dirty="0" err="1">
                <a:solidFill>
                  <a:srgbClr val="9CDCFE"/>
                </a:solidFill>
                <a:effectLst/>
                <a:latin typeface="Menlo" panose="020B0609030804020204" pitchFamily="49" charset="0"/>
              </a:rPr>
              <a:t>injection_type</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a:solidFill>
                  <a:srgbClr val="CE9178"/>
                </a:solidFill>
                <a:effectLst/>
                <a:latin typeface="Menlo" panose="020B0609030804020204" pitchFamily="49" charset="0"/>
              </a:rPr>
              <a:t>"Subcutaneous"</a:t>
            </a:r>
            <a:r>
              <a:rPr lang="en-US" sz="1800" b="0" dirty="0">
                <a:solidFill>
                  <a:srgbClr val="CCCCCC"/>
                </a:solidFill>
                <a:effectLst/>
                <a:latin typeface="Menlo" panose="020B0609030804020204" pitchFamily="49" charset="0"/>
              </a:rPr>
              <a:t>:</a:t>
            </a:r>
          </a:p>
          <a:p>
            <a:r>
              <a:rPr lang="en-US" sz="1800" b="0" dirty="0" err="1">
                <a:solidFill>
                  <a:srgbClr val="9CDCFE"/>
                </a:solidFill>
                <a:effectLst/>
                <a:latin typeface="Menlo" panose="020B0609030804020204" pitchFamily="49" charset="0"/>
              </a:rPr>
              <a:t>max_needle_penetration</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a:solidFill>
                  <a:srgbClr val="B5CEA8"/>
                </a:solidFill>
                <a:effectLst/>
                <a:latin typeface="Menlo" panose="020B0609030804020204" pitchFamily="49" charset="0"/>
              </a:rPr>
              <a:t>0.02</a:t>
            </a:r>
            <a:endParaRPr lang="en-US" sz="1800" b="0" dirty="0">
              <a:solidFill>
                <a:srgbClr val="CCCCCC"/>
              </a:solidFill>
              <a:effectLst/>
              <a:latin typeface="Menlo" panose="020B0609030804020204" pitchFamily="49" charset="0"/>
            </a:endParaRPr>
          </a:p>
          <a:p>
            <a:br>
              <a:rPr lang="en-US" sz="1800" b="0" dirty="0">
                <a:solidFill>
                  <a:srgbClr val="CCCCCC"/>
                </a:solidFill>
                <a:effectLst/>
                <a:latin typeface="Menlo" panose="020B0609030804020204" pitchFamily="49" charset="0"/>
              </a:rPr>
            </a:br>
            <a:r>
              <a:rPr lang="en-US" sz="1800" b="0" dirty="0" err="1">
                <a:solidFill>
                  <a:srgbClr val="C586C0"/>
                </a:solidFill>
                <a:effectLst/>
                <a:latin typeface="Menlo" panose="020B0609030804020204" pitchFamily="49" charset="0"/>
              </a:rPr>
              <a:t>elif</a:t>
            </a:r>
            <a:r>
              <a:rPr lang="en-US" sz="1800" b="0" dirty="0">
                <a:solidFill>
                  <a:srgbClr val="CCCCCC"/>
                </a:solidFill>
                <a:effectLst/>
                <a:latin typeface="Menlo" panose="020B0609030804020204" pitchFamily="49" charset="0"/>
              </a:rPr>
              <a:t> </a:t>
            </a:r>
            <a:r>
              <a:rPr lang="en-US" sz="1800" b="0" dirty="0" err="1">
                <a:solidFill>
                  <a:srgbClr val="9CDCFE"/>
                </a:solidFill>
                <a:effectLst/>
                <a:latin typeface="Menlo" panose="020B0609030804020204" pitchFamily="49" charset="0"/>
              </a:rPr>
              <a:t>injection_type</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a:solidFill>
                  <a:srgbClr val="CE9178"/>
                </a:solidFill>
                <a:effectLst/>
                <a:latin typeface="Menlo" panose="020B0609030804020204" pitchFamily="49" charset="0"/>
              </a:rPr>
              <a:t>"Intradermal"</a:t>
            </a:r>
            <a:r>
              <a:rPr lang="en-US" sz="1800" b="0" dirty="0">
                <a:solidFill>
                  <a:srgbClr val="CCCCCC"/>
                </a:solidFill>
                <a:effectLst/>
                <a:latin typeface="Menlo" panose="020B0609030804020204" pitchFamily="49" charset="0"/>
              </a:rPr>
              <a:t>:</a:t>
            </a:r>
          </a:p>
          <a:p>
            <a:r>
              <a:rPr lang="en-US" sz="1800" b="0" dirty="0" err="1">
                <a:solidFill>
                  <a:srgbClr val="9CDCFE"/>
                </a:solidFill>
                <a:effectLst/>
                <a:latin typeface="Menlo" panose="020B0609030804020204" pitchFamily="49" charset="0"/>
              </a:rPr>
              <a:t>max_needle_penetration</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a:solidFill>
                  <a:srgbClr val="B5CEA8"/>
                </a:solidFill>
                <a:effectLst/>
                <a:latin typeface="Menlo" panose="020B0609030804020204" pitchFamily="49" charset="0"/>
              </a:rPr>
              <a:t>0.003</a:t>
            </a:r>
            <a:r>
              <a:rPr lang="en-US" sz="1800" b="0" dirty="0">
                <a:solidFill>
                  <a:srgbClr val="CCCCCC"/>
                </a:solidFill>
                <a:effectLst/>
                <a:latin typeface="Menlo" panose="020B0609030804020204" pitchFamily="49" charset="0"/>
              </a:rPr>
              <a:t> </a:t>
            </a:r>
          </a:p>
          <a:p>
            <a:br>
              <a:rPr lang="en-US" sz="1800" b="0" dirty="0">
                <a:solidFill>
                  <a:srgbClr val="CCCCCC"/>
                </a:solidFill>
                <a:effectLst/>
                <a:latin typeface="Menlo" panose="020B0609030804020204" pitchFamily="49" charset="0"/>
              </a:rPr>
            </a:br>
            <a:r>
              <a:rPr lang="en-US" sz="1800" b="0" dirty="0">
                <a:solidFill>
                  <a:srgbClr val="C586C0"/>
                </a:solidFill>
                <a:effectLst/>
                <a:latin typeface="Menlo" panose="020B0609030804020204" pitchFamily="49" charset="0"/>
              </a:rPr>
              <a:t>if</a:t>
            </a:r>
            <a:r>
              <a:rPr lang="en-US" sz="1800" b="0" dirty="0">
                <a:solidFill>
                  <a:srgbClr val="CCCCCC"/>
                </a:solidFill>
                <a:effectLst/>
                <a:latin typeface="Menlo" panose="020B0609030804020204" pitchFamily="49" charset="0"/>
              </a:rPr>
              <a:t> </a:t>
            </a:r>
            <a:r>
              <a:rPr lang="en-US" sz="1800" b="0" dirty="0">
                <a:solidFill>
                  <a:srgbClr val="DCDCAA"/>
                </a:solidFill>
                <a:effectLst/>
                <a:latin typeface="Menlo" panose="020B0609030804020204" pitchFamily="49" charset="0"/>
              </a:rPr>
              <a:t>abs</a:t>
            </a:r>
            <a:r>
              <a:rPr lang="en-US" sz="1800" b="0" dirty="0">
                <a:solidFill>
                  <a:srgbClr val="CCCCCC"/>
                </a:solidFill>
                <a:effectLst/>
                <a:latin typeface="Menlo" panose="020B0609030804020204" pitchFamily="49" charset="0"/>
              </a:rPr>
              <a:t>(</a:t>
            </a:r>
            <a:r>
              <a:rPr lang="en-US" sz="1800" b="0" dirty="0">
                <a:solidFill>
                  <a:srgbClr val="9CDCFE"/>
                </a:solidFill>
                <a:effectLst/>
                <a:latin typeface="Menlo" panose="020B0609030804020204" pitchFamily="49" charset="0"/>
              </a:rPr>
              <a:t>displacement</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&gt;=</a:t>
            </a:r>
            <a:r>
              <a:rPr lang="en-US" sz="1800" b="0" dirty="0">
                <a:solidFill>
                  <a:srgbClr val="CCCCCC"/>
                </a:solidFill>
                <a:effectLst/>
                <a:latin typeface="Menlo" panose="020B0609030804020204" pitchFamily="49" charset="0"/>
              </a:rPr>
              <a:t> </a:t>
            </a:r>
            <a:r>
              <a:rPr lang="en-US" sz="1800" b="0" dirty="0" err="1">
                <a:solidFill>
                  <a:srgbClr val="9CDCFE"/>
                </a:solidFill>
                <a:effectLst/>
                <a:latin typeface="Menlo" panose="020B0609030804020204" pitchFamily="49" charset="0"/>
              </a:rPr>
              <a:t>max_needle_penetration</a:t>
            </a:r>
            <a:r>
              <a:rPr lang="en-US" sz="1800" b="0" dirty="0">
                <a:solidFill>
                  <a:srgbClr val="CCCCCC"/>
                </a:solidFill>
                <a:effectLst/>
                <a:latin typeface="Menlo" panose="020B0609030804020204" pitchFamily="49" charset="0"/>
              </a:rPr>
              <a:t> </a:t>
            </a:r>
            <a:r>
              <a:rPr lang="en-US" sz="1800" b="0" dirty="0">
                <a:solidFill>
                  <a:srgbClr val="569CD6"/>
                </a:solidFill>
                <a:effectLst/>
                <a:latin typeface="Menlo" panose="020B0609030804020204" pitchFamily="49" charset="0"/>
              </a:rPr>
              <a:t>or</a:t>
            </a:r>
            <a:r>
              <a:rPr lang="en-US" sz="1800" b="0" dirty="0">
                <a:solidFill>
                  <a:srgbClr val="CCCCCC"/>
                </a:solidFill>
                <a:effectLst/>
                <a:latin typeface="Menlo" panose="020B0609030804020204" pitchFamily="49" charset="0"/>
              </a:rPr>
              <a:t> </a:t>
            </a:r>
            <a:r>
              <a:rPr lang="en-US" sz="1800" b="0" dirty="0">
                <a:solidFill>
                  <a:srgbClr val="9CDCFE"/>
                </a:solidFill>
                <a:effectLst/>
                <a:latin typeface="Menlo" panose="020B0609030804020204" pitchFamily="49" charset="0"/>
              </a:rPr>
              <a:t>fluid_remaining</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&lt;=</a:t>
            </a:r>
            <a:r>
              <a:rPr lang="en-US" sz="1800" b="0" dirty="0">
                <a:solidFill>
                  <a:srgbClr val="CCCCCC"/>
                </a:solidFill>
                <a:effectLst/>
                <a:latin typeface="Menlo" panose="020B0609030804020204" pitchFamily="49" charset="0"/>
              </a:rPr>
              <a:t> </a:t>
            </a:r>
            <a:r>
              <a:rPr lang="en-US" sz="1800" b="0" dirty="0">
                <a:solidFill>
                  <a:srgbClr val="B5CEA8"/>
                </a:solidFill>
                <a:effectLst/>
                <a:latin typeface="Menlo" panose="020B0609030804020204" pitchFamily="49" charset="0"/>
              </a:rPr>
              <a:t>0</a:t>
            </a:r>
            <a:r>
              <a:rPr lang="en-US" sz="1800" b="0" dirty="0">
                <a:solidFill>
                  <a:srgbClr val="CCCCCC"/>
                </a:solidFill>
                <a:effectLst/>
                <a:latin typeface="Menlo" panose="020B0609030804020204" pitchFamily="49" charset="0"/>
              </a:rPr>
              <a:t> </a:t>
            </a:r>
            <a:r>
              <a:rPr lang="en-US" sz="1800" b="0" dirty="0">
                <a:solidFill>
                  <a:srgbClr val="569CD6"/>
                </a:solidFill>
                <a:effectLst/>
                <a:latin typeface="Menlo" panose="020B0609030804020204" pitchFamily="49" charset="0"/>
              </a:rPr>
              <a:t>or</a:t>
            </a:r>
            <a:r>
              <a:rPr lang="en-US" sz="1800" b="0" dirty="0">
                <a:solidFill>
                  <a:srgbClr val="CCCCCC"/>
                </a:solidFill>
                <a:effectLst/>
                <a:latin typeface="Menlo" panose="020B0609030804020204" pitchFamily="49" charset="0"/>
              </a:rPr>
              <a:t> </a:t>
            </a:r>
            <a:r>
              <a:rPr lang="en-US" sz="1800" b="0" dirty="0">
                <a:solidFill>
                  <a:srgbClr val="DCDCAA"/>
                </a:solidFill>
                <a:effectLst/>
                <a:latin typeface="Menlo" panose="020B0609030804020204" pitchFamily="49" charset="0"/>
              </a:rPr>
              <a:t>abs</a:t>
            </a:r>
            <a:r>
              <a:rPr lang="en-US" sz="1800" b="0" dirty="0">
                <a:solidFill>
                  <a:srgbClr val="CCCCCC"/>
                </a:solidFill>
                <a:effectLst/>
                <a:latin typeface="Menlo" panose="020B0609030804020204" pitchFamily="49" charset="0"/>
              </a:rPr>
              <a:t>(</a:t>
            </a:r>
            <a:r>
              <a:rPr lang="en-US" sz="1800" b="0" dirty="0" err="1">
                <a:solidFill>
                  <a:srgbClr val="9CDCFE"/>
                </a:solidFill>
                <a:effectLst/>
                <a:latin typeface="Menlo" panose="020B0609030804020204" pitchFamily="49" charset="0"/>
              </a:rPr>
              <a:t>disp_rub</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&gt;=</a:t>
            </a:r>
            <a:r>
              <a:rPr lang="en-US" sz="1800" b="0" dirty="0">
                <a:solidFill>
                  <a:srgbClr val="CCCCCC"/>
                </a:solidFill>
                <a:effectLst/>
                <a:latin typeface="Menlo" panose="020B0609030804020204" pitchFamily="49" charset="0"/>
              </a:rPr>
              <a:t> </a:t>
            </a:r>
            <a:r>
              <a:rPr lang="en-US" sz="1800" b="0" dirty="0" err="1">
                <a:solidFill>
                  <a:srgbClr val="9CDCFE"/>
                </a:solidFill>
                <a:effectLst/>
                <a:latin typeface="Menlo" panose="020B0609030804020204" pitchFamily="49" charset="0"/>
              </a:rPr>
              <a:t>needle_length</a:t>
            </a:r>
            <a:r>
              <a:rPr lang="en-US" sz="1800" b="0" dirty="0">
                <a:solidFill>
                  <a:srgbClr val="CCCCCC"/>
                </a:solidFill>
                <a:effectLst/>
                <a:latin typeface="Menlo" panose="020B0609030804020204" pitchFamily="49" charset="0"/>
              </a:rPr>
              <a:t>:</a:t>
            </a:r>
          </a:p>
          <a:p>
            <a:r>
              <a:rPr lang="en-US" sz="1800" b="0" dirty="0">
                <a:solidFill>
                  <a:srgbClr val="9CDCFE"/>
                </a:solidFill>
                <a:effectLst/>
                <a:latin typeface="Menlo" panose="020B0609030804020204" pitchFamily="49" charset="0"/>
              </a:rPr>
              <a:t>velocity</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a:solidFill>
                  <a:srgbClr val="B5CEA8"/>
                </a:solidFill>
                <a:effectLst/>
                <a:latin typeface="Menlo" panose="020B0609030804020204" pitchFamily="49" charset="0"/>
              </a:rPr>
              <a:t>0</a:t>
            </a:r>
            <a:r>
              <a:rPr lang="en-US" sz="1800" b="0" dirty="0">
                <a:solidFill>
                  <a:srgbClr val="CCCCCC"/>
                </a:solidFill>
                <a:effectLst/>
                <a:latin typeface="Menlo" panose="020B0609030804020204" pitchFamily="49" charset="0"/>
              </a:rPr>
              <a:t> </a:t>
            </a:r>
            <a:r>
              <a:rPr lang="en-US" sz="1800" b="0" dirty="0">
                <a:solidFill>
                  <a:srgbClr val="6A9955"/>
                </a:solidFill>
                <a:effectLst/>
                <a:latin typeface="Menlo" panose="020B0609030804020204" pitchFamily="49" charset="0"/>
              </a:rPr>
              <a:t># Needle has stopped, set velocity to zero</a:t>
            </a:r>
            <a:endParaRPr lang="en-US" sz="1800" b="0" dirty="0">
              <a:solidFill>
                <a:srgbClr val="CCCCCC"/>
              </a:solidFill>
              <a:effectLst/>
              <a:latin typeface="Menlo" panose="020B0609030804020204" pitchFamily="49" charset="0"/>
            </a:endParaRPr>
          </a:p>
          <a:p>
            <a:r>
              <a:rPr lang="en-US" sz="1800" b="0" dirty="0" err="1">
                <a:solidFill>
                  <a:srgbClr val="9CDCFE"/>
                </a:solidFill>
                <a:effectLst/>
                <a:latin typeface="Menlo" panose="020B0609030804020204" pitchFamily="49" charset="0"/>
              </a:rPr>
              <a:t>vel_rubber</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a:solidFill>
                  <a:srgbClr val="B5CEA8"/>
                </a:solidFill>
                <a:effectLst/>
                <a:latin typeface="Menlo" panose="020B0609030804020204" pitchFamily="49" charset="0"/>
              </a:rPr>
              <a:t>0</a:t>
            </a:r>
            <a:endParaRPr lang="en-US" sz="1800" b="0" dirty="0">
              <a:solidFill>
                <a:srgbClr val="CCCCCC"/>
              </a:solidFill>
              <a:effectLst/>
              <a:latin typeface="Menlo" panose="020B0609030804020204" pitchFamily="49" charset="0"/>
            </a:endParaRPr>
          </a:p>
          <a:p>
            <a:r>
              <a:rPr lang="en-US" sz="1800" b="0" dirty="0">
                <a:solidFill>
                  <a:srgbClr val="9CDCFE"/>
                </a:solidFill>
                <a:effectLst/>
                <a:latin typeface="Menlo" panose="020B0609030804020204" pitchFamily="49" charset="0"/>
              </a:rPr>
              <a:t>acceleration</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a:solidFill>
                  <a:srgbClr val="B5CEA8"/>
                </a:solidFill>
                <a:effectLst/>
                <a:latin typeface="Menlo" panose="020B0609030804020204" pitchFamily="49" charset="0"/>
              </a:rPr>
              <a:t>0</a:t>
            </a:r>
            <a:endParaRPr lang="en-US" sz="1800" b="0" dirty="0">
              <a:solidFill>
                <a:srgbClr val="CCCCCC"/>
              </a:solidFill>
              <a:effectLst/>
              <a:latin typeface="Menlo" panose="020B0609030804020204" pitchFamily="49" charset="0"/>
            </a:endParaRPr>
          </a:p>
          <a:p>
            <a:r>
              <a:rPr lang="en-US" sz="1800" b="0" dirty="0" err="1">
                <a:solidFill>
                  <a:srgbClr val="9CDCFE"/>
                </a:solidFill>
                <a:effectLst/>
                <a:latin typeface="Menlo" panose="020B0609030804020204" pitchFamily="49" charset="0"/>
              </a:rPr>
              <a:t>acc_rubber</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a:solidFill>
                  <a:srgbClr val="B5CEA8"/>
                </a:solidFill>
                <a:effectLst/>
                <a:latin typeface="Menlo" panose="020B0609030804020204" pitchFamily="49" charset="0"/>
              </a:rPr>
              <a:t>0</a:t>
            </a:r>
            <a:endParaRPr lang="en-US" sz="1800" b="0" dirty="0">
              <a:solidFill>
                <a:srgbClr val="CCCCCC"/>
              </a:solidFill>
              <a:effectLst/>
              <a:latin typeface="Menlo" panose="020B0609030804020204" pitchFamily="49" charset="0"/>
            </a:endParaRPr>
          </a:p>
          <a:p>
            <a:r>
              <a:rPr lang="en-US" sz="1800" b="0" dirty="0">
                <a:solidFill>
                  <a:srgbClr val="9CDCFE"/>
                </a:solidFill>
                <a:effectLst/>
                <a:latin typeface="Menlo" panose="020B0609030804020204" pitchFamily="49" charset="0"/>
              </a:rPr>
              <a:t>fluid_remaining</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a:solidFill>
                  <a:srgbClr val="B5CEA8"/>
                </a:solidFill>
                <a:effectLst/>
                <a:latin typeface="Menlo" panose="020B0609030804020204" pitchFamily="49" charset="0"/>
              </a:rPr>
              <a:t>0</a:t>
            </a:r>
            <a:endParaRPr lang="en-US" sz="1800" b="0" dirty="0">
              <a:solidFill>
                <a:srgbClr val="CCCCCC"/>
              </a:solidFill>
              <a:effectLst/>
              <a:latin typeface="Menlo" panose="020B0609030804020204" pitchFamily="49" charset="0"/>
            </a:endParaRPr>
          </a:p>
          <a:p>
            <a:r>
              <a:rPr lang="en-US" sz="1800" b="0" dirty="0" err="1">
                <a:solidFill>
                  <a:srgbClr val="9CDCFE"/>
                </a:solidFill>
                <a:effectLst/>
                <a:latin typeface="Menlo" panose="020B0609030804020204" pitchFamily="49" charset="0"/>
              </a:rPr>
              <a:t>fluid_pressure_remaining</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a:solidFill>
                  <a:srgbClr val="B5CEA8"/>
                </a:solidFill>
                <a:effectLst/>
                <a:latin typeface="Menlo" panose="020B0609030804020204" pitchFamily="49" charset="0"/>
              </a:rPr>
              <a:t>0</a:t>
            </a:r>
            <a:endParaRPr lang="en-US" sz="1800" b="0" dirty="0">
              <a:solidFill>
                <a:srgbClr val="CCCCCC"/>
              </a:solidFill>
              <a:effectLst/>
              <a:latin typeface="Menlo" panose="020B0609030804020204" pitchFamily="49" charset="0"/>
            </a:endParaRPr>
          </a:p>
          <a:p>
            <a:r>
              <a:rPr lang="en-US" sz="1800" b="0" dirty="0" err="1">
                <a:solidFill>
                  <a:srgbClr val="9CDCFE"/>
                </a:solidFill>
                <a:effectLst/>
                <a:latin typeface="Menlo" panose="020B0609030804020204" pitchFamily="49" charset="0"/>
              </a:rPr>
              <a:t>disp_rub</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err="1">
                <a:solidFill>
                  <a:srgbClr val="9CDCFE"/>
                </a:solidFill>
                <a:effectLst/>
                <a:latin typeface="Menlo" panose="020B0609030804020204" pitchFamily="49" charset="0"/>
              </a:rPr>
              <a:t>needle_length</a:t>
            </a:r>
            <a:endParaRPr lang="en-US" sz="1800" b="0" dirty="0">
              <a:solidFill>
                <a:srgbClr val="CCCCCC"/>
              </a:solidFill>
              <a:effectLst/>
              <a:latin typeface="Menlo" panose="020B0609030804020204" pitchFamily="49" charset="0"/>
            </a:endParaRPr>
          </a:p>
          <a:p>
            <a:r>
              <a:rPr lang="en-US" sz="1800" b="0" dirty="0">
                <a:solidFill>
                  <a:srgbClr val="9CDCFE"/>
                </a:solidFill>
                <a:effectLst/>
                <a:latin typeface="Menlo" panose="020B0609030804020204" pitchFamily="49" charset="0"/>
              </a:rPr>
              <a:t>displacement</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err="1">
                <a:solidFill>
                  <a:srgbClr val="9CDCFE"/>
                </a:solidFill>
                <a:effectLst/>
                <a:latin typeface="Menlo" panose="020B0609030804020204" pitchFamily="49" charset="0"/>
              </a:rPr>
              <a:t>max_needle_penetration</a:t>
            </a:r>
            <a:r>
              <a:rPr lang="en-US" sz="1800" b="0" dirty="0">
                <a:solidFill>
                  <a:srgbClr val="CCCCCC"/>
                </a:solidFill>
                <a:effectLst/>
                <a:latin typeface="Menlo" panose="020B0609030804020204" pitchFamily="49" charset="0"/>
              </a:rPr>
              <a:t> </a:t>
            </a:r>
          </a:p>
          <a:p>
            <a:r>
              <a:rPr lang="en-US" sz="1800" b="0" dirty="0">
                <a:solidFill>
                  <a:srgbClr val="6A9955"/>
                </a:solidFill>
                <a:effectLst/>
                <a:latin typeface="Menlo" panose="020B0609030804020204" pitchFamily="49" charset="0"/>
              </a:rPr>
              <a:t># Store data for plotting</a:t>
            </a:r>
            <a:endParaRPr lang="en-US" sz="1800" b="0" dirty="0">
              <a:solidFill>
                <a:srgbClr val="CCCCCC"/>
              </a:solidFill>
              <a:effectLst/>
              <a:latin typeface="Menlo" panose="020B0609030804020204" pitchFamily="49" charset="0"/>
            </a:endParaRPr>
          </a:p>
          <a:p>
            <a:r>
              <a:rPr lang="en-US" sz="1800" b="0" dirty="0">
                <a:solidFill>
                  <a:srgbClr val="C586C0"/>
                </a:solidFill>
                <a:effectLst/>
                <a:latin typeface="Menlo" panose="020B0609030804020204" pitchFamily="49" charset="0"/>
              </a:rPr>
              <a:t>if</a:t>
            </a:r>
            <a:r>
              <a:rPr lang="en-US" sz="1800" b="0" dirty="0">
                <a:solidFill>
                  <a:srgbClr val="CCCCCC"/>
                </a:solidFill>
                <a:effectLst/>
                <a:latin typeface="Menlo" panose="020B0609030804020204" pitchFamily="49" charset="0"/>
              </a:rPr>
              <a:t> </a:t>
            </a:r>
            <a:r>
              <a:rPr lang="en-US" sz="1800" b="0" dirty="0" err="1">
                <a:solidFill>
                  <a:srgbClr val="9CDCFE"/>
                </a:solidFill>
                <a:effectLst/>
                <a:latin typeface="Menlo" panose="020B0609030804020204" pitchFamily="49" charset="0"/>
              </a:rPr>
              <a:t>net_force</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&lt;=</a:t>
            </a:r>
            <a:r>
              <a:rPr lang="en-US" sz="1800" b="0" dirty="0">
                <a:solidFill>
                  <a:srgbClr val="B5CEA8"/>
                </a:solidFill>
                <a:effectLst/>
                <a:latin typeface="Menlo" panose="020B0609030804020204" pitchFamily="49" charset="0"/>
              </a:rPr>
              <a:t>0</a:t>
            </a:r>
            <a:r>
              <a:rPr lang="en-US" sz="1800" b="0" dirty="0">
                <a:solidFill>
                  <a:srgbClr val="CCCCCC"/>
                </a:solidFill>
                <a:effectLst/>
                <a:latin typeface="Menlo" panose="020B0609030804020204" pitchFamily="49" charset="0"/>
              </a:rPr>
              <a:t>:</a:t>
            </a:r>
          </a:p>
          <a:p>
            <a:r>
              <a:rPr lang="en-US" sz="1800" b="0" dirty="0">
                <a:solidFill>
                  <a:srgbClr val="9CDCFE"/>
                </a:solidFill>
                <a:effectLst/>
                <a:latin typeface="Menlo" panose="020B0609030804020204" pitchFamily="49" charset="0"/>
              </a:rPr>
              <a:t>velocity</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a:solidFill>
                  <a:srgbClr val="B5CEA8"/>
                </a:solidFill>
                <a:effectLst/>
                <a:latin typeface="Menlo" panose="020B0609030804020204" pitchFamily="49" charset="0"/>
              </a:rPr>
              <a:t>0</a:t>
            </a:r>
            <a:r>
              <a:rPr lang="en-US" sz="1800" b="0" dirty="0">
                <a:solidFill>
                  <a:srgbClr val="CCCCCC"/>
                </a:solidFill>
                <a:effectLst/>
                <a:latin typeface="Menlo" panose="020B0609030804020204" pitchFamily="49" charset="0"/>
              </a:rPr>
              <a:t> </a:t>
            </a:r>
            <a:r>
              <a:rPr lang="en-US" sz="1800" b="0" dirty="0">
                <a:solidFill>
                  <a:srgbClr val="6A9955"/>
                </a:solidFill>
                <a:effectLst/>
                <a:latin typeface="Menlo" panose="020B0609030804020204" pitchFamily="49" charset="0"/>
              </a:rPr>
              <a:t># Needle has stopped, set velocity to zero</a:t>
            </a:r>
            <a:endParaRPr lang="en-US" sz="1800" b="0" dirty="0">
              <a:solidFill>
                <a:srgbClr val="CCCCCC"/>
              </a:solidFill>
              <a:effectLst/>
              <a:latin typeface="Menlo" panose="020B0609030804020204" pitchFamily="49" charset="0"/>
            </a:endParaRPr>
          </a:p>
          <a:p>
            <a:r>
              <a:rPr lang="en-US" sz="1800" b="0" dirty="0" err="1">
                <a:solidFill>
                  <a:srgbClr val="9CDCFE"/>
                </a:solidFill>
                <a:effectLst/>
                <a:latin typeface="Menlo" panose="020B0609030804020204" pitchFamily="49" charset="0"/>
              </a:rPr>
              <a:t>vel_rubber</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a:solidFill>
                  <a:srgbClr val="B5CEA8"/>
                </a:solidFill>
                <a:effectLst/>
                <a:latin typeface="Menlo" panose="020B0609030804020204" pitchFamily="49" charset="0"/>
              </a:rPr>
              <a:t>0</a:t>
            </a:r>
            <a:endParaRPr lang="en-US" sz="1800" b="0" dirty="0">
              <a:solidFill>
                <a:srgbClr val="CCCCCC"/>
              </a:solidFill>
              <a:effectLst/>
              <a:latin typeface="Menlo" panose="020B0609030804020204" pitchFamily="49" charset="0"/>
            </a:endParaRPr>
          </a:p>
          <a:p>
            <a:r>
              <a:rPr lang="en-US" sz="1800" b="0" dirty="0">
                <a:solidFill>
                  <a:srgbClr val="9CDCFE"/>
                </a:solidFill>
                <a:effectLst/>
                <a:latin typeface="Menlo" panose="020B0609030804020204" pitchFamily="49" charset="0"/>
              </a:rPr>
              <a:t>acceleration</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a:solidFill>
                  <a:srgbClr val="B5CEA8"/>
                </a:solidFill>
                <a:effectLst/>
                <a:latin typeface="Menlo" panose="020B0609030804020204" pitchFamily="49" charset="0"/>
              </a:rPr>
              <a:t>0</a:t>
            </a:r>
            <a:endParaRPr lang="en-US" sz="1800" b="0" dirty="0">
              <a:solidFill>
                <a:srgbClr val="CCCCCC"/>
              </a:solidFill>
              <a:effectLst/>
              <a:latin typeface="Menlo" panose="020B0609030804020204" pitchFamily="49" charset="0"/>
            </a:endParaRPr>
          </a:p>
          <a:p>
            <a:r>
              <a:rPr lang="en-US" sz="1800" b="0" dirty="0" err="1">
                <a:solidFill>
                  <a:srgbClr val="9CDCFE"/>
                </a:solidFill>
                <a:effectLst/>
                <a:latin typeface="Menlo" panose="020B0609030804020204" pitchFamily="49" charset="0"/>
              </a:rPr>
              <a:t>acc_rubber</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a:solidFill>
                  <a:srgbClr val="B5CEA8"/>
                </a:solidFill>
                <a:effectLst/>
                <a:latin typeface="Menlo" panose="020B0609030804020204" pitchFamily="49" charset="0"/>
              </a:rPr>
              <a:t>0</a:t>
            </a:r>
            <a:endParaRPr lang="en-US" sz="1800" b="0" dirty="0">
              <a:solidFill>
                <a:srgbClr val="CCCCCC"/>
              </a:solidFill>
              <a:effectLst/>
              <a:latin typeface="Menlo" panose="020B0609030804020204" pitchFamily="49" charset="0"/>
            </a:endParaRPr>
          </a:p>
          <a:p>
            <a:r>
              <a:rPr lang="en-US" sz="1800" b="0" dirty="0">
                <a:solidFill>
                  <a:srgbClr val="9CDCFE"/>
                </a:solidFill>
                <a:effectLst/>
                <a:latin typeface="Menlo" panose="020B0609030804020204" pitchFamily="49" charset="0"/>
              </a:rPr>
              <a:t>fluid_remaining</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a:solidFill>
                  <a:srgbClr val="B5CEA8"/>
                </a:solidFill>
                <a:effectLst/>
                <a:latin typeface="Menlo" panose="020B0609030804020204" pitchFamily="49" charset="0"/>
              </a:rPr>
              <a:t>0</a:t>
            </a:r>
            <a:endParaRPr lang="en-US" sz="1800" b="0" dirty="0">
              <a:solidFill>
                <a:srgbClr val="CCCCCC"/>
              </a:solidFill>
              <a:effectLst/>
              <a:latin typeface="Menlo" panose="020B0609030804020204" pitchFamily="49" charset="0"/>
            </a:endParaRPr>
          </a:p>
          <a:p>
            <a:r>
              <a:rPr lang="en-US" sz="1800" b="0" dirty="0" err="1">
                <a:solidFill>
                  <a:srgbClr val="9CDCFE"/>
                </a:solidFill>
                <a:effectLst/>
                <a:latin typeface="Menlo" panose="020B0609030804020204" pitchFamily="49" charset="0"/>
              </a:rPr>
              <a:t>fluid_pressure_remaining</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a:solidFill>
                  <a:srgbClr val="B5CEA8"/>
                </a:solidFill>
                <a:effectLst/>
                <a:latin typeface="Menlo" panose="020B0609030804020204" pitchFamily="49" charset="0"/>
              </a:rPr>
              <a:t>0</a:t>
            </a:r>
            <a:endParaRPr lang="en-US" sz="1800" b="0" dirty="0">
              <a:solidFill>
                <a:srgbClr val="CCCCCC"/>
              </a:solidFill>
              <a:effectLst/>
              <a:latin typeface="Menlo" panose="020B0609030804020204" pitchFamily="49" charset="0"/>
            </a:endParaRPr>
          </a:p>
          <a:p>
            <a:r>
              <a:rPr lang="en-US" sz="1800" b="0" dirty="0" err="1">
                <a:solidFill>
                  <a:srgbClr val="9CDCFE"/>
                </a:solidFill>
                <a:effectLst/>
                <a:latin typeface="Menlo" panose="020B0609030804020204" pitchFamily="49" charset="0"/>
              </a:rPr>
              <a:t>disp_rub</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a:solidFill>
                  <a:srgbClr val="B5CEA8"/>
                </a:solidFill>
                <a:effectLst/>
                <a:latin typeface="Menlo" panose="020B0609030804020204" pitchFamily="49" charset="0"/>
              </a:rPr>
              <a:t>0</a:t>
            </a:r>
            <a:endParaRPr lang="en-US" sz="1800" b="0" dirty="0">
              <a:solidFill>
                <a:srgbClr val="CCCCCC"/>
              </a:solidFill>
              <a:effectLst/>
              <a:latin typeface="Menlo" panose="020B0609030804020204" pitchFamily="49" charset="0"/>
            </a:endParaRPr>
          </a:p>
          <a:p>
            <a:r>
              <a:rPr lang="en-US" sz="1800" b="0" dirty="0">
                <a:solidFill>
                  <a:srgbClr val="9CDCFE"/>
                </a:solidFill>
                <a:effectLst/>
                <a:latin typeface="Menlo" panose="020B0609030804020204" pitchFamily="49" charset="0"/>
              </a:rPr>
              <a:t>displacement</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a:solidFill>
                  <a:srgbClr val="B5CEA8"/>
                </a:solidFill>
                <a:effectLst/>
                <a:latin typeface="Menlo" panose="020B0609030804020204" pitchFamily="49" charset="0"/>
              </a:rPr>
              <a:t>0</a:t>
            </a:r>
            <a:endParaRPr lang="en-US" sz="1800" b="0" dirty="0">
              <a:solidFill>
                <a:srgbClr val="CCCCCC"/>
              </a:solidFill>
              <a:effectLst/>
              <a:latin typeface="Menlo" panose="020B0609030804020204" pitchFamily="49" charset="0"/>
            </a:endParaRPr>
          </a:p>
          <a:p>
            <a:br>
              <a:rPr lang="en-US" sz="1800" b="0" dirty="0">
                <a:solidFill>
                  <a:srgbClr val="CCCCCC"/>
                </a:solidFill>
                <a:effectLst/>
                <a:latin typeface="Menlo" panose="020B0609030804020204" pitchFamily="49" charset="0"/>
              </a:rPr>
            </a:br>
            <a:r>
              <a:rPr lang="en-US" sz="1800" b="0" dirty="0">
                <a:solidFill>
                  <a:srgbClr val="6A9955"/>
                </a:solidFill>
                <a:effectLst/>
                <a:latin typeface="Menlo" panose="020B0609030804020204" pitchFamily="49" charset="0"/>
              </a:rPr>
              <a:t># print(</a:t>
            </a:r>
            <a:r>
              <a:rPr lang="en-US" sz="1800" b="0" dirty="0" err="1">
                <a:solidFill>
                  <a:srgbClr val="6A9955"/>
                </a:solidFill>
                <a:effectLst/>
                <a:latin typeface="Menlo" panose="020B0609030804020204" pitchFamily="49" charset="0"/>
              </a:rPr>
              <a:t>fluid_pressure_remaining</a:t>
            </a:r>
            <a:r>
              <a:rPr lang="en-US" sz="1800" b="0" dirty="0">
                <a:solidFill>
                  <a:srgbClr val="6A9955"/>
                </a:solidFill>
                <a:effectLst/>
                <a:latin typeface="Menlo" panose="020B0609030804020204" pitchFamily="49" charset="0"/>
              </a:rPr>
              <a:t>)</a:t>
            </a:r>
            <a:endParaRPr lang="en-US" sz="1800" b="0" dirty="0">
              <a:solidFill>
                <a:srgbClr val="CCCCCC"/>
              </a:solidFill>
              <a:effectLst/>
              <a:latin typeface="Menlo" panose="020B0609030804020204" pitchFamily="49" charset="0"/>
            </a:endParaRPr>
          </a:p>
          <a:p>
            <a:r>
              <a:rPr lang="en-US" sz="1800" b="0" dirty="0" err="1">
                <a:solidFill>
                  <a:srgbClr val="9CDCFE"/>
                </a:solidFill>
                <a:effectLst/>
                <a:latin typeface="Menlo" panose="020B0609030804020204" pitchFamily="49" charset="0"/>
              </a:rPr>
              <a:t>fluid_mass</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err="1">
                <a:solidFill>
                  <a:srgbClr val="9CDCFE"/>
                </a:solidFill>
                <a:effectLst/>
                <a:latin typeface="Menlo" panose="020B0609030804020204" pitchFamily="49" charset="0"/>
              </a:rPr>
              <a:t>fluid_density</a:t>
            </a:r>
            <a:r>
              <a:rPr lang="en-US" sz="1800" b="0" dirty="0">
                <a:solidFill>
                  <a:srgbClr val="CCCCCC"/>
                </a:solidFill>
                <a:effectLst/>
                <a:latin typeface="Menlo" panose="020B0609030804020204" pitchFamily="49" charset="0"/>
              </a:rPr>
              <a:t> </a:t>
            </a:r>
            <a:r>
              <a:rPr lang="en-US" sz="1800" b="0" dirty="0">
                <a:solidFill>
                  <a:srgbClr val="D4D4D4"/>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a:solidFill>
                  <a:srgbClr val="9CDCFE"/>
                </a:solidFill>
                <a:effectLst/>
                <a:latin typeface="Menlo" panose="020B0609030804020204" pitchFamily="49" charset="0"/>
              </a:rPr>
              <a:t>fluid_remaining</a:t>
            </a:r>
            <a:endParaRPr lang="en-US" sz="1800" b="0" dirty="0">
              <a:solidFill>
                <a:srgbClr val="CCCCCC"/>
              </a:solidFill>
              <a:effectLst/>
              <a:latin typeface="Menlo" panose="020B0609030804020204" pitchFamily="49" charset="0"/>
            </a:endParaRPr>
          </a:p>
          <a:p>
            <a:br>
              <a:rPr lang="en-US" sz="1800" b="0" dirty="0">
                <a:solidFill>
                  <a:srgbClr val="CCCCCC"/>
                </a:solidFill>
                <a:effectLst/>
                <a:latin typeface="Menlo" panose="020B0609030804020204" pitchFamily="49" charset="0"/>
              </a:rPr>
            </a:br>
            <a:r>
              <a:rPr lang="en-US" sz="1800" b="0" dirty="0">
                <a:solidFill>
                  <a:srgbClr val="C586C0"/>
                </a:solidFill>
                <a:effectLst/>
                <a:latin typeface="Menlo" panose="020B0609030804020204" pitchFamily="49" charset="0"/>
              </a:rPr>
              <a:t>return</a:t>
            </a:r>
            <a:r>
              <a:rPr lang="en-US" sz="1800" b="0" dirty="0">
                <a:solidFill>
                  <a:srgbClr val="CCCCCC"/>
                </a:solidFill>
                <a:effectLst/>
                <a:latin typeface="Menlo" panose="020B0609030804020204" pitchFamily="49" charset="0"/>
              </a:rPr>
              <a:t> </a:t>
            </a:r>
            <a:r>
              <a:rPr lang="en-US" sz="1800" b="0" dirty="0" err="1">
                <a:solidFill>
                  <a:srgbClr val="9CDCFE"/>
                </a:solidFill>
                <a:effectLst/>
                <a:latin typeface="Menlo" panose="020B0609030804020204" pitchFamily="49" charset="0"/>
              </a:rPr>
              <a:t>time_points</a:t>
            </a:r>
            <a:r>
              <a:rPr lang="en-US" sz="1800" b="0" dirty="0">
                <a:solidFill>
                  <a:srgbClr val="CCCCCC"/>
                </a:solidFill>
                <a:effectLst/>
                <a:latin typeface="Menlo" panose="020B0609030804020204" pitchFamily="49" charset="0"/>
              </a:rPr>
              <a:t>, </a:t>
            </a:r>
            <a:r>
              <a:rPr lang="en-US" sz="1800" b="0" dirty="0" err="1">
                <a:solidFill>
                  <a:srgbClr val="9CDCFE"/>
                </a:solidFill>
                <a:effectLst/>
                <a:latin typeface="Menlo" panose="020B0609030804020204" pitchFamily="49" charset="0"/>
              </a:rPr>
              <a:t>penetration_depths</a:t>
            </a:r>
            <a:r>
              <a:rPr lang="en-US" sz="1800" b="0" dirty="0">
                <a:solidFill>
                  <a:srgbClr val="CCCCCC"/>
                </a:solidFill>
                <a:effectLst/>
                <a:latin typeface="Menlo" panose="020B0609030804020204" pitchFamily="49" charset="0"/>
              </a:rPr>
              <a:t>, </a:t>
            </a:r>
            <a:r>
              <a:rPr lang="en-US" sz="1800" b="0" dirty="0">
                <a:solidFill>
                  <a:srgbClr val="9CDCFE"/>
                </a:solidFill>
                <a:effectLst/>
                <a:latin typeface="Menlo" panose="020B0609030804020204" pitchFamily="49" charset="0"/>
              </a:rPr>
              <a:t>velocities</a:t>
            </a:r>
            <a:r>
              <a:rPr lang="en-US" sz="1800" b="0" dirty="0">
                <a:solidFill>
                  <a:srgbClr val="CCCCCC"/>
                </a:solidFill>
                <a:effectLst/>
                <a:latin typeface="Menlo" panose="020B0609030804020204" pitchFamily="49" charset="0"/>
              </a:rPr>
              <a:t>, </a:t>
            </a:r>
            <a:r>
              <a:rPr lang="en-US" sz="1800" b="0" dirty="0" err="1">
                <a:solidFill>
                  <a:srgbClr val="9CDCFE"/>
                </a:solidFill>
                <a:effectLst/>
                <a:latin typeface="Menlo" panose="020B0609030804020204" pitchFamily="49" charset="0"/>
              </a:rPr>
              <a:t>needle_angle_rad</a:t>
            </a:r>
            <a:r>
              <a:rPr lang="en-US" sz="1800" b="0" dirty="0">
                <a:solidFill>
                  <a:srgbClr val="9CDCFE"/>
                </a:solidFill>
                <a:effectLst/>
                <a:latin typeface="Menlo" panose="020B0609030804020204" pitchFamily="49" charset="0"/>
              </a:rPr>
              <a:t>_</a:t>
            </a:r>
            <a:r>
              <a:rPr lang="en-US" sz="1800" b="0" dirty="0">
                <a:solidFill>
                  <a:srgbClr val="CCCCCC"/>
                </a:solidFill>
                <a:effectLst/>
                <a:latin typeface="Menlo" panose="020B0609030804020204" pitchFamily="49" charset="0"/>
              </a:rPr>
              <a:t>, </a:t>
            </a:r>
            <a:r>
              <a:rPr lang="en-US" sz="1800" b="0" dirty="0" err="1">
                <a:solidFill>
                  <a:srgbClr val="9CDCFE"/>
                </a:solidFill>
                <a:effectLst/>
                <a:latin typeface="Menlo" panose="020B0609030804020204" pitchFamily="49" charset="0"/>
              </a:rPr>
              <a:t>vel_rubbs</a:t>
            </a:r>
            <a:r>
              <a:rPr lang="en-US" sz="1800" b="0" dirty="0">
                <a:solidFill>
                  <a:srgbClr val="CCCCCC"/>
                </a:solidFill>
                <a:effectLst/>
                <a:latin typeface="Menlo" panose="020B0609030804020204" pitchFamily="49" charset="0"/>
              </a:rPr>
              <a:t>, </a:t>
            </a:r>
            <a:r>
              <a:rPr lang="en-US" sz="1800" b="0" dirty="0" err="1">
                <a:solidFill>
                  <a:srgbClr val="9CDCFE"/>
                </a:solidFill>
                <a:effectLst/>
                <a:latin typeface="Menlo" panose="020B0609030804020204" pitchFamily="49" charset="0"/>
              </a:rPr>
              <a:t>disp_rubs</a:t>
            </a:r>
            <a:endParaRPr lang="en-US" sz="1800" b="0" dirty="0">
              <a:solidFill>
                <a:srgbClr val="CCCCCC"/>
              </a:solidFill>
              <a:effectLst/>
              <a:latin typeface="Menlo" panose="020B0609030804020204" pitchFamily="49" charset="0"/>
            </a:endParaRPr>
          </a:p>
        </p:txBody>
      </p:sp>
    </p:spTree>
    <p:extLst>
      <p:ext uri="{BB962C8B-B14F-4D97-AF65-F5344CB8AC3E}">
        <p14:creationId xmlns:p14="http://schemas.microsoft.com/office/powerpoint/2010/main" val="2599307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E71365-4B22-AC7D-103F-50F5F588B2D1}"/>
            </a:ext>
          </a:extLst>
        </p:cNvPr>
        <p:cNvGrpSpPr/>
        <p:nvPr/>
      </p:nvGrpSpPr>
      <p:grpSpPr>
        <a:xfrm>
          <a:off x="0" y="0"/>
          <a:ext cx="0" cy="0"/>
          <a:chOff x="0" y="0"/>
          <a:chExt cx="0" cy="0"/>
        </a:xfrm>
      </p:grpSpPr>
      <p:sp>
        <p:nvSpPr>
          <p:cNvPr id="26" name="TextBox 25">
            <a:extLst>
              <a:ext uri="{FF2B5EF4-FFF2-40B4-BE49-F238E27FC236}">
                <a16:creationId xmlns:a16="http://schemas.microsoft.com/office/drawing/2014/main" id="{D71FECD1-3288-F6B1-9483-514CDB4EE566}"/>
              </a:ext>
            </a:extLst>
          </p:cNvPr>
          <p:cNvSpPr txBox="1"/>
          <p:nvPr/>
        </p:nvSpPr>
        <p:spPr>
          <a:xfrm>
            <a:off x="119974" y="233464"/>
            <a:ext cx="6677497" cy="492443"/>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dirty="0">
                <a:solidFill>
                  <a:schemeClr val="tx2"/>
                </a:solidFill>
                <a:latin typeface="Calibri"/>
                <a:ea typeface="ＭＳ Ｐゴシック"/>
              </a:rPr>
              <a:t>What Are DTs</a:t>
            </a:r>
          </a:p>
        </p:txBody>
      </p:sp>
      <p:sp>
        <p:nvSpPr>
          <p:cNvPr id="18" name="TextBox 1">
            <a:extLst>
              <a:ext uri="{FF2B5EF4-FFF2-40B4-BE49-F238E27FC236}">
                <a16:creationId xmlns:a16="http://schemas.microsoft.com/office/drawing/2014/main" id="{B350D615-CD07-6DA0-F089-012DCF2DB03F}"/>
              </a:ext>
            </a:extLst>
          </p:cNvPr>
          <p:cNvSpPr txBox="1"/>
          <p:nvPr/>
        </p:nvSpPr>
        <p:spPr>
          <a:xfrm>
            <a:off x="3647872" y="4456348"/>
            <a:ext cx="762000"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lgn="ctr"/>
            <a:r>
              <a:rPr lang="en-US" sz="1400" dirty="0">
                <a:solidFill>
                  <a:srgbClr val="0070C0"/>
                </a:solidFill>
                <a:latin typeface="Calibri"/>
                <a:ea typeface="ＭＳ Ｐゴシック"/>
                <a:cs typeface="Calibri"/>
              </a:rPr>
              <a:t>Fluid Force</a:t>
            </a:r>
            <a:endParaRPr lang="en-US" sz="1400">
              <a:solidFill>
                <a:srgbClr val="0070C0"/>
              </a:solidFill>
            </a:endParaRPr>
          </a:p>
        </p:txBody>
      </p:sp>
      <p:sp>
        <p:nvSpPr>
          <p:cNvPr id="19" name="TextBox 1">
            <a:extLst>
              <a:ext uri="{FF2B5EF4-FFF2-40B4-BE49-F238E27FC236}">
                <a16:creationId xmlns:a16="http://schemas.microsoft.com/office/drawing/2014/main" id="{C302500E-38A8-A548-6587-A6E9170E6651}"/>
              </a:ext>
            </a:extLst>
          </p:cNvPr>
          <p:cNvSpPr txBox="1"/>
          <p:nvPr/>
        </p:nvSpPr>
        <p:spPr>
          <a:xfrm>
            <a:off x="4571997" y="754433"/>
            <a:ext cx="826851"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lgn="ctr"/>
            <a:r>
              <a:rPr lang="en-US" sz="1400" dirty="0">
                <a:solidFill>
                  <a:schemeClr val="accent2">
                    <a:lumMod val="50000"/>
                  </a:schemeClr>
                </a:solidFill>
                <a:latin typeface="Calibri"/>
                <a:ea typeface="ＭＳ Ｐゴシック"/>
                <a:cs typeface="Calibri"/>
              </a:rPr>
              <a:t>External Force</a:t>
            </a:r>
            <a:endParaRPr lang="en-US" sz="1400">
              <a:solidFill>
                <a:schemeClr val="accent2">
                  <a:lumMod val="50000"/>
                </a:schemeClr>
              </a:solidFill>
            </a:endParaRPr>
          </a:p>
        </p:txBody>
      </p:sp>
      <p:sp>
        <p:nvSpPr>
          <p:cNvPr id="21" name="TextBox 1">
            <a:extLst>
              <a:ext uri="{FF2B5EF4-FFF2-40B4-BE49-F238E27FC236}">
                <a16:creationId xmlns:a16="http://schemas.microsoft.com/office/drawing/2014/main" id="{D19F852E-2239-0C20-2606-D8D67C613064}"/>
              </a:ext>
            </a:extLst>
          </p:cNvPr>
          <p:cNvSpPr txBox="1"/>
          <p:nvPr/>
        </p:nvSpPr>
        <p:spPr>
          <a:xfrm>
            <a:off x="4618867" y="4072646"/>
            <a:ext cx="789021"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lgn="ctr"/>
            <a:r>
              <a:rPr lang="en-US" sz="1400" dirty="0">
                <a:solidFill>
                  <a:srgbClr val="FFC000"/>
                </a:solidFill>
                <a:latin typeface="Calibri"/>
                <a:ea typeface="ＭＳ Ｐゴシック"/>
                <a:cs typeface="Calibri"/>
              </a:rPr>
              <a:t>Friction Force</a:t>
            </a:r>
            <a:endParaRPr lang="en-US" sz="1400" dirty="0">
              <a:solidFill>
                <a:srgbClr val="FFC000"/>
              </a:solidFill>
              <a:cs typeface="Calibri"/>
            </a:endParaRPr>
          </a:p>
        </p:txBody>
      </p:sp>
      <p:sp>
        <p:nvSpPr>
          <p:cNvPr id="23" name="TextBox 1">
            <a:extLst>
              <a:ext uri="{FF2B5EF4-FFF2-40B4-BE49-F238E27FC236}">
                <a16:creationId xmlns:a16="http://schemas.microsoft.com/office/drawing/2014/main" id="{549A894F-9DE4-F8B1-81D5-A23814371BC6}"/>
              </a:ext>
            </a:extLst>
          </p:cNvPr>
          <p:cNvSpPr txBox="1"/>
          <p:nvPr/>
        </p:nvSpPr>
        <p:spPr>
          <a:xfrm>
            <a:off x="2957894" y="3856475"/>
            <a:ext cx="789021"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lgn="ctr"/>
            <a:r>
              <a:rPr lang="en-US" sz="1400" dirty="0">
                <a:solidFill>
                  <a:srgbClr val="00B050"/>
                </a:solidFill>
                <a:latin typeface="Calibri"/>
                <a:ea typeface="ＭＳ Ｐゴシック"/>
                <a:cs typeface="Calibri"/>
              </a:rPr>
              <a:t>Gravity Force</a:t>
            </a:r>
            <a:endParaRPr lang="en-US" sz="1400">
              <a:solidFill>
                <a:srgbClr val="00B050"/>
              </a:solidFill>
              <a:cs typeface="Calibri"/>
            </a:endParaRPr>
          </a:p>
        </p:txBody>
      </p:sp>
      <p:sp>
        <p:nvSpPr>
          <p:cNvPr id="25" name="TextBox 1">
            <a:extLst>
              <a:ext uri="{FF2B5EF4-FFF2-40B4-BE49-F238E27FC236}">
                <a16:creationId xmlns:a16="http://schemas.microsoft.com/office/drawing/2014/main" id="{D2EAE880-675E-B77E-E34D-B31B05388D4D}"/>
              </a:ext>
            </a:extLst>
          </p:cNvPr>
          <p:cNvSpPr txBox="1"/>
          <p:nvPr/>
        </p:nvSpPr>
        <p:spPr>
          <a:xfrm>
            <a:off x="4118040" y="5391285"/>
            <a:ext cx="789021" cy="523220"/>
          </a:xfrm>
          <a:prstGeom prst="rect">
            <a:avLst/>
          </a:prstGeom>
          <a:noFill/>
          <a:ln>
            <a:solidFill>
              <a:schemeClr val="bg1"/>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lgn="ctr"/>
            <a:r>
              <a:rPr lang="en-US" sz="1400" dirty="0">
                <a:solidFill>
                  <a:schemeClr val="accent6">
                    <a:lumMod val="75000"/>
                  </a:schemeClr>
                </a:solidFill>
                <a:latin typeface="Calibri"/>
                <a:ea typeface="ＭＳ Ｐゴシック"/>
                <a:cs typeface="Calibri"/>
              </a:rPr>
              <a:t>Bending Force</a:t>
            </a:r>
            <a:endParaRPr lang="en-US" sz="1400">
              <a:solidFill>
                <a:schemeClr val="accent6">
                  <a:lumMod val="75000"/>
                </a:schemeClr>
              </a:solidFill>
              <a:cs typeface="Calibri"/>
            </a:endParaRPr>
          </a:p>
        </p:txBody>
      </p:sp>
      <p:sp>
        <p:nvSpPr>
          <p:cNvPr id="27" name="TextBox 1">
            <a:extLst>
              <a:ext uri="{FF2B5EF4-FFF2-40B4-BE49-F238E27FC236}">
                <a16:creationId xmlns:a16="http://schemas.microsoft.com/office/drawing/2014/main" id="{D6482C25-0848-977D-FF31-9ED559E997F3}"/>
              </a:ext>
            </a:extLst>
          </p:cNvPr>
          <p:cNvSpPr txBox="1"/>
          <p:nvPr/>
        </p:nvSpPr>
        <p:spPr>
          <a:xfrm>
            <a:off x="2485955" y="5191326"/>
            <a:ext cx="1091659"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lgn="ctr"/>
            <a:r>
              <a:rPr lang="en-US" sz="1400" dirty="0">
                <a:solidFill>
                  <a:srgbClr val="FF0000"/>
                </a:solidFill>
                <a:latin typeface="Calibri"/>
                <a:ea typeface="ＭＳ Ｐゴシック"/>
                <a:cs typeface="Calibri"/>
              </a:rPr>
              <a:t>Indentation Force</a:t>
            </a:r>
            <a:endParaRPr lang="en-US" sz="1400">
              <a:solidFill>
                <a:srgbClr val="FF0000"/>
              </a:solidFill>
              <a:cs typeface="Calibri"/>
            </a:endParaRPr>
          </a:p>
        </p:txBody>
      </p:sp>
      <p:sp>
        <p:nvSpPr>
          <p:cNvPr id="29" name="TextBox 28">
            <a:extLst>
              <a:ext uri="{FF2B5EF4-FFF2-40B4-BE49-F238E27FC236}">
                <a16:creationId xmlns:a16="http://schemas.microsoft.com/office/drawing/2014/main" id="{FC967B3E-78B8-9DA4-50BB-3C17A5E663F0}"/>
              </a:ext>
            </a:extLst>
          </p:cNvPr>
          <p:cNvSpPr txBox="1"/>
          <p:nvPr/>
        </p:nvSpPr>
        <p:spPr>
          <a:xfrm>
            <a:off x="119975" y="1081"/>
            <a:ext cx="821672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err="1">
                <a:solidFill>
                  <a:schemeClr val="tx2"/>
                </a:solidFill>
                <a:latin typeface="Menlo"/>
                <a:ea typeface="ＭＳ Ｐゴシック"/>
              </a:rPr>
              <a:t>net_syringe_force</a:t>
            </a:r>
            <a:r>
              <a:rPr lang="en-US" sz="1200" dirty="0">
                <a:solidFill>
                  <a:schemeClr val="tx2"/>
                </a:solidFill>
                <a:latin typeface="Menlo"/>
                <a:ea typeface="ＭＳ Ｐゴシック"/>
              </a:rPr>
              <a:t> = </a:t>
            </a:r>
            <a:r>
              <a:rPr lang="en-US" sz="1200" dirty="0" err="1">
                <a:solidFill>
                  <a:schemeClr val="tx2"/>
                </a:solidFill>
                <a:latin typeface="Menlo"/>
                <a:ea typeface="ＭＳ Ｐゴシック"/>
              </a:rPr>
              <a:t>external_force</a:t>
            </a:r>
            <a:r>
              <a:rPr lang="en-US" sz="1200" dirty="0">
                <a:solidFill>
                  <a:schemeClr val="tx2"/>
                </a:solidFill>
                <a:latin typeface="Menlo"/>
                <a:ea typeface="ＭＳ Ｐゴシック"/>
              </a:rPr>
              <a:t> - </a:t>
            </a:r>
            <a:r>
              <a:rPr lang="en-US" sz="1200" dirty="0" err="1">
                <a:solidFill>
                  <a:schemeClr val="tx2"/>
                </a:solidFill>
                <a:latin typeface="Menlo"/>
                <a:ea typeface="ＭＳ Ｐゴシック"/>
              </a:rPr>
              <a:t>fluid_force</a:t>
            </a:r>
            <a:r>
              <a:rPr lang="en-US" sz="1200" dirty="0">
                <a:solidFill>
                  <a:schemeClr val="tx2"/>
                </a:solidFill>
                <a:latin typeface="Menlo"/>
                <a:ea typeface="ＭＳ Ｐゴシック"/>
              </a:rPr>
              <a:t> - </a:t>
            </a:r>
            <a:r>
              <a:rPr lang="en-US" sz="1200" dirty="0" err="1">
                <a:solidFill>
                  <a:schemeClr val="tx2"/>
                </a:solidFill>
                <a:latin typeface="Menlo"/>
                <a:ea typeface="ＭＳ Ｐゴシック"/>
              </a:rPr>
              <a:t>friction_force</a:t>
            </a:r>
            <a:r>
              <a:rPr lang="en-US" sz="1200" dirty="0">
                <a:solidFill>
                  <a:schemeClr val="tx2"/>
                </a:solidFill>
                <a:latin typeface="Menlo"/>
                <a:ea typeface="ＭＳ Ｐゴシック"/>
              </a:rPr>
              <a:t> + </a:t>
            </a:r>
            <a:r>
              <a:rPr lang="en-US" sz="1200" dirty="0" err="1">
                <a:solidFill>
                  <a:schemeClr val="tx2"/>
                </a:solidFill>
                <a:latin typeface="Menlo"/>
                <a:ea typeface="ＭＳ Ｐゴシック"/>
              </a:rPr>
              <a:t>gravity_force</a:t>
            </a:r>
          </a:p>
        </p:txBody>
      </p:sp>
      <p:sp>
        <p:nvSpPr>
          <p:cNvPr id="2" name="Rectangle 1">
            <a:extLst>
              <a:ext uri="{FF2B5EF4-FFF2-40B4-BE49-F238E27FC236}">
                <a16:creationId xmlns:a16="http://schemas.microsoft.com/office/drawing/2014/main" id="{618D1569-74E2-A42D-4FC5-783E5B1B24D6}"/>
              </a:ext>
            </a:extLst>
          </p:cNvPr>
          <p:cNvSpPr/>
          <p:nvPr/>
        </p:nvSpPr>
        <p:spPr>
          <a:xfrm rot="840000">
            <a:off x="3948289" y="3155222"/>
            <a:ext cx="479022" cy="1980965"/>
          </a:xfrm>
          <a:prstGeom prst="rect">
            <a:avLst/>
          </a:prstGeom>
          <a:noFill/>
          <a:ln w="28575"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560B402-20D2-11A8-51C1-9A3D6E7A8C95}"/>
              </a:ext>
            </a:extLst>
          </p:cNvPr>
          <p:cNvSpPr/>
          <p:nvPr/>
        </p:nvSpPr>
        <p:spPr>
          <a:xfrm rot="840000">
            <a:off x="3988460" y="3942779"/>
            <a:ext cx="479022" cy="117259"/>
          </a:xfrm>
          <a:prstGeom prst="rect">
            <a:avLst/>
          </a:prstGeom>
          <a:noFill/>
          <a:ln w="28575"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CA97FC8-1CC2-A294-5546-A0D616CBCDA5}"/>
              </a:ext>
            </a:extLst>
          </p:cNvPr>
          <p:cNvSpPr/>
          <p:nvPr/>
        </p:nvSpPr>
        <p:spPr>
          <a:xfrm rot="840000">
            <a:off x="4441316" y="2085372"/>
            <a:ext cx="57188" cy="1883897"/>
          </a:xfrm>
          <a:prstGeom prst="rect">
            <a:avLst/>
          </a:prstGeom>
          <a:solidFill>
            <a:srgbClr val="ED7D31"/>
          </a:solidFill>
          <a:ln w="28575"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7ECEAA2-78FC-DA0E-7E5C-2C13B0CBA6A4}"/>
              </a:ext>
            </a:extLst>
          </p:cNvPr>
          <p:cNvSpPr/>
          <p:nvPr/>
        </p:nvSpPr>
        <p:spPr>
          <a:xfrm rot="840000">
            <a:off x="4471839" y="1994478"/>
            <a:ext cx="479022" cy="117259"/>
          </a:xfrm>
          <a:prstGeom prst="rect">
            <a:avLst/>
          </a:prstGeom>
          <a:solidFill>
            <a:srgbClr val="ED7D31"/>
          </a:solidFill>
          <a:ln w="28575"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10CC1B82-A1E5-0E3E-9527-E39709D82D55}"/>
              </a:ext>
            </a:extLst>
          </p:cNvPr>
          <p:cNvSpPr/>
          <p:nvPr/>
        </p:nvSpPr>
        <p:spPr>
          <a:xfrm rot="11640000">
            <a:off x="4102166" y="4085747"/>
            <a:ext cx="117143" cy="362323"/>
          </a:xfrm>
          <a:prstGeom prst="downArrow">
            <a:avLst/>
          </a:prstGeom>
          <a:solidFill>
            <a:srgbClr val="0070C0"/>
          </a:solidFill>
          <a:ln w="28575" cmpd="sng">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BEFCFD62-A511-E6D9-7D47-3E0E9ADD4C6A}"/>
              </a:ext>
            </a:extLst>
          </p:cNvPr>
          <p:cNvSpPr/>
          <p:nvPr/>
        </p:nvSpPr>
        <p:spPr>
          <a:xfrm rot="11640000">
            <a:off x="4488038" y="4166737"/>
            <a:ext cx="117143" cy="362323"/>
          </a:xfrm>
          <a:prstGeom prst="downArrow">
            <a:avLst/>
          </a:prstGeom>
          <a:solidFill>
            <a:srgbClr val="FFC000"/>
          </a:solidFill>
          <a:ln w="28575" cmpd="sng">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Arrow: Down 21">
            <a:extLst>
              <a:ext uri="{FF2B5EF4-FFF2-40B4-BE49-F238E27FC236}">
                <a16:creationId xmlns:a16="http://schemas.microsoft.com/office/drawing/2014/main" id="{90EACE14-9AC6-E4BC-846A-15B7FFFCA774}"/>
              </a:ext>
            </a:extLst>
          </p:cNvPr>
          <p:cNvSpPr/>
          <p:nvPr/>
        </p:nvSpPr>
        <p:spPr>
          <a:xfrm rot="840000">
            <a:off x="3718995" y="3977885"/>
            <a:ext cx="111739" cy="362323"/>
          </a:xfrm>
          <a:prstGeom prst="downArrow">
            <a:avLst/>
          </a:prstGeom>
          <a:solidFill>
            <a:srgbClr val="00B050"/>
          </a:solidFill>
          <a:ln w="28575" cmpd="sng">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Arrow: Curved Left 23">
            <a:extLst>
              <a:ext uri="{FF2B5EF4-FFF2-40B4-BE49-F238E27FC236}">
                <a16:creationId xmlns:a16="http://schemas.microsoft.com/office/drawing/2014/main" id="{B0229BD3-D857-C42C-B726-2CC10C31742F}"/>
              </a:ext>
            </a:extLst>
          </p:cNvPr>
          <p:cNvSpPr/>
          <p:nvPr/>
        </p:nvSpPr>
        <p:spPr>
          <a:xfrm rot="840000">
            <a:off x="3979018" y="5347779"/>
            <a:ext cx="126244" cy="556834"/>
          </a:xfrm>
          <a:prstGeom prst="curvedLeftArrow">
            <a:avLst/>
          </a:prstGeom>
          <a:solidFill>
            <a:schemeClr val="accent6">
              <a:lumMod val="75000"/>
            </a:schemeClr>
          </a:solidFill>
          <a:ln w="28575" cmpd="sng">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8" name="Arrow: Down 27">
            <a:extLst>
              <a:ext uri="{FF2B5EF4-FFF2-40B4-BE49-F238E27FC236}">
                <a16:creationId xmlns:a16="http://schemas.microsoft.com/office/drawing/2014/main" id="{BE698157-2D9C-9890-5945-02A857BA2A7E}"/>
              </a:ext>
            </a:extLst>
          </p:cNvPr>
          <p:cNvSpPr/>
          <p:nvPr/>
        </p:nvSpPr>
        <p:spPr>
          <a:xfrm rot="840000">
            <a:off x="3559876" y="5243592"/>
            <a:ext cx="67621" cy="521989"/>
          </a:xfrm>
          <a:prstGeom prst="downArrow">
            <a:avLst/>
          </a:prstGeom>
          <a:solidFill>
            <a:srgbClr val="FF0000"/>
          </a:solid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3334C60-50B1-6CB2-A63A-FAC8D2D78479}"/>
              </a:ext>
            </a:extLst>
          </p:cNvPr>
          <p:cNvSpPr/>
          <p:nvPr/>
        </p:nvSpPr>
        <p:spPr>
          <a:xfrm>
            <a:off x="1872736" y="6038824"/>
            <a:ext cx="3886740" cy="238869"/>
          </a:xfrm>
          <a:prstGeom prst="rect">
            <a:avLst/>
          </a:prstGeom>
          <a:solidFill>
            <a:schemeClr val="accent6">
              <a:lumMod val="40000"/>
              <a:lumOff val="60000"/>
            </a:schemeClr>
          </a:solidFill>
          <a:ln w="28575" cmpd="sng">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en-US"/>
          </a:p>
        </p:txBody>
      </p:sp>
      <p:sp>
        <p:nvSpPr>
          <p:cNvPr id="10" name="Arrow: Down 9">
            <a:extLst>
              <a:ext uri="{FF2B5EF4-FFF2-40B4-BE49-F238E27FC236}">
                <a16:creationId xmlns:a16="http://schemas.microsoft.com/office/drawing/2014/main" id="{759CC9BA-9408-CAFD-2BCE-D02B85578E32}"/>
              </a:ext>
            </a:extLst>
          </p:cNvPr>
          <p:cNvSpPr/>
          <p:nvPr/>
        </p:nvSpPr>
        <p:spPr>
          <a:xfrm rot="900000">
            <a:off x="4745006" y="1256693"/>
            <a:ext cx="149568" cy="691982"/>
          </a:xfrm>
          <a:prstGeom prst="downArrow">
            <a:avLst/>
          </a:prstGeom>
          <a:solidFill>
            <a:schemeClr val="accent2">
              <a:lumMod val="50000"/>
            </a:schemeClr>
          </a:solidFill>
          <a:ln w="28575" cmpd="sng">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4BE831B-2269-E7DA-88BE-887501011586}"/>
              </a:ext>
            </a:extLst>
          </p:cNvPr>
          <p:cNvSpPr/>
          <p:nvPr/>
        </p:nvSpPr>
        <p:spPr>
          <a:xfrm rot="840000">
            <a:off x="3810307" y="5047600"/>
            <a:ext cx="17553" cy="1165594"/>
          </a:xfrm>
          <a:prstGeom prst="rect">
            <a:avLst/>
          </a:prstGeom>
          <a:solidFill>
            <a:srgbClr val="ED7D31"/>
          </a:solidFill>
          <a:ln w="28575"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en-US"/>
          </a:p>
        </p:txBody>
      </p:sp>
      <p:pic>
        <p:nvPicPr>
          <p:cNvPr id="12" name="Picture 11">
            <a:extLst>
              <a:ext uri="{FF2B5EF4-FFF2-40B4-BE49-F238E27FC236}">
                <a16:creationId xmlns:a16="http://schemas.microsoft.com/office/drawing/2014/main" id="{2F06A524-A100-B64F-2BF7-A7AEC2B96769}"/>
              </a:ext>
            </a:extLst>
          </p:cNvPr>
          <p:cNvPicPr>
            <a:picLocks noChangeAspect="1"/>
          </p:cNvPicPr>
          <p:nvPr/>
        </p:nvPicPr>
        <p:blipFill>
          <a:blip r:embed="rId3"/>
          <a:stretch>
            <a:fillRect/>
          </a:stretch>
        </p:blipFill>
        <p:spPr>
          <a:xfrm>
            <a:off x="3450465" y="6056144"/>
            <a:ext cx="228600" cy="209550"/>
          </a:xfrm>
          <a:prstGeom prst="rect">
            <a:avLst/>
          </a:prstGeom>
        </p:spPr>
      </p:pic>
      <p:pic>
        <p:nvPicPr>
          <p:cNvPr id="13" name="Picture 12">
            <a:extLst>
              <a:ext uri="{FF2B5EF4-FFF2-40B4-BE49-F238E27FC236}">
                <a16:creationId xmlns:a16="http://schemas.microsoft.com/office/drawing/2014/main" id="{6ACA0B5C-05AE-65A0-FFD7-F01492293EA0}"/>
              </a:ext>
            </a:extLst>
          </p:cNvPr>
          <p:cNvPicPr>
            <a:picLocks noChangeAspect="1"/>
          </p:cNvPicPr>
          <p:nvPr/>
        </p:nvPicPr>
        <p:blipFill rotWithShape="1">
          <a:blip r:embed="rId3"/>
          <a:srcRect l="-3046" t="4146" r="35417" b="19942"/>
          <a:stretch/>
        </p:blipFill>
        <p:spPr>
          <a:xfrm rot="2460000">
            <a:off x="3685998" y="6107656"/>
            <a:ext cx="154602" cy="159076"/>
          </a:xfrm>
          <a:prstGeom prst="rect">
            <a:avLst/>
          </a:prstGeom>
        </p:spPr>
      </p:pic>
      <p:sp>
        <p:nvSpPr>
          <p:cNvPr id="5" name="Plus Sign 4">
            <a:extLst>
              <a:ext uri="{FF2B5EF4-FFF2-40B4-BE49-F238E27FC236}">
                <a16:creationId xmlns:a16="http://schemas.microsoft.com/office/drawing/2014/main" id="{9169563E-BB89-79B4-960F-17E0667D2B1E}"/>
              </a:ext>
            </a:extLst>
          </p:cNvPr>
          <p:cNvSpPr/>
          <p:nvPr/>
        </p:nvSpPr>
        <p:spPr>
          <a:xfrm>
            <a:off x="7492901" y="2682334"/>
            <a:ext cx="323899" cy="282973"/>
          </a:xfrm>
          <a:prstGeom prst="mathPlus">
            <a:avLst/>
          </a:prstGeom>
          <a:solidFill>
            <a:schemeClr val="tx1"/>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5899874D-E113-B2D7-1D2B-67628E8C0EEC}"/>
              </a:ext>
            </a:extLst>
          </p:cNvPr>
          <p:cNvCxnSpPr/>
          <p:nvPr/>
        </p:nvCxnSpPr>
        <p:spPr>
          <a:xfrm flipH="1" flipV="1">
            <a:off x="7644719" y="3129301"/>
            <a:ext cx="22303" cy="67782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Arrow: Curved Down 13">
            <a:extLst>
              <a:ext uri="{FF2B5EF4-FFF2-40B4-BE49-F238E27FC236}">
                <a16:creationId xmlns:a16="http://schemas.microsoft.com/office/drawing/2014/main" id="{0F1B5266-C147-9533-0C98-D94B50DC697F}"/>
              </a:ext>
            </a:extLst>
          </p:cNvPr>
          <p:cNvSpPr/>
          <p:nvPr/>
        </p:nvSpPr>
        <p:spPr>
          <a:xfrm rot="3840000">
            <a:off x="3719844" y="6037863"/>
            <a:ext cx="204701" cy="65015"/>
          </a:xfrm>
          <a:prstGeom prst="curvedDownArrow">
            <a:avLst/>
          </a:prstGeom>
          <a:solidFill>
            <a:schemeClr val="tx1"/>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15" name="Straight Arrow Connector 14">
            <a:extLst>
              <a:ext uri="{FF2B5EF4-FFF2-40B4-BE49-F238E27FC236}">
                <a16:creationId xmlns:a16="http://schemas.microsoft.com/office/drawing/2014/main" id="{A11F6316-D570-5976-9417-10ED6BCE7DC9}"/>
              </a:ext>
            </a:extLst>
          </p:cNvPr>
          <p:cNvCxnSpPr>
            <a:cxnSpLocks/>
          </p:cNvCxnSpPr>
          <p:nvPr/>
        </p:nvCxnSpPr>
        <p:spPr>
          <a:xfrm flipV="1">
            <a:off x="3685524" y="6163658"/>
            <a:ext cx="825446" cy="547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63425AE-2FB1-B2E2-57DE-798D78F9AFD6}"/>
              </a:ext>
            </a:extLst>
          </p:cNvPr>
          <p:cNvSpPr txBox="1"/>
          <p:nvPr/>
        </p:nvSpPr>
        <p:spPr>
          <a:xfrm>
            <a:off x="3771022" y="5824330"/>
            <a:ext cx="34611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Calibri"/>
                <a:ea typeface="ＭＳ Ｐゴシック"/>
              </a:rPr>
              <a:t>α</a:t>
            </a:r>
          </a:p>
        </p:txBody>
      </p:sp>
    </p:spTree>
    <p:extLst>
      <p:ext uri="{BB962C8B-B14F-4D97-AF65-F5344CB8AC3E}">
        <p14:creationId xmlns:p14="http://schemas.microsoft.com/office/powerpoint/2010/main" val="4118997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1AFA70-D425-5A3B-1422-25E0A95B4C9F}"/>
            </a:ext>
          </a:extLst>
        </p:cNvPr>
        <p:cNvGrpSpPr/>
        <p:nvPr/>
      </p:nvGrpSpPr>
      <p:grpSpPr>
        <a:xfrm>
          <a:off x="0" y="0"/>
          <a:ext cx="0" cy="0"/>
          <a:chOff x="0" y="0"/>
          <a:chExt cx="0" cy="0"/>
        </a:xfrm>
      </p:grpSpPr>
      <p:sp>
        <p:nvSpPr>
          <p:cNvPr id="26" name="TextBox 25">
            <a:extLst>
              <a:ext uri="{FF2B5EF4-FFF2-40B4-BE49-F238E27FC236}">
                <a16:creationId xmlns:a16="http://schemas.microsoft.com/office/drawing/2014/main" id="{C6B18559-18F8-8D07-B25D-96F0D568A647}"/>
              </a:ext>
            </a:extLst>
          </p:cNvPr>
          <p:cNvSpPr txBox="1"/>
          <p:nvPr/>
        </p:nvSpPr>
        <p:spPr>
          <a:xfrm>
            <a:off x="119974" y="233464"/>
            <a:ext cx="6677497" cy="276999"/>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err="1">
                <a:solidFill>
                  <a:schemeClr val="tx2"/>
                </a:solidFill>
                <a:latin typeface="Menlo"/>
                <a:ea typeface="ＭＳ Ｐゴシック"/>
              </a:rPr>
              <a:t>indentation_force</a:t>
            </a:r>
            <a:r>
              <a:rPr lang="en-US" sz="1200" dirty="0">
                <a:solidFill>
                  <a:schemeClr val="tx2"/>
                </a:solidFill>
                <a:latin typeface="Menlo"/>
                <a:ea typeface="ＭＳ Ｐゴシック"/>
              </a:rPr>
              <a:t> = </a:t>
            </a:r>
            <a:r>
              <a:rPr lang="en-US" sz="1200" dirty="0" err="1">
                <a:solidFill>
                  <a:schemeClr val="tx2"/>
                </a:solidFill>
                <a:latin typeface="Menlo"/>
                <a:ea typeface="ＭＳ Ｐゴシック"/>
              </a:rPr>
              <a:t>net_syringe_force</a:t>
            </a:r>
            <a:r>
              <a:rPr lang="en-US" sz="1200" dirty="0">
                <a:solidFill>
                  <a:schemeClr val="tx2"/>
                </a:solidFill>
                <a:latin typeface="Menlo"/>
                <a:ea typeface="ＭＳ Ｐゴシック"/>
              </a:rPr>
              <a:t> * </a:t>
            </a:r>
            <a:r>
              <a:rPr lang="en-US" sz="1200" dirty="0" err="1">
                <a:solidFill>
                  <a:schemeClr val="tx2"/>
                </a:solidFill>
                <a:latin typeface="Menlo"/>
                <a:ea typeface="ＭＳ Ｐゴシック"/>
              </a:rPr>
              <a:t>np.cos</a:t>
            </a:r>
            <a:r>
              <a:rPr lang="en-US" sz="1200" dirty="0">
                <a:solidFill>
                  <a:schemeClr val="tx2"/>
                </a:solidFill>
                <a:latin typeface="Menlo"/>
                <a:ea typeface="ＭＳ Ｐゴシック"/>
              </a:rPr>
              <a:t>(</a:t>
            </a:r>
            <a:r>
              <a:rPr lang="en-US" sz="1200" dirty="0" err="1">
                <a:solidFill>
                  <a:schemeClr val="tx2"/>
                </a:solidFill>
                <a:latin typeface="Menlo"/>
                <a:ea typeface="ＭＳ Ｐゴシック"/>
              </a:rPr>
              <a:t>needle_angle_rad_avg</a:t>
            </a:r>
            <a:r>
              <a:rPr lang="en-US" sz="1200" dirty="0">
                <a:solidFill>
                  <a:schemeClr val="tx2"/>
                </a:solidFill>
                <a:latin typeface="Menlo"/>
                <a:ea typeface="ＭＳ Ｐゴシック"/>
              </a:rPr>
              <a:t>)</a:t>
            </a:r>
          </a:p>
        </p:txBody>
      </p:sp>
      <p:sp>
        <p:nvSpPr>
          <p:cNvPr id="18" name="TextBox 1">
            <a:extLst>
              <a:ext uri="{FF2B5EF4-FFF2-40B4-BE49-F238E27FC236}">
                <a16:creationId xmlns:a16="http://schemas.microsoft.com/office/drawing/2014/main" id="{99ED6E3C-5ECE-3C0E-DEBC-8DA182A2D584}"/>
              </a:ext>
            </a:extLst>
          </p:cNvPr>
          <p:cNvSpPr txBox="1"/>
          <p:nvPr/>
        </p:nvSpPr>
        <p:spPr>
          <a:xfrm>
            <a:off x="3647872" y="4456348"/>
            <a:ext cx="762000"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lgn="ctr"/>
            <a:r>
              <a:rPr lang="en-US" sz="1400" dirty="0">
                <a:solidFill>
                  <a:srgbClr val="0070C0"/>
                </a:solidFill>
                <a:latin typeface="Calibri"/>
                <a:ea typeface="ＭＳ Ｐゴシック"/>
                <a:cs typeface="Calibri"/>
              </a:rPr>
              <a:t>Fluid Force</a:t>
            </a:r>
            <a:endParaRPr lang="en-US" sz="1400">
              <a:solidFill>
                <a:srgbClr val="0070C0"/>
              </a:solidFill>
            </a:endParaRPr>
          </a:p>
        </p:txBody>
      </p:sp>
      <p:sp>
        <p:nvSpPr>
          <p:cNvPr id="19" name="TextBox 1">
            <a:extLst>
              <a:ext uri="{FF2B5EF4-FFF2-40B4-BE49-F238E27FC236}">
                <a16:creationId xmlns:a16="http://schemas.microsoft.com/office/drawing/2014/main" id="{163E96BD-FAD8-8DE7-E75C-421862B629D7}"/>
              </a:ext>
            </a:extLst>
          </p:cNvPr>
          <p:cNvSpPr txBox="1"/>
          <p:nvPr/>
        </p:nvSpPr>
        <p:spPr>
          <a:xfrm>
            <a:off x="4571997" y="754433"/>
            <a:ext cx="826851"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lgn="ctr"/>
            <a:r>
              <a:rPr lang="en-US" sz="1400" dirty="0">
                <a:solidFill>
                  <a:schemeClr val="accent2">
                    <a:lumMod val="50000"/>
                  </a:schemeClr>
                </a:solidFill>
                <a:latin typeface="Calibri"/>
                <a:ea typeface="ＭＳ Ｐゴシック"/>
                <a:cs typeface="Calibri"/>
              </a:rPr>
              <a:t>External Force</a:t>
            </a:r>
            <a:endParaRPr lang="en-US" sz="1400">
              <a:solidFill>
                <a:schemeClr val="accent2">
                  <a:lumMod val="50000"/>
                </a:schemeClr>
              </a:solidFill>
            </a:endParaRPr>
          </a:p>
        </p:txBody>
      </p:sp>
      <p:sp>
        <p:nvSpPr>
          <p:cNvPr id="21" name="TextBox 1">
            <a:extLst>
              <a:ext uri="{FF2B5EF4-FFF2-40B4-BE49-F238E27FC236}">
                <a16:creationId xmlns:a16="http://schemas.microsoft.com/office/drawing/2014/main" id="{5EB0450D-722C-5214-765F-660B7E167489}"/>
              </a:ext>
            </a:extLst>
          </p:cNvPr>
          <p:cNvSpPr txBox="1"/>
          <p:nvPr/>
        </p:nvSpPr>
        <p:spPr>
          <a:xfrm>
            <a:off x="4642253" y="4072646"/>
            <a:ext cx="789021"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lgn="ctr"/>
            <a:r>
              <a:rPr lang="en-US" sz="1400" dirty="0">
                <a:solidFill>
                  <a:srgbClr val="FFC000"/>
                </a:solidFill>
                <a:latin typeface="Calibri"/>
                <a:ea typeface="ＭＳ Ｐゴシック"/>
                <a:cs typeface="Calibri"/>
              </a:rPr>
              <a:t>Friction Force</a:t>
            </a:r>
            <a:endParaRPr lang="en-US" sz="1400" dirty="0">
              <a:solidFill>
                <a:srgbClr val="FFC000"/>
              </a:solidFill>
              <a:cs typeface="Calibri"/>
            </a:endParaRPr>
          </a:p>
        </p:txBody>
      </p:sp>
      <p:sp>
        <p:nvSpPr>
          <p:cNvPr id="23" name="TextBox 1">
            <a:extLst>
              <a:ext uri="{FF2B5EF4-FFF2-40B4-BE49-F238E27FC236}">
                <a16:creationId xmlns:a16="http://schemas.microsoft.com/office/drawing/2014/main" id="{561DD488-E21A-5183-62A9-65CE52872ECD}"/>
              </a:ext>
            </a:extLst>
          </p:cNvPr>
          <p:cNvSpPr txBox="1"/>
          <p:nvPr/>
        </p:nvSpPr>
        <p:spPr>
          <a:xfrm>
            <a:off x="2934508" y="3856475"/>
            <a:ext cx="789021"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lgn="ctr"/>
            <a:r>
              <a:rPr lang="en-US" sz="1400" dirty="0">
                <a:solidFill>
                  <a:srgbClr val="00B050"/>
                </a:solidFill>
                <a:latin typeface="Calibri"/>
                <a:ea typeface="ＭＳ Ｐゴシック"/>
                <a:cs typeface="Calibri"/>
              </a:rPr>
              <a:t>Gravity Force</a:t>
            </a:r>
            <a:endParaRPr lang="en-US" sz="1400">
              <a:solidFill>
                <a:srgbClr val="00B050"/>
              </a:solidFill>
              <a:cs typeface="Calibri"/>
            </a:endParaRPr>
          </a:p>
        </p:txBody>
      </p:sp>
      <p:sp>
        <p:nvSpPr>
          <p:cNvPr id="25" name="TextBox 1">
            <a:extLst>
              <a:ext uri="{FF2B5EF4-FFF2-40B4-BE49-F238E27FC236}">
                <a16:creationId xmlns:a16="http://schemas.microsoft.com/office/drawing/2014/main" id="{71C20A66-FFFF-E19F-A6CC-D55AEFE9EF5D}"/>
              </a:ext>
            </a:extLst>
          </p:cNvPr>
          <p:cNvSpPr txBox="1"/>
          <p:nvPr/>
        </p:nvSpPr>
        <p:spPr>
          <a:xfrm>
            <a:off x="4118040" y="5391285"/>
            <a:ext cx="789021" cy="523220"/>
          </a:xfrm>
          <a:prstGeom prst="rect">
            <a:avLst/>
          </a:prstGeom>
          <a:noFill/>
          <a:ln>
            <a:solidFill>
              <a:schemeClr val="bg1"/>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lgn="ctr"/>
            <a:r>
              <a:rPr lang="en-US" sz="1400" dirty="0">
                <a:solidFill>
                  <a:schemeClr val="accent6">
                    <a:lumMod val="75000"/>
                  </a:schemeClr>
                </a:solidFill>
                <a:latin typeface="Calibri"/>
                <a:ea typeface="ＭＳ Ｐゴシック"/>
                <a:cs typeface="Calibri"/>
              </a:rPr>
              <a:t>Bending Force</a:t>
            </a:r>
            <a:endParaRPr lang="en-US" sz="1400">
              <a:solidFill>
                <a:schemeClr val="accent6">
                  <a:lumMod val="75000"/>
                </a:schemeClr>
              </a:solidFill>
              <a:cs typeface="Calibri"/>
            </a:endParaRPr>
          </a:p>
        </p:txBody>
      </p:sp>
      <p:sp>
        <p:nvSpPr>
          <p:cNvPr id="27" name="TextBox 1">
            <a:extLst>
              <a:ext uri="{FF2B5EF4-FFF2-40B4-BE49-F238E27FC236}">
                <a16:creationId xmlns:a16="http://schemas.microsoft.com/office/drawing/2014/main" id="{A1ED2A29-4B53-7CB5-8952-7F8EBDB0DBF6}"/>
              </a:ext>
            </a:extLst>
          </p:cNvPr>
          <p:cNvSpPr txBox="1"/>
          <p:nvPr/>
        </p:nvSpPr>
        <p:spPr>
          <a:xfrm>
            <a:off x="2485955" y="5191326"/>
            <a:ext cx="1091659"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lgn="ctr"/>
            <a:r>
              <a:rPr lang="en-US" sz="1400" dirty="0">
                <a:solidFill>
                  <a:srgbClr val="FF0000"/>
                </a:solidFill>
                <a:latin typeface="Calibri"/>
                <a:ea typeface="ＭＳ Ｐゴシック"/>
                <a:cs typeface="Calibri"/>
              </a:rPr>
              <a:t>Indentation Force</a:t>
            </a:r>
            <a:endParaRPr lang="en-US" sz="1400">
              <a:solidFill>
                <a:srgbClr val="FF0000"/>
              </a:solidFill>
              <a:cs typeface="Calibri"/>
            </a:endParaRPr>
          </a:p>
        </p:txBody>
      </p:sp>
      <p:sp>
        <p:nvSpPr>
          <p:cNvPr id="29" name="TextBox 28">
            <a:extLst>
              <a:ext uri="{FF2B5EF4-FFF2-40B4-BE49-F238E27FC236}">
                <a16:creationId xmlns:a16="http://schemas.microsoft.com/office/drawing/2014/main" id="{8FD7C9BB-1D76-517F-B48E-C3764E41BCCA}"/>
              </a:ext>
            </a:extLst>
          </p:cNvPr>
          <p:cNvSpPr txBox="1"/>
          <p:nvPr/>
        </p:nvSpPr>
        <p:spPr>
          <a:xfrm>
            <a:off x="119975" y="1081"/>
            <a:ext cx="821672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err="1">
                <a:solidFill>
                  <a:schemeClr val="tx2"/>
                </a:solidFill>
                <a:latin typeface="Menlo"/>
                <a:ea typeface="ＭＳ Ｐゴシック"/>
              </a:rPr>
              <a:t>net_syringe_force</a:t>
            </a:r>
            <a:r>
              <a:rPr lang="en-US" sz="1200" dirty="0">
                <a:solidFill>
                  <a:schemeClr val="tx2"/>
                </a:solidFill>
                <a:latin typeface="Menlo"/>
                <a:ea typeface="ＭＳ Ｐゴシック"/>
              </a:rPr>
              <a:t> = </a:t>
            </a:r>
            <a:r>
              <a:rPr lang="en-US" sz="1200" dirty="0" err="1">
                <a:solidFill>
                  <a:schemeClr val="tx2"/>
                </a:solidFill>
                <a:latin typeface="Menlo"/>
                <a:ea typeface="ＭＳ Ｐゴシック"/>
              </a:rPr>
              <a:t>external_force</a:t>
            </a:r>
            <a:r>
              <a:rPr lang="en-US" sz="1200" dirty="0">
                <a:solidFill>
                  <a:schemeClr val="tx2"/>
                </a:solidFill>
                <a:latin typeface="Menlo"/>
                <a:ea typeface="ＭＳ Ｐゴシック"/>
              </a:rPr>
              <a:t> - </a:t>
            </a:r>
            <a:r>
              <a:rPr lang="en-US" sz="1200" dirty="0" err="1">
                <a:solidFill>
                  <a:schemeClr val="tx2"/>
                </a:solidFill>
                <a:latin typeface="Menlo"/>
                <a:ea typeface="ＭＳ Ｐゴシック"/>
              </a:rPr>
              <a:t>fluid_force</a:t>
            </a:r>
            <a:r>
              <a:rPr lang="en-US" sz="1200" dirty="0">
                <a:solidFill>
                  <a:schemeClr val="tx2"/>
                </a:solidFill>
                <a:latin typeface="Menlo"/>
                <a:ea typeface="ＭＳ Ｐゴシック"/>
              </a:rPr>
              <a:t> - </a:t>
            </a:r>
            <a:r>
              <a:rPr lang="en-US" sz="1200" dirty="0" err="1">
                <a:solidFill>
                  <a:schemeClr val="tx2"/>
                </a:solidFill>
                <a:latin typeface="Menlo"/>
                <a:ea typeface="ＭＳ Ｐゴシック"/>
              </a:rPr>
              <a:t>friction_force</a:t>
            </a:r>
            <a:r>
              <a:rPr lang="en-US" sz="1200" dirty="0">
                <a:solidFill>
                  <a:schemeClr val="tx2"/>
                </a:solidFill>
                <a:latin typeface="Menlo"/>
                <a:ea typeface="ＭＳ Ｐゴシック"/>
              </a:rPr>
              <a:t> + </a:t>
            </a:r>
            <a:r>
              <a:rPr lang="en-US" sz="1200" dirty="0" err="1">
                <a:solidFill>
                  <a:schemeClr val="tx2"/>
                </a:solidFill>
                <a:latin typeface="Menlo"/>
                <a:ea typeface="ＭＳ Ｐゴシック"/>
              </a:rPr>
              <a:t>gravity_force</a:t>
            </a:r>
          </a:p>
        </p:txBody>
      </p:sp>
      <p:sp>
        <p:nvSpPr>
          <p:cNvPr id="2" name="Rectangle 1">
            <a:extLst>
              <a:ext uri="{FF2B5EF4-FFF2-40B4-BE49-F238E27FC236}">
                <a16:creationId xmlns:a16="http://schemas.microsoft.com/office/drawing/2014/main" id="{C755D2CF-9E8B-21F3-065A-0B02FEABBB87}"/>
              </a:ext>
            </a:extLst>
          </p:cNvPr>
          <p:cNvSpPr/>
          <p:nvPr/>
        </p:nvSpPr>
        <p:spPr>
          <a:xfrm rot="840000">
            <a:off x="3948289" y="3155222"/>
            <a:ext cx="479022" cy="1980965"/>
          </a:xfrm>
          <a:prstGeom prst="rect">
            <a:avLst/>
          </a:prstGeom>
          <a:noFill/>
          <a:ln w="28575"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034365A-6D8E-4D47-5A96-4A6D8F66F8B4}"/>
              </a:ext>
            </a:extLst>
          </p:cNvPr>
          <p:cNvSpPr/>
          <p:nvPr/>
        </p:nvSpPr>
        <p:spPr>
          <a:xfrm rot="840000">
            <a:off x="3988460" y="3942779"/>
            <a:ext cx="479022" cy="117259"/>
          </a:xfrm>
          <a:prstGeom prst="rect">
            <a:avLst/>
          </a:prstGeom>
          <a:noFill/>
          <a:ln w="28575"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3F17E8D-A464-BA8B-481C-736190E9163D}"/>
              </a:ext>
            </a:extLst>
          </p:cNvPr>
          <p:cNvSpPr/>
          <p:nvPr/>
        </p:nvSpPr>
        <p:spPr>
          <a:xfrm rot="840000">
            <a:off x="4441316" y="2085372"/>
            <a:ext cx="57188" cy="1883897"/>
          </a:xfrm>
          <a:prstGeom prst="rect">
            <a:avLst/>
          </a:prstGeom>
          <a:solidFill>
            <a:srgbClr val="ED7D31"/>
          </a:solidFill>
          <a:ln w="28575"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674D245-C11F-E06C-C137-7B84EE97A234}"/>
              </a:ext>
            </a:extLst>
          </p:cNvPr>
          <p:cNvSpPr/>
          <p:nvPr/>
        </p:nvSpPr>
        <p:spPr>
          <a:xfrm rot="840000">
            <a:off x="4471839" y="1994478"/>
            <a:ext cx="479022" cy="117259"/>
          </a:xfrm>
          <a:prstGeom prst="rect">
            <a:avLst/>
          </a:prstGeom>
          <a:solidFill>
            <a:srgbClr val="ED7D31"/>
          </a:solidFill>
          <a:ln w="28575"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2E0546C2-0953-2DE6-500D-0B4CD17C7621}"/>
              </a:ext>
            </a:extLst>
          </p:cNvPr>
          <p:cNvSpPr/>
          <p:nvPr/>
        </p:nvSpPr>
        <p:spPr>
          <a:xfrm rot="11640000">
            <a:off x="4103434" y="4085747"/>
            <a:ext cx="117143" cy="362323"/>
          </a:xfrm>
          <a:prstGeom prst="downArrow">
            <a:avLst/>
          </a:prstGeom>
          <a:solidFill>
            <a:srgbClr val="0070C0"/>
          </a:solidFill>
          <a:ln w="28575" cmpd="sng">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E5693004-DBF6-8FB2-49DA-C25C5C57FCEC}"/>
              </a:ext>
            </a:extLst>
          </p:cNvPr>
          <p:cNvSpPr/>
          <p:nvPr/>
        </p:nvSpPr>
        <p:spPr>
          <a:xfrm rot="11640000">
            <a:off x="4539956" y="4166737"/>
            <a:ext cx="117143" cy="362323"/>
          </a:xfrm>
          <a:prstGeom prst="downArrow">
            <a:avLst/>
          </a:prstGeom>
          <a:solidFill>
            <a:srgbClr val="FFC000"/>
          </a:solidFill>
          <a:ln w="28575" cmpd="sng">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Arrow: Down 21">
            <a:extLst>
              <a:ext uri="{FF2B5EF4-FFF2-40B4-BE49-F238E27FC236}">
                <a16:creationId xmlns:a16="http://schemas.microsoft.com/office/drawing/2014/main" id="{95AE218D-6F68-0342-B951-5F2C32EE089C}"/>
              </a:ext>
            </a:extLst>
          </p:cNvPr>
          <p:cNvSpPr/>
          <p:nvPr/>
        </p:nvSpPr>
        <p:spPr>
          <a:xfrm rot="840000">
            <a:off x="3673528" y="3977885"/>
            <a:ext cx="111739" cy="362323"/>
          </a:xfrm>
          <a:prstGeom prst="downArrow">
            <a:avLst/>
          </a:prstGeom>
          <a:solidFill>
            <a:srgbClr val="00B050"/>
          </a:solidFill>
          <a:ln w="28575" cmpd="sng">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Arrow: Curved Left 23">
            <a:extLst>
              <a:ext uri="{FF2B5EF4-FFF2-40B4-BE49-F238E27FC236}">
                <a16:creationId xmlns:a16="http://schemas.microsoft.com/office/drawing/2014/main" id="{E561D2E9-1500-6599-D281-A3F7B5CC27B2}"/>
              </a:ext>
            </a:extLst>
          </p:cNvPr>
          <p:cNvSpPr/>
          <p:nvPr/>
        </p:nvSpPr>
        <p:spPr>
          <a:xfrm rot="840000">
            <a:off x="3979018" y="5347779"/>
            <a:ext cx="126244" cy="556834"/>
          </a:xfrm>
          <a:prstGeom prst="curvedLeftArrow">
            <a:avLst/>
          </a:prstGeom>
          <a:solidFill>
            <a:schemeClr val="accent6">
              <a:lumMod val="75000"/>
            </a:schemeClr>
          </a:solidFill>
          <a:ln w="28575" cmpd="sng">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8" name="Arrow: Down 27">
            <a:extLst>
              <a:ext uri="{FF2B5EF4-FFF2-40B4-BE49-F238E27FC236}">
                <a16:creationId xmlns:a16="http://schemas.microsoft.com/office/drawing/2014/main" id="{21F0BC06-2871-E43D-BF26-9FC38A76E146}"/>
              </a:ext>
            </a:extLst>
          </p:cNvPr>
          <p:cNvSpPr/>
          <p:nvPr/>
        </p:nvSpPr>
        <p:spPr>
          <a:xfrm rot="840000">
            <a:off x="3559876" y="5243592"/>
            <a:ext cx="67621" cy="521989"/>
          </a:xfrm>
          <a:prstGeom prst="downArrow">
            <a:avLst/>
          </a:prstGeom>
          <a:solidFill>
            <a:srgbClr val="FF0000"/>
          </a:solid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A75E821-1BC4-366A-F958-6928B413ABA6}"/>
              </a:ext>
            </a:extLst>
          </p:cNvPr>
          <p:cNvSpPr/>
          <p:nvPr/>
        </p:nvSpPr>
        <p:spPr>
          <a:xfrm>
            <a:off x="1872736" y="6038824"/>
            <a:ext cx="3886740" cy="238869"/>
          </a:xfrm>
          <a:prstGeom prst="rect">
            <a:avLst/>
          </a:prstGeom>
          <a:solidFill>
            <a:schemeClr val="accent6">
              <a:lumMod val="40000"/>
              <a:lumOff val="60000"/>
            </a:schemeClr>
          </a:solidFill>
          <a:ln w="28575" cmpd="sng">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en-US"/>
          </a:p>
        </p:txBody>
      </p:sp>
      <p:sp>
        <p:nvSpPr>
          <p:cNvPr id="10" name="Arrow: Down 9">
            <a:extLst>
              <a:ext uri="{FF2B5EF4-FFF2-40B4-BE49-F238E27FC236}">
                <a16:creationId xmlns:a16="http://schemas.microsoft.com/office/drawing/2014/main" id="{0ACADCE5-A1AC-0B6A-0DF0-A274539EC9D5}"/>
              </a:ext>
            </a:extLst>
          </p:cNvPr>
          <p:cNvSpPr/>
          <p:nvPr/>
        </p:nvSpPr>
        <p:spPr>
          <a:xfrm rot="900000">
            <a:off x="4745006" y="1256693"/>
            <a:ext cx="149568" cy="691982"/>
          </a:xfrm>
          <a:prstGeom prst="downArrow">
            <a:avLst/>
          </a:prstGeom>
          <a:solidFill>
            <a:schemeClr val="accent2">
              <a:lumMod val="50000"/>
            </a:schemeClr>
          </a:solidFill>
          <a:ln w="28575" cmpd="sng">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F87F608-44C9-FDA0-523D-1B7C2B3CC39B}"/>
              </a:ext>
            </a:extLst>
          </p:cNvPr>
          <p:cNvSpPr/>
          <p:nvPr/>
        </p:nvSpPr>
        <p:spPr>
          <a:xfrm rot="840000">
            <a:off x="3810307" y="5047600"/>
            <a:ext cx="17553" cy="1165594"/>
          </a:xfrm>
          <a:prstGeom prst="rect">
            <a:avLst/>
          </a:prstGeom>
          <a:solidFill>
            <a:srgbClr val="ED7D31"/>
          </a:solidFill>
          <a:ln w="28575"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en-US"/>
          </a:p>
        </p:txBody>
      </p:sp>
      <p:pic>
        <p:nvPicPr>
          <p:cNvPr id="12" name="Picture 11">
            <a:extLst>
              <a:ext uri="{FF2B5EF4-FFF2-40B4-BE49-F238E27FC236}">
                <a16:creationId xmlns:a16="http://schemas.microsoft.com/office/drawing/2014/main" id="{4EC3A0F1-5A4F-0EDD-96C8-EC29FDA5AD1C}"/>
              </a:ext>
            </a:extLst>
          </p:cNvPr>
          <p:cNvPicPr>
            <a:picLocks noChangeAspect="1"/>
          </p:cNvPicPr>
          <p:nvPr/>
        </p:nvPicPr>
        <p:blipFill>
          <a:blip r:embed="rId3"/>
          <a:stretch>
            <a:fillRect/>
          </a:stretch>
        </p:blipFill>
        <p:spPr>
          <a:xfrm>
            <a:off x="3450465" y="6056144"/>
            <a:ext cx="228600" cy="209550"/>
          </a:xfrm>
          <a:prstGeom prst="rect">
            <a:avLst/>
          </a:prstGeom>
        </p:spPr>
      </p:pic>
      <p:pic>
        <p:nvPicPr>
          <p:cNvPr id="13" name="Picture 12">
            <a:extLst>
              <a:ext uri="{FF2B5EF4-FFF2-40B4-BE49-F238E27FC236}">
                <a16:creationId xmlns:a16="http://schemas.microsoft.com/office/drawing/2014/main" id="{E9E83A93-10F1-58AF-7CEC-E69AD332C910}"/>
              </a:ext>
            </a:extLst>
          </p:cNvPr>
          <p:cNvPicPr>
            <a:picLocks noChangeAspect="1"/>
          </p:cNvPicPr>
          <p:nvPr/>
        </p:nvPicPr>
        <p:blipFill rotWithShape="1">
          <a:blip r:embed="rId3"/>
          <a:srcRect l="-3046" t="4146" r="35417" b="19942"/>
          <a:stretch/>
        </p:blipFill>
        <p:spPr>
          <a:xfrm rot="2460000">
            <a:off x="3685998" y="6107656"/>
            <a:ext cx="154602" cy="159076"/>
          </a:xfrm>
          <a:prstGeom prst="rect">
            <a:avLst/>
          </a:prstGeom>
        </p:spPr>
      </p:pic>
      <p:sp>
        <p:nvSpPr>
          <p:cNvPr id="5" name="Plus Sign 4">
            <a:extLst>
              <a:ext uri="{FF2B5EF4-FFF2-40B4-BE49-F238E27FC236}">
                <a16:creationId xmlns:a16="http://schemas.microsoft.com/office/drawing/2014/main" id="{DCA464C8-CF26-DD8F-5318-4C21812C23B8}"/>
              </a:ext>
            </a:extLst>
          </p:cNvPr>
          <p:cNvSpPr/>
          <p:nvPr/>
        </p:nvSpPr>
        <p:spPr>
          <a:xfrm>
            <a:off x="7492901" y="2682334"/>
            <a:ext cx="323899" cy="282973"/>
          </a:xfrm>
          <a:prstGeom prst="mathPlus">
            <a:avLst/>
          </a:prstGeom>
          <a:solidFill>
            <a:schemeClr val="tx1"/>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E90A9CB6-B474-BC93-EDE8-6A5BFC51B4E8}"/>
              </a:ext>
            </a:extLst>
          </p:cNvPr>
          <p:cNvCxnSpPr/>
          <p:nvPr/>
        </p:nvCxnSpPr>
        <p:spPr>
          <a:xfrm flipH="1" flipV="1">
            <a:off x="7644719" y="3129301"/>
            <a:ext cx="22303" cy="67782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Arrow: Curved Down 13">
            <a:extLst>
              <a:ext uri="{FF2B5EF4-FFF2-40B4-BE49-F238E27FC236}">
                <a16:creationId xmlns:a16="http://schemas.microsoft.com/office/drawing/2014/main" id="{7D65A9F7-BE51-58E5-9851-DBCFC9ED9BAA}"/>
              </a:ext>
            </a:extLst>
          </p:cNvPr>
          <p:cNvSpPr/>
          <p:nvPr/>
        </p:nvSpPr>
        <p:spPr>
          <a:xfrm rot="3840000">
            <a:off x="3719844" y="6037863"/>
            <a:ext cx="204701" cy="65015"/>
          </a:xfrm>
          <a:prstGeom prst="curvedDownArrow">
            <a:avLst/>
          </a:prstGeom>
          <a:solidFill>
            <a:schemeClr val="tx1"/>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15" name="Straight Arrow Connector 14">
            <a:extLst>
              <a:ext uri="{FF2B5EF4-FFF2-40B4-BE49-F238E27FC236}">
                <a16:creationId xmlns:a16="http://schemas.microsoft.com/office/drawing/2014/main" id="{DD1FFF1C-FA27-CA49-498A-370903BAD0AE}"/>
              </a:ext>
            </a:extLst>
          </p:cNvPr>
          <p:cNvCxnSpPr>
            <a:cxnSpLocks/>
          </p:cNvCxnSpPr>
          <p:nvPr/>
        </p:nvCxnSpPr>
        <p:spPr>
          <a:xfrm flipV="1">
            <a:off x="3685524" y="6163658"/>
            <a:ext cx="825446" cy="547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1B984C6-58D3-2F0C-B91B-F5FEA45EB6C8}"/>
              </a:ext>
            </a:extLst>
          </p:cNvPr>
          <p:cNvSpPr txBox="1"/>
          <p:nvPr/>
        </p:nvSpPr>
        <p:spPr>
          <a:xfrm>
            <a:off x="3771022" y="5824330"/>
            <a:ext cx="34611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Calibri"/>
                <a:ea typeface="ＭＳ Ｐゴシック"/>
              </a:rPr>
              <a:t>α</a:t>
            </a:r>
          </a:p>
        </p:txBody>
      </p:sp>
    </p:spTree>
    <p:extLst>
      <p:ext uri="{BB962C8B-B14F-4D97-AF65-F5344CB8AC3E}">
        <p14:creationId xmlns:p14="http://schemas.microsoft.com/office/powerpoint/2010/main" val="1845082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9CBCFB-AC47-983E-EB98-0A5B3B492D36}"/>
            </a:ext>
          </a:extLst>
        </p:cNvPr>
        <p:cNvGrpSpPr/>
        <p:nvPr/>
      </p:nvGrpSpPr>
      <p:grpSpPr>
        <a:xfrm>
          <a:off x="0" y="0"/>
          <a:ext cx="0" cy="0"/>
          <a:chOff x="0" y="0"/>
          <a:chExt cx="0" cy="0"/>
        </a:xfrm>
      </p:grpSpPr>
      <p:sp>
        <p:nvSpPr>
          <p:cNvPr id="10" name="Title 3">
            <a:extLst>
              <a:ext uri="{FF2B5EF4-FFF2-40B4-BE49-F238E27FC236}">
                <a16:creationId xmlns:a16="http://schemas.microsoft.com/office/drawing/2014/main" id="{BC775430-19A7-A4E0-A290-BF1C4E5D104A}"/>
              </a:ext>
            </a:extLst>
          </p:cNvPr>
          <p:cNvSpPr txBox="1">
            <a:spLocks/>
          </p:cNvSpPr>
          <p:nvPr/>
        </p:nvSpPr>
        <p:spPr bwMode="auto">
          <a:xfrm>
            <a:off x="0" y="154646"/>
            <a:ext cx="9071888"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spAutoFit/>
          </a:bodyPr>
          <a:lstStyle>
            <a:lvl1pPr algn="l" rtl="0" eaLnBrk="1" fontAlgn="base" hangingPunct="1">
              <a:spcBef>
                <a:spcPct val="0"/>
              </a:spcBef>
              <a:spcAft>
                <a:spcPct val="0"/>
              </a:spcAft>
              <a:defRPr sz="2800" b="1" kern="1200">
                <a:solidFill>
                  <a:schemeClr val="tx1"/>
                </a:solidFill>
                <a:latin typeface="+mj-lt"/>
                <a:ea typeface="ＭＳ Ｐゴシック" charset="0"/>
                <a:cs typeface="ＭＳ Ｐゴシック" charset="0"/>
              </a:defRPr>
            </a:lvl1pPr>
            <a:lvl2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2pPr>
            <a:lvl3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3pPr>
            <a:lvl4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4pPr>
            <a:lvl5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9pPr>
          </a:lstStyle>
          <a:p>
            <a:r>
              <a:rPr lang="en-US" dirty="0">
                <a:ea typeface="Calibri"/>
                <a:cs typeface="Calibri"/>
              </a:rPr>
              <a:t>Autoinjectors are designed to enhance convenience, patient adherence, and overall treatment experience</a:t>
            </a:r>
            <a:endParaRPr lang="en-US" dirty="0">
              <a:ea typeface="ＭＳ Ｐゴシック"/>
              <a:cs typeface="Calibri"/>
            </a:endParaRPr>
          </a:p>
        </p:txBody>
      </p:sp>
      <p:sp>
        <p:nvSpPr>
          <p:cNvPr id="15" name="Subtitle 4">
            <a:extLst>
              <a:ext uri="{FF2B5EF4-FFF2-40B4-BE49-F238E27FC236}">
                <a16:creationId xmlns:a16="http://schemas.microsoft.com/office/drawing/2014/main" id="{9007416F-AE2A-B692-A0D9-824306E6302F}"/>
              </a:ext>
            </a:extLst>
          </p:cNvPr>
          <p:cNvSpPr txBox="1">
            <a:spLocks/>
          </p:cNvSpPr>
          <p:nvPr/>
        </p:nvSpPr>
        <p:spPr bwMode="auto">
          <a:xfrm>
            <a:off x="256280" y="1425922"/>
            <a:ext cx="6174395" cy="3970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spAutoFit/>
          </a:bodyPr>
          <a:lstStyle>
            <a:lvl1pPr algn="l" rtl="0" eaLnBrk="1" fontAlgn="base" hangingPunct="1">
              <a:spcBef>
                <a:spcPct val="20000"/>
              </a:spcBef>
              <a:spcAft>
                <a:spcPct val="0"/>
              </a:spcAft>
              <a:defRPr sz="2400" b="1" kern="1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20"/>
              </a:spcBef>
            </a:pPr>
            <a:r>
              <a:rPr lang="en-US" sz="2000" dirty="0">
                <a:ea typeface="Calibri"/>
                <a:cs typeface="Calibri"/>
              </a:rPr>
              <a:t>Amgen's Innovation: ENBREL Mini™ with </a:t>
            </a:r>
            <a:r>
              <a:rPr lang="en-US" sz="2000" dirty="0" err="1">
                <a:ea typeface="Calibri"/>
                <a:cs typeface="Calibri"/>
              </a:rPr>
              <a:t>AutoTouch</a:t>
            </a:r>
            <a:r>
              <a:rPr lang="en-US" sz="2000" dirty="0">
                <a:ea typeface="Calibri"/>
                <a:cs typeface="Calibri"/>
              </a:rPr>
              <a:t>™</a:t>
            </a:r>
            <a:r>
              <a:rPr lang="en-US" sz="2000" b="0" dirty="0">
                <a:solidFill>
                  <a:srgbClr val="374151"/>
                </a:solidFill>
                <a:ea typeface="+mn-lt"/>
                <a:cs typeface="+mn-lt"/>
              </a:rPr>
              <a:t> in 2017</a:t>
            </a:r>
            <a:endParaRPr lang="en-US" sz="2000" dirty="0"/>
          </a:p>
          <a:p>
            <a:r>
              <a:rPr lang="en-US" sz="2000" dirty="0">
                <a:ea typeface="+mn-lt"/>
                <a:cs typeface="+mn-lt"/>
              </a:rPr>
              <a:t>Patient-Centric Design:</a:t>
            </a:r>
            <a:endParaRPr lang="en-US" sz="2000" dirty="0"/>
          </a:p>
          <a:p>
            <a:pPr marL="285750" indent="-285750">
              <a:buFont typeface="Arial"/>
              <a:buChar char="•"/>
            </a:pPr>
            <a:r>
              <a:rPr lang="en-US" sz="2000" b="0" dirty="0">
                <a:solidFill>
                  <a:srgbClr val="374151"/>
                </a:solidFill>
                <a:ea typeface="+mn-lt"/>
                <a:cs typeface="+mn-lt"/>
              </a:rPr>
              <a:t>Ergonomic handle for ease of use.</a:t>
            </a:r>
            <a:endParaRPr lang="en-US" sz="2000" dirty="0"/>
          </a:p>
          <a:p>
            <a:pPr marL="285750" indent="-285750">
              <a:buFont typeface="Arial"/>
              <a:buChar char="•"/>
            </a:pPr>
            <a:r>
              <a:rPr lang="en-US" sz="2000" b="0" dirty="0">
                <a:solidFill>
                  <a:srgbClr val="374151"/>
                </a:solidFill>
                <a:ea typeface="+mn-lt"/>
                <a:cs typeface="+mn-lt"/>
              </a:rPr>
              <a:t>Hidden needle during injection for patient comfort.</a:t>
            </a:r>
            <a:endParaRPr lang="en-US" sz="2000" dirty="0"/>
          </a:p>
          <a:p>
            <a:pPr marL="285750" indent="-285750">
              <a:buFont typeface="Arial"/>
              <a:buChar char="•"/>
            </a:pPr>
            <a:r>
              <a:rPr lang="en-US" sz="2000" b="0" dirty="0">
                <a:solidFill>
                  <a:srgbClr val="374151"/>
                </a:solidFill>
                <a:ea typeface="+mn-lt"/>
                <a:cs typeface="+mn-lt"/>
              </a:rPr>
              <a:t>Integration of a </a:t>
            </a:r>
            <a:r>
              <a:rPr lang="en-US" sz="2000" dirty="0">
                <a:solidFill>
                  <a:srgbClr val="374151"/>
                </a:solidFill>
                <a:ea typeface="+mn-lt"/>
                <a:cs typeface="+mn-lt"/>
              </a:rPr>
              <a:t>sensor</a:t>
            </a:r>
            <a:r>
              <a:rPr lang="en-US" sz="2000" b="0" dirty="0">
                <a:solidFill>
                  <a:srgbClr val="374151"/>
                </a:solidFill>
                <a:ea typeface="+mn-lt"/>
                <a:cs typeface="+mn-lt"/>
              </a:rPr>
              <a:t> for precise placement on the skin.</a:t>
            </a:r>
            <a:endParaRPr lang="en-US" sz="2000" dirty="0"/>
          </a:p>
          <a:p>
            <a:r>
              <a:rPr lang="en-US" sz="2000" dirty="0">
                <a:ea typeface="+mn-lt"/>
                <a:cs typeface="+mn-lt"/>
              </a:rPr>
              <a:t>Innovative Features:</a:t>
            </a:r>
            <a:endParaRPr lang="en-US" sz="2000" dirty="0"/>
          </a:p>
          <a:p>
            <a:pPr marL="285750" indent="-285750">
              <a:buFont typeface="Arial"/>
              <a:buChar char="•"/>
            </a:pPr>
            <a:r>
              <a:rPr lang="en-US" sz="2000" b="0" dirty="0">
                <a:solidFill>
                  <a:srgbClr val="374151"/>
                </a:solidFill>
                <a:ea typeface="+mn-lt"/>
                <a:cs typeface="+mn-lt"/>
              </a:rPr>
              <a:t>Speed switch with three injection speeds.</a:t>
            </a:r>
            <a:endParaRPr lang="en-US" sz="2000" dirty="0"/>
          </a:p>
          <a:p>
            <a:pPr marL="285750" indent="-285750">
              <a:buFont typeface="Arial"/>
              <a:buChar char="•"/>
            </a:pPr>
            <a:r>
              <a:rPr lang="en-US" sz="2000" b="0" dirty="0">
                <a:solidFill>
                  <a:srgbClr val="374151"/>
                </a:solidFill>
                <a:ea typeface="+mn-lt"/>
                <a:cs typeface="+mn-lt"/>
              </a:rPr>
              <a:t>Progress bar for visual tracking.</a:t>
            </a:r>
            <a:endParaRPr lang="en-US" sz="2000" dirty="0"/>
          </a:p>
          <a:p>
            <a:pPr marL="285750" indent="-285750">
              <a:buFont typeface="Arial"/>
              <a:buChar char="•"/>
            </a:pPr>
            <a:r>
              <a:rPr lang="en-US" sz="2000" b="0" dirty="0">
                <a:solidFill>
                  <a:srgbClr val="374151"/>
                </a:solidFill>
                <a:ea typeface="+mn-lt"/>
                <a:cs typeface="+mn-lt"/>
              </a:rPr>
              <a:t>Speaker for enhanced user guidance.</a:t>
            </a:r>
            <a:endParaRPr lang="en-US" sz="2000" b="0" dirty="0">
              <a:solidFill>
                <a:srgbClr val="374151"/>
              </a:solidFill>
              <a:ea typeface="Calibri"/>
              <a:cs typeface="Calibri"/>
            </a:endParaRPr>
          </a:p>
        </p:txBody>
      </p:sp>
      <p:sp>
        <p:nvSpPr>
          <p:cNvPr id="3" name="TextBox 2">
            <a:extLst>
              <a:ext uri="{FF2B5EF4-FFF2-40B4-BE49-F238E27FC236}">
                <a16:creationId xmlns:a16="http://schemas.microsoft.com/office/drawing/2014/main" id="{AF020A09-5AD0-9E99-4C3B-3E41CDBF880E}"/>
              </a:ext>
            </a:extLst>
          </p:cNvPr>
          <p:cNvSpPr txBox="1"/>
          <p:nvPr/>
        </p:nvSpPr>
        <p:spPr>
          <a:xfrm>
            <a:off x="124109" y="6303244"/>
            <a:ext cx="8533754" cy="400110"/>
          </a:xfrm>
          <a:prstGeom prst="rect">
            <a:avLst/>
          </a:prstGeom>
          <a:noFill/>
        </p:spPr>
        <p:txBody>
          <a:bodyPr wrap="square">
            <a:spAutoFit/>
          </a:bodyPr>
          <a:lstStyle/>
          <a:p>
            <a:r>
              <a:rPr lang="en-US" sz="1000" dirty="0"/>
              <a:t>https://</a:t>
            </a:r>
            <a:r>
              <a:rPr lang="en-US" sz="1000" dirty="0" err="1"/>
              <a:t>www.amgen.com</a:t>
            </a:r>
            <a:r>
              <a:rPr lang="en-US" sz="1000" dirty="0"/>
              <a:t>/newsroom/press-releases/2017/11/amgen-launches-the-enbrel-mini-single-dose-prefilled-cartridge-with-autotouch-reusable-autoinjector-that-is-ergonomically-designed-for-patients</a:t>
            </a:r>
          </a:p>
        </p:txBody>
      </p:sp>
    </p:spTree>
    <p:extLst>
      <p:ext uri="{BB962C8B-B14F-4D97-AF65-F5344CB8AC3E}">
        <p14:creationId xmlns:p14="http://schemas.microsoft.com/office/powerpoint/2010/main" val="2467210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0720EE-C6E4-9747-F32F-5D0D08FB49EB}"/>
            </a:ext>
          </a:extLst>
        </p:cNvPr>
        <p:cNvGrpSpPr/>
        <p:nvPr/>
      </p:nvGrpSpPr>
      <p:grpSpPr>
        <a:xfrm>
          <a:off x="0" y="0"/>
          <a:ext cx="0" cy="0"/>
          <a:chOff x="0" y="0"/>
          <a:chExt cx="0" cy="0"/>
        </a:xfrm>
      </p:grpSpPr>
      <p:sp>
        <p:nvSpPr>
          <p:cNvPr id="26" name="TextBox 25">
            <a:extLst>
              <a:ext uri="{FF2B5EF4-FFF2-40B4-BE49-F238E27FC236}">
                <a16:creationId xmlns:a16="http://schemas.microsoft.com/office/drawing/2014/main" id="{F14C23D9-392E-E2B6-737F-E66EB017DEBE}"/>
              </a:ext>
            </a:extLst>
          </p:cNvPr>
          <p:cNvSpPr txBox="1"/>
          <p:nvPr/>
        </p:nvSpPr>
        <p:spPr>
          <a:xfrm>
            <a:off x="119974" y="233464"/>
            <a:ext cx="6677497" cy="276999"/>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err="1">
                <a:solidFill>
                  <a:schemeClr val="tx2"/>
                </a:solidFill>
                <a:latin typeface="Menlo"/>
                <a:ea typeface="ＭＳ Ｐゴシック"/>
              </a:rPr>
              <a:t>indentation_force</a:t>
            </a:r>
            <a:r>
              <a:rPr lang="en-US" sz="1200" dirty="0">
                <a:solidFill>
                  <a:schemeClr val="tx2"/>
                </a:solidFill>
                <a:latin typeface="Menlo"/>
                <a:ea typeface="ＭＳ Ｐゴシック"/>
              </a:rPr>
              <a:t> = </a:t>
            </a:r>
            <a:r>
              <a:rPr lang="en-US" sz="1200" dirty="0" err="1">
                <a:solidFill>
                  <a:schemeClr val="tx2"/>
                </a:solidFill>
                <a:latin typeface="Menlo"/>
                <a:ea typeface="ＭＳ Ｐゴシック"/>
              </a:rPr>
              <a:t>net_syringe_force</a:t>
            </a:r>
            <a:r>
              <a:rPr lang="en-US" sz="1200" dirty="0">
                <a:solidFill>
                  <a:schemeClr val="tx2"/>
                </a:solidFill>
                <a:latin typeface="Menlo"/>
                <a:ea typeface="ＭＳ Ｐゴシック"/>
              </a:rPr>
              <a:t> * </a:t>
            </a:r>
            <a:r>
              <a:rPr lang="en-US" sz="1200" dirty="0" err="1">
                <a:solidFill>
                  <a:schemeClr val="tx2"/>
                </a:solidFill>
                <a:latin typeface="Menlo"/>
                <a:ea typeface="ＭＳ Ｐゴシック"/>
              </a:rPr>
              <a:t>np.cos</a:t>
            </a:r>
            <a:r>
              <a:rPr lang="en-US" sz="1200" dirty="0">
                <a:solidFill>
                  <a:schemeClr val="tx2"/>
                </a:solidFill>
                <a:latin typeface="Menlo"/>
                <a:ea typeface="ＭＳ Ｐゴシック"/>
              </a:rPr>
              <a:t>(</a:t>
            </a:r>
            <a:r>
              <a:rPr lang="en-US" sz="1200" dirty="0" err="1">
                <a:solidFill>
                  <a:schemeClr val="tx2"/>
                </a:solidFill>
                <a:latin typeface="Menlo"/>
                <a:ea typeface="ＭＳ Ｐゴシック"/>
              </a:rPr>
              <a:t>needle_angle_rad_avg</a:t>
            </a:r>
            <a:r>
              <a:rPr lang="en-US" sz="1200" dirty="0">
                <a:solidFill>
                  <a:schemeClr val="tx2"/>
                </a:solidFill>
                <a:latin typeface="Menlo"/>
                <a:ea typeface="ＭＳ Ｐゴシック"/>
              </a:rPr>
              <a:t>)</a:t>
            </a:r>
          </a:p>
        </p:txBody>
      </p:sp>
      <p:sp>
        <p:nvSpPr>
          <p:cNvPr id="18" name="TextBox 1">
            <a:extLst>
              <a:ext uri="{FF2B5EF4-FFF2-40B4-BE49-F238E27FC236}">
                <a16:creationId xmlns:a16="http://schemas.microsoft.com/office/drawing/2014/main" id="{036DBD8F-FE23-F75B-DEA0-EFF42B161529}"/>
              </a:ext>
            </a:extLst>
          </p:cNvPr>
          <p:cNvSpPr txBox="1"/>
          <p:nvPr/>
        </p:nvSpPr>
        <p:spPr>
          <a:xfrm>
            <a:off x="3647872" y="4456348"/>
            <a:ext cx="762000"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lgn="ctr"/>
            <a:r>
              <a:rPr lang="en-US" sz="1400" dirty="0">
                <a:solidFill>
                  <a:schemeClr val="accent1"/>
                </a:solidFill>
                <a:latin typeface="Calibri"/>
                <a:ea typeface="ＭＳ Ｐゴシック"/>
                <a:cs typeface="Calibri"/>
              </a:rPr>
              <a:t>Fluid Force</a:t>
            </a:r>
            <a:endParaRPr lang="en-US" sz="1400">
              <a:solidFill>
                <a:schemeClr val="accent1"/>
              </a:solidFill>
            </a:endParaRPr>
          </a:p>
        </p:txBody>
      </p:sp>
      <p:sp>
        <p:nvSpPr>
          <p:cNvPr id="19" name="TextBox 1">
            <a:extLst>
              <a:ext uri="{FF2B5EF4-FFF2-40B4-BE49-F238E27FC236}">
                <a16:creationId xmlns:a16="http://schemas.microsoft.com/office/drawing/2014/main" id="{CB3A437E-CCCF-0119-BE68-F94CB219EE17}"/>
              </a:ext>
            </a:extLst>
          </p:cNvPr>
          <p:cNvSpPr txBox="1"/>
          <p:nvPr/>
        </p:nvSpPr>
        <p:spPr>
          <a:xfrm>
            <a:off x="4571997" y="754433"/>
            <a:ext cx="826851"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lgn="ctr"/>
            <a:r>
              <a:rPr lang="en-US" sz="1400" dirty="0">
                <a:solidFill>
                  <a:schemeClr val="accent1"/>
                </a:solidFill>
                <a:latin typeface="Calibri"/>
                <a:ea typeface="ＭＳ Ｐゴシック"/>
                <a:cs typeface="Calibri"/>
              </a:rPr>
              <a:t>External Force</a:t>
            </a:r>
            <a:endParaRPr lang="en-US" sz="1400" dirty="0">
              <a:solidFill>
                <a:schemeClr val="accent1"/>
              </a:solidFill>
            </a:endParaRPr>
          </a:p>
        </p:txBody>
      </p:sp>
      <p:sp>
        <p:nvSpPr>
          <p:cNvPr id="21" name="TextBox 1">
            <a:extLst>
              <a:ext uri="{FF2B5EF4-FFF2-40B4-BE49-F238E27FC236}">
                <a16:creationId xmlns:a16="http://schemas.microsoft.com/office/drawing/2014/main" id="{951B7BBE-21F8-12B5-44FB-6E8E8D069F1B}"/>
              </a:ext>
            </a:extLst>
          </p:cNvPr>
          <p:cNvSpPr txBox="1"/>
          <p:nvPr/>
        </p:nvSpPr>
        <p:spPr>
          <a:xfrm>
            <a:off x="4755743" y="4072646"/>
            <a:ext cx="789021"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lgn="ctr"/>
            <a:r>
              <a:rPr lang="en-US" sz="1400">
                <a:solidFill>
                  <a:schemeClr val="accent1"/>
                </a:solidFill>
                <a:latin typeface="Calibri"/>
                <a:ea typeface="ＭＳ Ｐゴシック"/>
                <a:cs typeface="Calibri"/>
              </a:rPr>
              <a:t>Friction Force</a:t>
            </a:r>
            <a:endParaRPr lang="en-US" sz="1400">
              <a:solidFill>
                <a:schemeClr val="accent1"/>
              </a:solidFill>
              <a:cs typeface="Calibri"/>
            </a:endParaRPr>
          </a:p>
        </p:txBody>
      </p:sp>
      <p:sp>
        <p:nvSpPr>
          <p:cNvPr id="23" name="TextBox 1">
            <a:extLst>
              <a:ext uri="{FF2B5EF4-FFF2-40B4-BE49-F238E27FC236}">
                <a16:creationId xmlns:a16="http://schemas.microsoft.com/office/drawing/2014/main" id="{DCFAA40E-41A8-8239-0B9C-D2ED3558D9DE}"/>
              </a:ext>
            </a:extLst>
          </p:cNvPr>
          <p:cNvSpPr txBox="1"/>
          <p:nvPr/>
        </p:nvSpPr>
        <p:spPr>
          <a:xfrm>
            <a:off x="2934508" y="4072645"/>
            <a:ext cx="789021"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lgn="ctr"/>
            <a:r>
              <a:rPr lang="en-US" sz="1400" dirty="0">
                <a:solidFill>
                  <a:schemeClr val="accent1"/>
                </a:solidFill>
                <a:latin typeface="Calibri"/>
                <a:ea typeface="ＭＳ Ｐゴシック"/>
                <a:cs typeface="Calibri"/>
              </a:rPr>
              <a:t>Gravity Force</a:t>
            </a:r>
            <a:endParaRPr lang="en-US" sz="1400">
              <a:solidFill>
                <a:schemeClr val="accent1"/>
              </a:solidFill>
              <a:cs typeface="Calibri"/>
            </a:endParaRPr>
          </a:p>
        </p:txBody>
      </p:sp>
      <p:sp>
        <p:nvSpPr>
          <p:cNvPr id="25" name="TextBox 1">
            <a:extLst>
              <a:ext uri="{FF2B5EF4-FFF2-40B4-BE49-F238E27FC236}">
                <a16:creationId xmlns:a16="http://schemas.microsoft.com/office/drawing/2014/main" id="{DA9DDF23-AB80-F542-F6BC-E20C09B307D5}"/>
              </a:ext>
            </a:extLst>
          </p:cNvPr>
          <p:cNvSpPr txBox="1"/>
          <p:nvPr/>
        </p:nvSpPr>
        <p:spPr>
          <a:xfrm>
            <a:off x="4361232" y="5391285"/>
            <a:ext cx="789021"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lgn="ctr"/>
            <a:r>
              <a:rPr lang="en-US" sz="1400" dirty="0">
                <a:solidFill>
                  <a:schemeClr val="accent1"/>
                </a:solidFill>
                <a:latin typeface="Calibri"/>
                <a:ea typeface="ＭＳ Ｐゴシック"/>
                <a:cs typeface="Calibri"/>
              </a:rPr>
              <a:t>Bending Force</a:t>
            </a:r>
            <a:endParaRPr lang="en-US" sz="1400">
              <a:solidFill>
                <a:schemeClr val="accent1"/>
              </a:solidFill>
              <a:cs typeface="Calibri"/>
            </a:endParaRPr>
          </a:p>
        </p:txBody>
      </p:sp>
      <p:sp>
        <p:nvSpPr>
          <p:cNvPr id="27" name="TextBox 1">
            <a:extLst>
              <a:ext uri="{FF2B5EF4-FFF2-40B4-BE49-F238E27FC236}">
                <a16:creationId xmlns:a16="http://schemas.microsoft.com/office/drawing/2014/main" id="{9F1DBD9C-B3AE-88D2-80C8-FBA7E49CB697}"/>
              </a:ext>
            </a:extLst>
          </p:cNvPr>
          <p:cNvSpPr txBox="1"/>
          <p:nvPr/>
        </p:nvSpPr>
        <p:spPr>
          <a:xfrm>
            <a:off x="2388678" y="5131879"/>
            <a:ext cx="1091659"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lgn="ctr"/>
            <a:r>
              <a:rPr lang="en-US" sz="1400" dirty="0">
                <a:solidFill>
                  <a:schemeClr val="accent1"/>
                </a:solidFill>
                <a:latin typeface="Calibri"/>
                <a:ea typeface="ＭＳ Ｐゴシック"/>
                <a:cs typeface="Calibri"/>
              </a:rPr>
              <a:t>Indentation Force</a:t>
            </a:r>
            <a:endParaRPr lang="en-US" sz="1400">
              <a:solidFill>
                <a:schemeClr val="accent1"/>
              </a:solidFill>
              <a:cs typeface="Calibri"/>
            </a:endParaRPr>
          </a:p>
        </p:txBody>
      </p:sp>
      <p:sp>
        <p:nvSpPr>
          <p:cNvPr id="29" name="TextBox 28">
            <a:extLst>
              <a:ext uri="{FF2B5EF4-FFF2-40B4-BE49-F238E27FC236}">
                <a16:creationId xmlns:a16="http://schemas.microsoft.com/office/drawing/2014/main" id="{93B586FA-9116-394A-0A2A-91CDC92F198F}"/>
              </a:ext>
            </a:extLst>
          </p:cNvPr>
          <p:cNvSpPr txBox="1"/>
          <p:nvPr/>
        </p:nvSpPr>
        <p:spPr>
          <a:xfrm>
            <a:off x="119975" y="1081"/>
            <a:ext cx="815826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err="1">
                <a:solidFill>
                  <a:schemeClr val="tx2"/>
                </a:solidFill>
                <a:latin typeface="Menlo"/>
                <a:ea typeface="ＭＳ Ｐゴシック"/>
              </a:rPr>
              <a:t>net_syringe_force</a:t>
            </a:r>
            <a:r>
              <a:rPr lang="en-US" sz="1200" dirty="0">
                <a:solidFill>
                  <a:schemeClr val="tx2"/>
                </a:solidFill>
                <a:latin typeface="Menlo"/>
                <a:ea typeface="ＭＳ Ｐゴシック"/>
              </a:rPr>
              <a:t> = </a:t>
            </a:r>
            <a:r>
              <a:rPr lang="en-US" sz="1200" dirty="0" err="1">
                <a:solidFill>
                  <a:schemeClr val="tx2"/>
                </a:solidFill>
                <a:latin typeface="Menlo"/>
                <a:ea typeface="ＭＳ Ｐゴシック"/>
              </a:rPr>
              <a:t>external_force</a:t>
            </a:r>
            <a:r>
              <a:rPr lang="en-US" sz="1200" dirty="0">
                <a:solidFill>
                  <a:schemeClr val="tx2"/>
                </a:solidFill>
                <a:latin typeface="Menlo"/>
                <a:ea typeface="ＭＳ Ｐゴシック"/>
              </a:rPr>
              <a:t> - </a:t>
            </a:r>
            <a:r>
              <a:rPr lang="en-US" sz="1200" dirty="0" err="1">
                <a:solidFill>
                  <a:schemeClr val="tx2"/>
                </a:solidFill>
                <a:latin typeface="Menlo"/>
                <a:ea typeface="ＭＳ Ｐゴシック"/>
              </a:rPr>
              <a:t>fluid_force</a:t>
            </a:r>
            <a:r>
              <a:rPr lang="en-US" sz="1200" dirty="0">
                <a:solidFill>
                  <a:schemeClr val="tx2"/>
                </a:solidFill>
                <a:latin typeface="Menlo"/>
                <a:ea typeface="ＭＳ Ｐゴシック"/>
              </a:rPr>
              <a:t> - </a:t>
            </a:r>
            <a:r>
              <a:rPr lang="en-US" sz="1200" dirty="0" err="1">
                <a:solidFill>
                  <a:schemeClr val="tx2"/>
                </a:solidFill>
                <a:latin typeface="Menlo"/>
                <a:ea typeface="ＭＳ Ｐゴシック"/>
              </a:rPr>
              <a:t>friction_force</a:t>
            </a:r>
            <a:r>
              <a:rPr lang="en-US" sz="1200" dirty="0">
                <a:solidFill>
                  <a:schemeClr val="tx2"/>
                </a:solidFill>
                <a:latin typeface="Menlo"/>
                <a:ea typeface="ＭＳ Ｐゴシック"/>
              </a:rPr>
              <a:t> + </a:t>
            </a:r>
            <a:r>
              <a:rPr lang="en-US" sz="1200" dirty="0" err="1">
                <a:solidFill>
                  <a:schemeClr val="tx2"/>
                </a:solidFill>
                <a:latin typeface="Menlo"/>
                <a:ea typeface="ＭＳ Ｐゴシック"/>
              </a:rPr>
              <a:t>gravity_force</a:t>
            </a:r>
            <a:endParaRPr lang="en-US" sz="1200" dirty="0">
              <a:solidFill>
                <a:schemeClr val="tx2"/>
              </a:solidFill>
              <a:latin typeface="Menlo"/>
              <a:ea typeface="ＭＳ Ｐゴシック"/>
            </a:endParaRPr>
          </a:p>
          <a:p>
            <a:endParaRPr lang="en-US" sz="1200" dirty="0">
              <a:solidFill>
                <a:schemeClr val="tx2"/>
              </a:solidFill>
              <a:latin typeface="Menlo"/>
            </a:endParaRPr>
          </a:p>
        </p:txBody>
      </p:sp>
      <p:grpSp>
        <p:nvGrpSpPr>
          <p:cNvPr id="9" name="Group 8">
            <a:extLst>
              <a:ext uri="{FF2B5EF4-FFF2-40B4-BE49-F238E27FC236}">
                <a16:creationId xmlns:a16="http://schemas.microsoft.com/office/drawing/2014/main" id="{9B384194-E25F-715E-BA17-80A663542A31}"/>
              </a:ext>
            </a:extLst>
          </p:cNvPr>
          <p:cNvGrpSpPr/>
          <p:nvPr/>
        </p:nvGrpSpPr>
        <p:grpSpPr>
          <a:xfrm rot="840000">
            <a:off x="3793089" y="1928207"/>
            <a:ext cx="761088" cy="4546440"/>
            <a:chOff x="3872097" y="185567"/>
            <a:chExt cx="1452832" cy="6328066"/>
          </a:xfrm>
        </p:grpSpPr>
        <p:sp>
          <p:nvSpPr>
            <p:cNvPr id="2" name="Rectangle 1">
              <a:extLst>
                <a:ext uri="{FF2B5EF4-FFF2-40B4-BE49-F238E27FC236}">
                  <a16:creationId xmlns:a16="http://schemas.microsoft.com/office/drawing/2014/main" id="{6F12DB7E-5D50-B308-C166-797ACAC22905}"/>
                </a:ext>
              </a:extLst>
            </p:cNvPr>
            <p:cNvSpPr/>
            <p:nvPr/>
          </p:nvSpPr>
          <p:spPr>
            <a:xfrm>
              <a:off x="4141821" y="1890949"/>
              <a:ext cx="914400" cy="2757251"/>
            </a:xfrm>
            <a:prstGeom prst="rect">
              <a:avLst/>
            </a:prstGeom>
            <a:noFill/>
            <a:ln w="28575"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D53692E-C991-12C3-29D7-A1E129571EFE}"/>
                </a:ext>
              </a:extLst>
            </p:cNvPr>
            <p:cNvSpPr/>
            <p:nvPr/>
          </p:nvSpPr>
          <p:spPr>
            <a:xfrm>
              <a:off x="4149589" y="2979568"/>
              <a:ext cx="914400" cy="163209"/>
            </a:xfrm>
            <a:prstGeom prst="rect">
              <a:avLst/>
            </a:prstGeom>
            <a:noFill/>
            <a:ln w="28575"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0B653CA-F263-93AA-FC11-859626FB54AE}"/>
                </a:ext>
              </a:extLst>
            </p:cNvPr>
            <p:cNvSpPr/>
            <p:nvPr/>
          </p:nvSpPr>
          <p:spPr>
            <a:xfrm>
              <a:off x="4550485" y="353100"/>
              <a:ext cx="109166" cy="2622145"/>
            </a:xfrm>
            <a:prstGeom prst="rect">
              <a:avLst/>
            </a:prstGeom>
            <a:solidFill>
              <a:srgbClr val="ED7D31"/>
            </a:solidFill>
            <a:ln w="28575"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159E56E-BCB2-0744-D392-D9E1111DAAD0}"/>
                </a:ext>
              </a:extLst>
            </p:cNvPr>
            <p:cNvSpPr/>
            <p:nvPr/>
          </p:nvSpPr>
          <p:spPr>
            <a:xfrm>
              <a:off x="4584969" y="4587671"/>
              <a:ext cx="33507" cy="1622358"/>
            </a:xfrm>
            <a:prstGeom prst="rect">
              <a:avLst/>
            </a:prstGeom>
            <a:solidFill>
              <a:srgbClr val="ED7D31"/>
            </a:solidFill>
            <a:ln w="28575"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A white background with black dots&#10;&#10;Description automatically generated">
              <a:extLst>
                <a:ext uri="{FF2B5EF4-FFF2-40B4-BE49-F238E27FC236}">
                  <a16:creationId xmlns:a16="http://schemas.microsoft.com/office/drawing/2014/main" id="{1DB5D75F-4596-DB9B-AFF1-6FE54B6B4221}"/>
                </a:ext>
              </a:extLst>
            </p:cNvPr>
            <p:cNvPicPr>
              <a:picLocks noChangeAspect="1"/>
            </p:cNvPicPr>
            <p:nvPr/>
          </p:nvPicPr>
          <p:blipFill>
            <a:blip r:embed="rId3"/>
            <a:stretch>
              <a:fillRect/>
            </a:stretch>
          </p:blipFill>
          <p:spPr>
            <a:xfrm rot="1380000">
              <a:off x="4649801" y="5743661"/>
              <a:ext cx="675128" cy="769972"/>
            </a:xfrm>
            <a:prstGeom prst="rect">
              <a:avLst/>
            </a:prstGeom>
          </p:spPr>
        </p:pic>
        <p:pic>
          <p:nvPicPr>
            <p:cNvPr id="7" name="Picture 6" descr="A white background with black dots&#10;&#10;Description automatically generated">
              <a:extLst>
                <a:ext uri="{FF2B5EF4-FFF2-40B4-BE49-F238E27FC236}">
                  <a16:creationId xmlns:a16="http://schemas.microsoft.com/office/drawing/2014/main" id="{01B6F654-4F0E-7D53-E6F3-635303F06E19}"/>
                </a:ext>
              </a:extLst>
            </p:cNvPr>
            <p:cNvPicPr>
              <a:picLocks noChangeAspect="1"/>
            </p:cNvPicPr>
            <p:nvPr/>
          </p:nvPicPr>
          <p:blipFill>
            <a:blip r:embed="rId3"/>
            <a:stretch>
              <a:fillRect/>
            </a:stretch>
          </p:blipFill>
          <p:spPr>
            <a:xfrm rot="20400000">
              <a:off x="3872097" y="5680890"/>
              <a:ext cx="685936" cy="824014"/>
            </a:xfrm>
            <a:prstGeom prst="rect">
              <a:avLst/>
            </a:prstGeom>
          </p:spPr>
        </p:pic>
        <p:sp>
          <p:nvSpPr>
            <p:cNvPr id="8" name="Rectangle 7">
              <a:extLst>
                <a:ext uri="{FF2B5EF4-FFF2-40B4-BE49-F238E27FC236}">
                  <a16:creationId xmlns:a16="http://schemas.microsoft.com/office/drawing/2014/main" id="{A23B5413-83B0-FA19-12ED-74075469792A}"/>
                </a:ext>
              </a:extLst>
            </p:cNvPr>
            <p:cNvSpPr/>
            <p:nvPr/>
          </p:nvSpPr>
          <p:spPr>
            <a:xfrm>
              <a:off x="4145167" y="185567"/>
              <a:ext cx="914400" cy="163210"/>
            </a:xfrm>
            <a:prstGeom prst="rect">
              <a:avLst/>
            </a:prstGeom>
            <a:solidFill>
              <a:srgbClr val="ED7D31"/>
            </a:solidFill>
            <a:ln w="28575"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3E57ECD6-B345-B1D5-17EB-1BC3DD04EC22}"/>
              </a:ext>
            </a:extLst>
          </p:cNvPr>
          <p:cNvGrpSpPr/>
          <p:nvPr/>
        </p:nvGrpSpPr>
        <p:grpSpPr>
          <a:xfrm>
            <a:off x="3528086" y="1321988"/>
            <a:ext cx="1367319" cy="4709213"/>
            <a:chOff x="3528086" y="1321988"/>
            <a:chExt cx="1367319" cy="4709213"/>
          </a:xfrm>
        </p:grpSpPr>
        <p:sp>
          <p:nvSpPr>
            <p:cNvPr id="14" name="Arrow: Down 13">
              <a:extLst>
                <a:ext uri="{FF2B5EF4-FFF2-40B4-BE49-F238E27FC236}">
                  <a16:creationId xmlns:a16="http://schemas.microsoft.com/office/drawing/2014/main" id="{D5577171-CE6E-D1D9-3AB3-CD296E94E59D}"/>
                </a:ext>
              </a:extLst>
            </p:cNvPr>
            <p:cNvSpPr/>
            <p:nvPr/>
          </p:nvSpPr>
          <p:spPr>
            <a:xfrm rot="840000">
              <a:off x="4724220" y="1321988"/>
              <a:ext cx="171185" cy="648748"/>
            </a:xfrm>
            <a:prstGeom prst="downArrow">
              <a:avLst/>
            </a:prstGeom>
            <a:noFill/>
            <a:ln w="28575" cmpd="sng">
              <a:solidFill>
                <a:srgbClr val="4472C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FC12AEBC-9ABF-FEAB-35C2-4C5BA0E48934}"/>
                </a:ext>
              </a:extLst>
            </p:cNvPr>
            <p:cNvSpPr/>
            <p:nvPr/>
          </p:nvSpPr>
          <p:spPr>
            <a:xfrm rot="11640000">
              <a:off x="4103434" y="4085747"/>
              <a:ext cx="117143" cy="362323"/>
            </a:xfrm>
            <a:prstGeom prst="downArrow">
              <a:avLst/>
            </a:prstGeom>
            <a:noFill/>
            <a:ln w="28575" cmpd="sng">
              <a:solidFill>
                <a:srgbClr val="4472C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A8504BBF-8FEA-5212-5412-72EC5C25F7A8}"/>
                </a:ext>
              </a:extLst>
            </p:cNvPr>
            <p:cNvSpPr/>
            <p:nvPr/>
          </p:nvSpPr>
          <p:spPr>
            <a:xfrm rot="11640000">
              <a:off x="4539956" y="4166737"/>
              <a:ext cx="117143" cy="362323"/>
            </a:xfrm>
            <a:prstGeom prst="downArrow">
              <a:avLst/>
            </a:prstGeom>
            <a:noFill/>
            <a:ln w="28575" cmpd="sng">
              <a:solidFill>
                <a:srgbClr val="4472C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Arrow: Down 21">
              <a:extLst>
                <a:ext uri="{FF2B5EF4-FFF2-40B4-BE49-F238E27FC236}">
                  <a16:creationId xmlns:a16="http://schemas.microsoft.com/office/drawing/2014/main" id="{D8673384-0377-6D21-73C0-978A90B1C775}"/>
                </a:ext>
              </a:extLst>
            </p:cNvPr>
            <p:cNvSpPr/>
            <p:nvPr/>
          </p:nvSpPr>
          <p:spPr>
            <a:xfrm rot="840000">
              <a:off x="3673528" y="3977885"/>
              <a:ext cx="111739" cy="362323"/>
            </a:xfrm>
            <a:prstGeom prst="downArrow">
              <a:avLst/>
            </a:prstGeom>
            <a:noFill/>
            <a:ln w="28575" cmpd="sng">
              <a:solidFill>
                <a:srgbClr val="4472C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Arrow: Curved Left 23">
              <a:extLst>
                <a:ext uri="{FF2B5EF4-FFF2-40B4-BE49-F238E27FC236}">
                  <a16:creationId xmlns:a16="http://schemas.microsoft.com/office/drawing/2014/main" id="{DA1DAD1F-91DB-9983-0382-904E71F2D577}"/>
                </a:ext>
              </a:extLst>
            </p:cNvPr>
            <p:cNvSpPr/>
            <p:nvPr/>
          </p:nvSpPr>
          <p:spPr>
            <a:xfrm rot="840000">
              <a:off x="4003864" y="5323049"/>
              <a:ext cx="196499" cy="708152"/>
            </a:xfrm>
            <a:prstGeom prst="curvedLeftArrow">
              <a:avLst/>
            </a:prstGeom>
            <a:noFill/>
            <a:ln w="28575" cmpd="sng">
              <a:solidFill>
                <a:srgbClr val="4472C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8" name="Arrow: Down 27">
              <a:extLst>
                <a:ext uri="{FF2B5EF4-FFF2-40B4-BE49-F238E27FC236}">
                  <a16:creationId xmlns:a16="http://schemas.microsoft.com/office/drawing/2014/main" id="{FD0D9A41-F81A-5B6E-1F7B-BDAC42EF4047}"/>
                </a:ext>
              </a:extLst>
            </p:cNvPr>
            <p:cNvSpPr/>
            <p:nvPr/>
          </p:nvSpPr>
          <p:spPr>
            <a:xfrm rot="840000">
              <a:off x="3528086" y="5195892"/>
              <a:ext cx="79314" cy="697386"/>
            </a:xfrm>
            <a:prstGeom prst="downArrow">
              <a:avLst/>
            </a:prstGeom>
            <a:noFill/>
            <a:ln w="28575" cmpd="sng">
              <a:solidFill>
                <a:srgbClr val="4472C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E24BDE5F-68BB-A351-9F9D-E05EA0FD9A64}"/>
              </a:ext>
            </a:extLst>
          </p:cNvPr>
          <p:cNvSpPr/>
          <p:nvPr/>
        </p:nvSpPr>
        <p:spPr>
          <a:xfrm>
            <a:off x="1872736" y="6038824"/>
            <a:ext cx="3886740" cy="238869"/>
          </a:xfrm>
          <a:prstGeom prst="rect">
            <a:avLst/>
          </a:prstGeom>
          <a:noFill/>
          <a:ln w="28575" cmpd="sng">
            <a:solidFill>
              <a:schemeClr val="accent2"/>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316895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3">
            <a:extLst>
              <a:ext uri="{FF2B5EF4-FFF2-40B4-BE49-F238E27FC236}">
                <a16:creationId xmlns:a16="http://schemas.microsoft.com/office/drawing/2014/main" id="{5D6B0C32-1AD4-71D7-CD9C-C40E29375643}"/>
              </a:ext>
            </a:extLst>
          </p:cNvPr>
          <p:cNvGraphicFramePr>
            <a:graphicFrameLocks noGrp="1"/>
          </p:cNvGraphicFramePr>
          <p:nvPr>
            <p:ph idx="1"/>
          </p:nvPr>
        </p:nvGraphicFramePr>
        <p:xfrm>
          <a:off x="493661" y="970670"/>
          <a:ext cx="7559633" cy="39627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a:extLst>
              <a:ext uri="{FF2B5EF4-FFF2-40B4-BE49-F238E27FC236}">
                <a16:creationId xmlns:a16="http://schemas.microsoft.com/office/drawing/2014/main" id="{F50F73D4-0D23-EF4B-4625-00F220EBCA75}"/>
              </a:ext>
            </a:extLst>
          </p:cNvPr>
          <p:cNvSpPr txBox="1"/>
          <p:nvPr/>
        </p:nvSpPr>
        <p:spPr>
          <a:xfrm>
            <a:off x="8753822" y="6488668"/>
            <a:ext cx="418704" cy="369332"/>
          </a:xfrm>
          <a:prstGeom prst="rect">
            <a:avLst/>
          </a:prstGeom>
          <a:noFill/>
        </p:spPr>
        <p:txBody>
          <a:bodyPr wrap="square" rtlCol="0">
            <a:spAutoFit/>
          </a:bodyPr>
          <a:lstStyle/>
          <a:p>
            <a:r>
              <a:rPr lang="en-US" dirty="0"/>
              <a:t>14</a:t>
            </a:r>
          </a:p>
        </p:txBody>
      </p:sp>
      <p:grpSp>
        <p:nvGrpSpPr>
          <p:cNvPr id="21" name="Group 20">
            <a:extLst>
              <a:ext uri="{FF2B5EF4-FFF2-40B4-BE49-F238E27FC236}">
                <a16:creationId xmlns:a16="http://schemas.microsoft.com/office/drawing/2014/main" id="{C6C504BF-1C2B-6AC1-A6E4-05A73211A248}"/>
              </a:ext>
            </a:extLst>
          </p:cNvPr>
          <p:cNvGrpSpPr/>
          <p:nvPr/>
        </p:nvGrpSpPr>
        <p:grpSpPr>
          <a:xfrm>
            <a:off x="930383" y="2363995"/>
            <a:ext cx="3745583" cy="1241968"/>
            <a:chOff x="-160505" y="2578137"/>
            <a:chExt cx="3745583" cy="828778"/>
          </a:xfrm>
        </p:grpSpPr>
        <p:sp>
          <p:nvSpPr>
            <p:cNvPr id="14" name="Rounded Rectangle 13">
              <a:extLst>
                <a:ext uri="{FF2B5EF4-FFF2-40B4-BE49-F238E27FC236}">
                  <a16:creationId xmlns:a16="http://schemas.microsoft.com/office/drawing/2014/main" id="{42341F60-B031-AA95-F2F0-19711A226F5B}"/>
                </a:ext>
              </a:extLst>
            </p:cNvPr>
            <p:cNvSpPr/>
            <p:nvPr/>
          </p:nvSpPr>
          <p:spPr>
            <a:xfrm>
              <a:off x="-160505" y="2578137"/>
              <a:ext cx="3745583" cy="828778"/>
            </a:xfrm>
            <a:prstGeom prst="roundRect">
              <a:avLst/>
            </a:prstGeom>
            <a:solidFill>
              <a:schemeClr val="tx1"/>
            </a:solidFill>
            <a:ln>
              <a:solidFill>
                <a:schemeClr val="tx1"/>
              </a:solidFill>
            </a:ln>
          </p:spPr>
          <p:style>
            <a:lnRef idx="2">
              <a:schemeClr val="lt1">
                <a:hueOff val="0"/>
                <a:satOff val="0"/>
                <a:lumOff val="0"/>
                <a:alphaOff val="0"/>
              </a:schemeClr>
            </a:lnRef>
            <a:fillRef idx="1">
              <a:schemeClr val="accent4">
                <a:hueOff val="-2976513"/>
                <a:satOff val="17933"/>
                <a:lumOff val="1437"/>
                <a:alphaOff val="0"/>
              </a:schemeClr>
            </a:fillRef>
            <a:effectRef idx="0">
              <a:schemeClr val="accent4">
                <a:hueOff val="-2976513"/>
                <a:satOff val="17933"/>
                <a:lumOff val="1437"/>
                <a:alphaOff val="0"/>
              </a:schemeClr>
            </a:effectRef>
            <a:fontRef idx="minor">
              <a:schemeClr val="lt1"/>
            </a:fontRef>
          </p:style>
        </p:sp>
        <p:sp>
          <p:nvSpPr>
            <p:cNvPr id="15" name="Rounded Rectangle 4">
              <a:extLst>
                <a:ext uri="{FF2B5EF4-FFF2-40B4-BE49-F238E27FC236}">
                  <a16:creationId xmlns:a16="http://schemas.microsoft.com/office/drawing/2014/main" id="{276BF70B-942D-2A22-D359-8CDFEA3EB6F8}"/>
                </a:ext>
              </a:extLst>
            </p:cNvPr>
            <p:cNvSpPr txBox="1"/>
            <p:nvPr/>
          </p:nvSpPr>
          <p:spPr>
            <a:xfrm>
              <a:off x="-76167" y="2618595"/>
              <a:ext cx="3576907" cy="747862"/>
            </a:xfrm>
            <a:prstGeom prst="rect">
              <a:avLst/>
            </a:prstGeom>
            <a:solidFill>
              <a:schemeClr val="tx1"/>
            </a:solidFill>
            <a:ln>
              <a:solidFill>
                <a:schemeClr val="tx1"/>
              </a:solidFill>
            </a:ln>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b="0" i="0" u="none" kern="1200" dirty="0">
                  <a:solidFill>
                    <a:schemeClr val="bg1"/>
                  </a:solidFill>
                </a:rPr>
                <a:t>Means to maintain </a:t>
              </a:r>
              <a:r>
                <a:rPr lang="en-US" sz="2000" dirty="0">
                  <a:solidFill>
                    <a:schemeClr val="bg1"/>
                  </a:solidFill>
                </a:rPr>
                <a:t>real time</a:t>
              </a:r>
              <a:r>
                <a:rPr lang="en-US" sz="2000" b="0" i="0" u="none" kern="1200" dirty="0">
                  <a:solidFill>
                    <a:schemeClr val="bg1"/>
                  </a:solidFill>
                </a:rPr>
                <a:t> relationship between </a:t>
              </a:r>
              <a:r>
                <a:rPr lang="en-US" sz="2000" b="1" i="0" u="none" kern="1200" dirty="0">
                  <a:solidFill>
                    <a:schemeClr val="accent4">
                      <a:lumMod val="60000"/>
                      <a:lumOff val="40000"/>
                    </a:schemeClr>
                  </a:solidFill>
                </a:rPr>
                <a:t>Physical System</a:t>
              </a:r>
              <a:r>
                <a:rPr lang="en-US" sz="2000" b="0" i="0" u="none" kern="1200" dirty="0">
                  <a:solidFill>
                    <a:schemeClr val="bg1"/>
                  </a:solidFill>
                </a:rPr>
                <a:t> and </a:t>
              </a:r>
              <a:r>
                <a:rPr lang="en-US" sz="2000" b="0" i="0" u="none" kern="1200" dirty="0">
                  <a:solidFill>
                    <a:schemeClr val="accent5">
                      <a:lumMod val="60000"/>
                      <a:lumOff val="40000"/>
                    </a:schemeClr>
                  </a:solidFill>
                </a:rPr>
                <a:t>Digital counter part</a:t>
              </a:r>
              <a:r>
                <a:rPr lang="en-US" sz="2000" b="0" i="0" kern="1200" dirty="0">
                  <a:solidFill>
                    <a:schemeClr val="accent5">
                      <a:lumMod val="60000"/>
                      <a:lumOff val="40000"/>
                    </a:schemeClr>
                  </a:solidFill>
                </a:rPr>
                <a:t>​</a:t>
              </a:r>
            </a:p>
          </p:txBody>
        </p:sp>
      </p:grpSp>
      <p:grpSp>
        <p:nvGrpSpPr>
          <p:cNvPr id="20" name="Group 19">
            <a:extLst>
              <a:ext uri="{FF2B5EF4-FFF2-40B4-BE49-F238E27FC236}">
                <a16:creationId xmlns:a16="http://schemas.microsoft.com/office/drawing/2014/main" id="{A891CC3F-D631-E7F3-7B97-604CC18900C6}"/>
              </a:ext>
            </a:extLst>
          </p:cNvPr>
          <p:cNvGrpSpPr/>
          <p:nvPr/>
        </p:nvGrpSpPr>
        <p:grpSpPr>
          <a:xfrm>
            <a:off x="6105473" y="2046792"/>
            <a:ext cx="2499506" cy="1810549"/>
            <a:chOff x="6119388" y="1426263"/>
            <a:chExt cx="2499506" cy="1810549"/>
          </a:xfrm>
        </p:grpSpPr>
        <p:sp>
          <p:nvSpPr>
            <p:cNvPr id="17" name="Rounded Rectangle 16">
              <a:extLst>
                <a:ext uri="{FF2B5EF4-FFF2-40B4-BE49-F238E27FC236}">
                  <a16:creationId xmlns:a16="http://schemas.microsoft.com/office/drawing/2014/main" id="{A03BFEA8-57EB-C23A-D55A-6078D08B8388}"/>
                </a:ext>
              </a:extLst>
            </p:cNvPr>
            <p:cNvSpPr/>
            <p:nvPr/>
          </p:nvSpPr>
          <p:spPr>
            <a:xfrm>
              <a:off x="6119388" y="1426263"/>
              <a:ext cx="2499506" cy="1810549"/>
            </a:xfrm>
            <a:prstGeom prst="roundRect">
              <a:avLst/>
            </a:prstGeom>
          </p:spPr>
          <p:style>
            <a:lnRef idx="2">
              <a:schemeClr val="lt1">
                <a:hueOff val="0"/>
                <a:satOff val="0"/>
                <a:lumOff val="0"/>
                <a:alphaOff val="0"/>
              </a:schemeClr>
            </a:lnRef>
            <a:fillRef idx="1">
              <a:schemeClr val="accent4">
                <a:hueOff val="-4464770"/>
                <a:satOff val="26899"/>
                <a:lumOff val="2156"/>
                <a:alphaOff val="0"/>
              </a:schemeClr>
            </a:fillRef>
            <a:effectRef idx="0">
              <a:schemeClr val="accent4">
                <a:hueOff val="-4464770"/>
                <a:satOff val="26899"/>
                <a:lumOff val="2156"/>
                <a:alphaOff val="0"/>
              </a:schemeClr>
            </a:effectRef>
            <a:fontRef idx="minor">
              <a:schemeClr val="lt1"/>
            </a:fontRef>
          </p:style>
        </p:sp>
        <p:sp>
          <p:nvSpPr>
            <p:cNvPr id="18" name="Rounded Rectangle 4">
              <a:extLst>
                <a:ext uri="{FF2B5EF4-FFF2-40B4-BE49-F238E27FC236}">
                  <a16:creationId xmlns:a16="http://schemas.microsoft.com/office/drawing/2014/main" id="{FF0A790D-5D7F-809D-8241-1EB6BB70D2E3}"/>
                </a:ext>
              </a:extLst>
            </p:cNvPr>
            <p:cNvSpPr txBox="1"/>
            <p:nvPr/>
          </p:nvSpPr>
          <p:spPr>
            <a:xfrm>
              <a:off x="6207772" y="1514647"/>
              <a:ext cx="2322738" cy="16337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Font typeface="Arial" panose="020B0604020202020204" pitchFamily="34" charset="0"/>
                <a:buNone/>
              </a:pPr>
              <a:r>
                <a:rPr lang="en-US" sz="4100" b="0" i="0" u="none" kern="1200" dirty="0"/>
                <a:t>Digital Twin</a:t>
              </a:r>
              <a:r>
                <a:rPr lang="en-US" sz="4100" b="0" i="0" kern="1200" dirty="0"/>
                <a:t>​ (DT)</a:t>
              </a:r>
            </a:p>
          </p:txBody>
        </p:sp>
      </p:grpSp>
      <p:sp>
        <p:nvSpPr>
          <p:cNvPr id="19" name="Curved Down Arrow 18">
            <a:extLst>
              <a:ext uri="{FF2B5EF4-FFF2-40B4-BE49-F238E27FC236}">
                <a16:creationId xmlns:a16="http://schemas.microsoft.com/office/drawing/2014/main" id="{3CC08C94-4979-891F-814C-9F9B1B7AFFB8}"/>
              </a:ext>
            </a:extLst>
          </p:cNvPr>
          <p:cNvSpPr/>
          <p:nvPr/>
        </p:nvSpPr>
        <p:spPr>
          <a:xfrm rot="5400000">
            <a:off x="4725627" y="2881435"/>
            <a:ext cx="421736" cy="267829"/>
          </a:xfrm>
          <a:prstGeom prst="curvedDownArrow">
            <a:avLst/>
          </a:prstGeom>
          <a:solidFill>
            <a:srgbClr val="7030A0"/>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2" name="Curved Down Arrow 21">
            <a:extLst>
              <a:ext uri="{FF2B5EF4-FFF2-40B4-BE49-F238E27FC236}">
                <a16:creationId xmlns:a16="http://schemas.microsoft.com/office/drawing/2014/main" id="{44E41968-C2CC-B44C-02AF-B6EB6BD52BD9}"/>
              </a:ext>
            </a:extLst>
          </p:cNvPr>
          <p:cNvSpPr/>
          <p:nvPr/>
        </p:nvSpPr>
        <p:spPr>
          <a:xfrm rot="16200000">
            <a:off x="496919" y="2851063"/>
            <a:ext cx="421736" cy="267829"/>
          </a:xfrm>
          <a:prstGeom prst="curvedDownArrow">
            <a:avLst/>
          </a:prstGeom>
          <a:solidFill>
            <a:srgbClr val="4AACC6"/>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nvGrpSpPr>
          <p:cNvPr id="31" name="Group 30">
            <a:extLst>
              <a:ext uri="{FF2B5EF4-FFF2-40B4-BE49-F238E27FC236}">
                <a16:creationId xmlns:a16="http://schemas.microsoft.com/office/drawing/2014/main" id="{46D54E0E-0016-1F89-2CD2-FDC612CE5941}"/>
              </a:ext>
            </a:extLst>
          </p:cNvPr>
          <p:cNvGrpSpPr/>
          <p:nvPr/>
        </p:nvGrpSpPr>
        <p:grpSpPr>
          <a:xfrm>
            <a:off x="1896589" y="3476606"/>
            <a:ext cx="3745583" cy="1471132"/>
            <a:chOff x="640525" y="2491662"/>
            <a:chExt cx="3406631" cy="1471132"/>
          </a:xfrm>
        </p:grpSpPr>
        <p:sp>
          <p:nvSpPr>
            <p:cNvPr id="32" name="Rounded Rectangle 31">
              <a:extLst>
                <a:ext uri="{FF2B5EF4-FFF2-40B4-BE49-F238E27FC236}">
                  <a16:creationId xmlns:a16="http://schemas.microsoft.com/office/drawing/2014/main" id="{343A7821-49BD-19E3-3D96-C98A10963471}"/>
                </a:ext>
              </a:extLst>
            </p:cNvPr>
            <p:cNvSpPr/>
            <p:nvPr/>
          </p:nvSpPr>
          <p:spPr>
            <a:xfrm>
              <a:off x="640525" y="2491662"/>
              <a:ext cx="3406631" cy="1471132"/>
            </a:xfrm>
            <a:prstGeom prst="roundRect">
              <a:avLst/>
            </a:prstGeom>
          </p:spPr>
          <p:style>
            <a:lnRef idx="2">
              <a:schemeClr val="lt1">
                <a:hueOff val="0"/>
                <a:satOff val="0"/>
                <a:lumOff val="0"/>
                <a:alphaOff val="0"/>
              </a:schemeClr>
            </a:lnRef>
            <a:fillRef idx="1">
              <a:schemeClr val="accent4">
                <a:hueOff val="-4464770"/>
                <a:satOff val="26899"/>
                <a:lumOff val="2156"/>
                <a:alphaOff val="0"/>
              </a:schemeClr>
            </a:fillRef>
            <a:effectRef idx="0">
              <a:schemeClr val="accent4">
                <a:hueOff val="-4464770"/>
                <a:satOff val="26899"/>
                <a:lumOff val="2156"/>
                <a:alphaOff val="0"/>
              </a:schemeClr>
            </a:effectRef>
            <a:fontRef idx="minor">
              <a:schemeClr val="lt1"/>
            </a:fontRef>
          </p:style>
        </p:sp>
        <p:sp>
          <p:nvSpPr>
            <p:cNvPr id="33" name="Rounded Rectangle 4">
              <a:extLst>
                <a:ext uri="{FF2B5EF4-FFF2-40B4-BE49-F238E27FC236}">
                  <a16:creationId xmlns:a16="http://schemas.microsoft.com/office/drawing/2014/main" id="{56A83B2D-786F-D4B6-92F5-B10F0CEE99DD}"/>
                </a:ext>
              </a:extLst>
            </p:cNvPr>
            <p:cNvSpPr txBox="1"/>
            <p:nvPr/>
          </p:nvSpPr>
          <p:spPr>
            <a:xfrm>
              <a:off x="712340" y="2563477"/>
              <a:ext cx="3263001" cy="13275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en-US" sz="2400" b="0" i="0" u="none" kern="1200" dirty="0">
                  <a:solidFill>
                    <a:schemeClr val="bg1"/>
                  </a:solidFill>
                </a:rPr>
                <a:t>Digital counter part of the Physical System </a:t>
              </a:r>
              <a:endParaRPr lang="en-US" sz="2400" b="0" i="0" kern="1200" dirty="0">
                <a:solidFill>
                  <a:schemeClr val="bg1"/>
                </a:solidFill>
              </a:endParaRPr>
            </a:p>
          </p:txBody>
        </p:sp>
      </p:grpSp>
      <p:grpSp>
        <p:nvGrpSpPr>
          <p:cNvPr id="34" name="Group 33">
            <a:extLst>
              <a:ext uri="{FF2B5EF4-FFF2-40B4-BE49-F238E27FC236}">
                <a16:creationId xmlns:a16="http://schemas.microsoft.com/office/drawing/2014/main" id="{13E0AE9A-45DB-9334-8822-D8132B963507}"/>
              </a:ext>
            </a:extLst>
          </p:cNvPr>
          <p:cNvGrpSpPr/>
          <p:nvPr/>
        </p:nvGrpSpPr>
        <p:grpSpPr>
          <a:xfrm>
            <a:off x="2007506" y="1136166"/>
            <a:ext cx="3406631" cy="1376342"/>
            <a:chOff x="359128" y="390612"/>
            <a:chExt cx="3406631" cy="1376342"/>
          </a:xfrm>
        </p:grpSpPr>
        <p:sp>
          <p:nvSpPr>
            <p:cNvPr id="35" name="Rounded Rectangle 34">
              <a:extLst>
                <a:ext uri="{FF2B5EF4-FFF2-40B4-BE49-F238E27FC236}">
                  <a16:creationId xmlns:a16="http://schemas.microsoft.com/office/drawing/2014/main" id="{E0576D63-87AE-A0A1-F502-6E15B44C8011}"/>
                </a:ext>
              </a:extLst>
            </p:cNvPr>
            <p:cNvSpPr/>
            <p:nvPr/>
          </p:nvSpPr>
          <p:spPr>
            <a:xfrm>
              <a:off x="359128" y="390612"/>
              <a:ext cx="3406631" cy="1376342"/>
            </a:xfrm>
            <a:prstGeom prst="roundRect">
              <a:avLst/>
            </a:prstGeom>
            <a:solidFill>
              <a:schemeClr val="accent4">
                <a:lumMod val="60000"/>
                <a:lumOff val="40000"/>
              </a:schemeClr>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36" name="Rounded Rectangle 4">
              <a:extLst>
                <a:ext uri="{FF2B5EF4-FFF2-40B4-BE49-F238E27FC236}">
                  <a16:creationId xmlns:a16="http://schemas.microsoft.com/office/drawing/2014/main" id="{FF59B39E-5F37-5DD8-73F8-42EB65ACB6B7}"/>
                </a:ext>
              </a:extLst>
            </p:cNvPr>
            <p:cNvSpPr txBox="1"/>
            <p:nvPr/>
          </p:nvSpPr>
          <p:spPr>
            <a:xfrm>
              <a:off x="426315" y="457799"/>
              <a:ext cx="3272257" cy="1241968"/>
            </a:xfrm>
            <a:prstGeom prst="rect">
              <a:avLst/>
            </a:prstGeom>
            <a:solidFill>
              <a:schemeClr val="accent4">
                <a:lumMod val="60000"/>
                <a:lumOff val="40000"/>
              </a:schemeClr>
            </a:solidFill>
            <a:ln>
              <a:solidFill>
                <a:schemeClr val="accent4">
                  <a:lumMod val="60000"/>
                  <a:lumOff val="40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en-US" sz="2400" b="0" i="0" u="none" kern="1200" dirty="0">
                  <a:solidFill>
                    <a:srgbClr val="7B2284"/>
                  </a:solidFill>
                </a:rPr>
                <a:t>Physical System (PS) </a:t>
              </a:r>
              <a:r>
                <a:rPr lang="en-US" sz="2400" b="0" i="0" kern="1200" dirty="0">
                  <a:solidFill>
                    <a:srgbClr val="7B2284"/>
                  </a:solidFill>
                </a:rPr>
                <a:t>​</a:t>
              </a:r>
              <a:endParaRPr lang="en-US" sz="2400" kern="1200" dirty="0">
                <a:solidFill>
                  <a:srgbClr val="7B2284"/>
                </a:solidFill>
              </a:endParaRPr>
            </a:p>
          </p:txBody>
        </p:sp>
      </p:grpSp>
    </p:spTree>
    <p:extLst>
      <p:ext uri="{BB962C8B-B14F-4D97-AF65-F5344CB8AC3E}">
        <p14:creationId xmlns:p14="http://schemas.microsoft.com/office/powerpoint/2010/main" val="1020162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A8C6C0-2CBE-0A5B-20AF-15A0566E6611}"/>
              </a:ext>
            </a:extLst>
          </p:cNvPr>
          <p:cNvSpPr txBox="1"/>
          <p:nvPr/>
        </p:nvSpPr>
        <p:spPr>
          <a:xfrm>
            <a:off x="8753822" y="6488668"/>
            <a:ext cx="418704" cy="369332"/>
          </a:xfrm>
          <a:prstGeom prst="rect">
            <a:avLst/>
          </a:prstGeom>
          <a:noFill/>
        </p:spPr>
        <p:txBody>
          <a:bodyPr wrap="none" rtlCol="0">
            <a:spAutoFit/>
          </a:bodyPr>
          <a:lstStyle/>
          <a:p>
            <a:r>
              <a:rPr lang="en-US" dirty="0"/>
              <a:t>18</a:t>
            </a:r>
          </a:p>
        </p:txBody>
      </p:sp>
      <p:grpSp>
        <p:nvGrpSpPr>
          <p:cNvPr id="109" name="Group 108">
            <a:extLst>
              <a:ext uri="{FF2B5EF4-FFF2-40B4-BE49-F238E27FC236}">
                <a16:creationId xmlns:a16="http://schemas.microsoft.com/office/drawing/2014/main" id="{E2B640B4-06A1-0769-1F51-FA3BE02DB930}"/>
              </a:ext>
            </a:extLst>
          </p:cNvPr>
          <p:cNvGrpSpPr/>
          <p:nvPr/>
        </p:nvGrpSpPr>
        <p:grpSpPr>
          <a:xfrm>
            <a:off x="1320689" y="1493831"/>
            <a:ext cx="6502621" cy="2366481"/>
            <a:chOff x="868236" y="2162432"/>
            <a:chExt cx="6573323" cy="2325231"/>
          </a:xfrm>
        </p:grpSpPr>
        <p:sp>
          <p:nvSpPr>
            <p:cNvPr id="60" name="TextBox 59">
              <a:extLst>
                <a:ext uri="{FF2B5EF4-FFF2-40B4-BE49-F238E27FC236}">
                  <a16:creationId xmlns:a16="http://schemas.microsoft.com/office/drawing/2014/main" id="{D2C18CFA-4C64-CC24-6005-C1D983AD2A18}"/>
                </a:ext>
              </a:extLst>
            </p:cNvPr>
            <p:cNvSpPr txBox="1"/>
            <p:nvPr/>
          </p:nvSpPr>
          <p:spPr>
            <a:xfrm>
              <a:off x="1456395" y="2491256"/>
              <a:ext cx="2026509" cy="923330"/>
            </a:xfrm>
            <a:prstGeom prst="rect">
              <a:avLst/>
            </a:prstGeom>
            <a:noFill/>
            <a:ln w="28575">
              <a:solidFill>
                <a:schemeClr val="tx1"/>
              </a:solidFill>
            </a:ln>
          </p:spPr>
          <p:txBody>
            <a:bodyPr wrap="square" rtlCol="0">
              <a:spAutoFit/>
            </a:bodyPr>
            <a:lstStyle/>
            <a:p>
              <a:pPr algn="ctr"/>
              <a:r>
                <a:rPr lang="en-US" dirty="0"/>
                <a:t>Results of Simulink/MATLAB Model </a:t>
              </a:r>
            </a:p>
          </p:txBody>
        </p:sp>
        <p:sp>
          <p:nvSpPr>
            <p:cNvPr id="61" name="TextBox 60">
              <a:extLst>
                <a:ext uri="{FF2B5EF4-FFF2-40B4-BE49-F238E27FC236}">
                  <a16:creationId xmlns:a16="http://schemas.microsoft.com/office/drawing/2014/main" id="{CD2FF91F-FA14-33DC-7850-080662A0457F}"/>
                </a:ext>
              </a:extLst>
            </p:cNvPr>
            <p:cNvSpPr txBox="1"/>
            <p:nvPr/>
          </p:nvSpPr>
          <p:spPr>
            <a:xfrm>
              <a:off x="2339902" y="3475099"/>
              <a:ext cx="296562" cy="369332"/>
            </a:xfrm>
            <a:prstGeom prst="rect">
              <a:avLst/>
            </a:prstGeom>
            <a:noFill/>
          </p:spPr>
          <p:txBody>
            <a:bodyPr wrap="square" rtlCol="0">
              <a:spAutoFit/>
            </a:bodyPr>
            <a:lstStyle/>
            <a:p>
              <a:r>
                <a:rPr lang="en-US" dirty="0"/>
                <a:t>+</a:t>
              </a:r>
            </a:p>
          </p:txBody>
        </p:sp>
        <p:sp>
          <p:nvSpPr>
            <p:cNvPr id="62" name="TextBox 61">
              <a:extLst>
                <a:ext uri="{FF2B5EF4-FFF2-40B4-BE49-F238E27FC236}">
                  <a16:creationId xmlns:a16="http://schemas.microsoft.com/office/drawing/2014/main" id="{26AE193A-9F1C-F7F7-4F22-8B2C75FB7694}"/>
                </a:ext>
              </a:extLst>
            </p:cNvPr>
            <p:cNvSpPr txBox="1"/>
            <p:nvPr/>
          </p:nvSpPr>
          <p:spPr>
            <a:xfrm>
              <a:off x="1617032" y="3908457"/>
              <a:ext cx="1717589" cy="369332"/>
            </a:xfrm>
            <a:prstGeom prst="rect">
              <a:avLst/>
            </a:prstGeom>
            <a:noFill/>
            <a:ln w="28575">
              <a:solidFill>
                <a:schemeClr val="tx1"/>
              </a:solidFill>
            </a:ln>
          </p:spPr>
          <p:txBody>
            <a:bodyPr wrap="square" rtlCol="0">
              <a:spAutoFit/>
            </a:bodyPr>
            <a:lstStyle/>
            <a:p>
              <a:r>
                <a:rPr lang="en-US" dirty="0"/>
                <a:t>IoT sensor Data</a:t>
              </a:r>
            </a:p>
          </p:txBody>
        </p:sp>
        <p:sp>
          <p:nvSpPr>
            <p:cNvPr id="63" name="Right Brace 62">
              <a:extLst>
                <a:ext uri="{FF2B5EF4-FFF2-40B4-BE49-F238E27FC236}">
                  <a16:creationId xmlns:a16="http://schemas.microsoft.com/office/drawing/2014/main" id="{B23A40D0-72CD-5F4A-AA35-FA62E00F1C35}"/>
                </a:ext>
              </a:extLst>
            </p:cNvPr>
            <p:cNvSpPr/>
            <p:nvPr/>
          </p:nvSpPr>
          <p:spPr>
            <a:xfrm>
              <a:off x="4227401" y="2883671"/>
              <a:ext cx="172995" cy="1278702"/>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solidFill>
                    <a:sysClr val="windowText" lastClr="000000"/>
                  </a:solidFill>
                </a:ln>
              </a:endParaRPr>
            </a:p>
          </p:txBody>
        </p:sp>
        <p:sp>
          <p:nvSpPr>
            <p:cNvPr id="64" name="TextBox 63">
              <a:extLst>
                <a:ext uri="{FF2B5EF4-FFF2-40B4-BE49-F238E27FC236}">
                  <a16:creationId xmlns:a16="http://schemas.microsoft.com/office/drawing/2014/main" id="{36480F56-DA8F-1682-CE17-04153BCBF214}"/>
                </a:ext>
              </a:extLst>
            </p:cNvPr>
            <p:cNvSpPr txBox="1"/>
            <p:nvPr/>
          </p:nvSpPr>
          <p:spPr>
            <a:xfrm>
              <a:off x="4856705" y="3375427"/>
              <a:ext cx="1944452" cy="362894"/>
            </a:xfrm>
            <a:prstGeom prst="rect">
              <a:avLst/>
            </a:prstGeom>
            <a:solidFill>
              <a:srgbClr val="00B100"/>
            </a:solidFill>
            <a:ln w="28575">
              <a:solidFill>
                <a:schemeClr val="tx1"/>
              </a:solidFill>
            </a:ln>
          </p:spPr>
          <p:txBody>
            <a:bodyPr wrap="square" rtlCol="0">
              <a:spAutoFit/>
            </a:bodyPr>
            <a:lstStyle/>
            <a:p>
              <a:r>
                <a:rPr lang="en-US" dirty="0"/>
                <a:t>User-Interface (UI)</a:t>
              </a:r>
            </a:p>
          </p:txBody>
        </p:sp>
        <p:sp>
          <p:nvSpPr>
            <p:cNvPr id="102" name="Curved Right Arrow 101">
              <a:extLst>
                <a:ext uri="{FF2B5EF4-FFF2-40B4-BE49-F238E27FC236}">
                  <a16:creationId xmlns:a16="http://schemas.microsoft.com/office/drawing/2014/main" id="{BDE617DB-17FF-0556-65E4-A127972A266E}"/>
                </a:ext>
              </a:extLst>
            </p:cNvPr>
            <p:cNvSpPr/>
            <p:nvPr/>
          </p:nvSpPr>
          <p:spPr>
            <a:xfrm rot="10800000">
              <a:off x="3621727" y="2951741"/>
              <a:ext cx="357323" cy="925689"/>
            </a:xfrm>
            <a:prstGeom prst="curvedRightArrow">
              <a:avLst/>
            </a:prstGeom>
            <a:noFill/>
            <a:ln w="28575" cmpd="sng">
              <a:solidFill>
                <a:srgbClr val="143E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3" name="Rectangle 102">
              <a:extLst>
                <a:ext uri="{FF2B5EF4-FFF2-40B4-BE49-F238E27FC236}">
                  <a16:creationId xmlns:a16="http://schemas.microsoft.com/office/drawing/2014/main" id="{883484A8-262C-862F-8289-C079AF8FAD70}"/>
                </a:ext>
              </a:extLst>
            </p:cNvPr>
            <p:cNvSpPr/>
            <p:nvPr/>
          </p:nvSpPr>
          <p:spPr>
            <a:xfrm>
              <a:off x="868236" y="2162432"/>
              <a:ext cx="6573323" cy="2325231"/>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7" name="Rectangle 106">
            <a:extLst>
              <a:ext uri="{FF2B5EF4-FFF2-40B4-BE49-F238E27FC236}">
                <a16:creationId xmlns:a16="http://schemas.microsoft.com/office/drawing/2014/main" id="{A31A1DA1-B1CC-E6A1-3A66-742E23CC96D6}"/>
              </a:ext>
            </a:extLst>
          </p:cNvPr>
          <p:cNvSpPr/>
          <p:nvPr/>
        </p:nvSpPr>
        <p:spPr>
          <a:xfrm>
            <a:off x="170479" y="5892800"/>
            <a:ext cx="2330702" cy="800323"/>
          </a:xfrm>
          <a:prstGeom prst="rect">
            <a:avLst/>
          </a:prstGeom>
          <a:solidFill>
            <a:srgbClr val="00B050"/>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AutoNum type="arabicPeriod"/>
            </a:pPr>
            <a:r>
              <a:rPr lang="en-US" sz="1000" dirty="0">
                <a:ln>
                  <a:solidFill>
                    <a:schemeClr val="tx1"/>
                  </a:solidFill>
                </a:ln>
                <a:solidFill>
                  <a:schemeClr val="tx1"/>
                </a:solidFill>
              </a:rPr>
              <a:t>There’s no Platform or toolset that explores the range of ML algorithms for nuclear-specific applications</a:t>
            </a:r>
          </a:p>
        </p:txBody>
      </p:sp>
      <p:sp>
        <p:nvSpPr>
          <p:cNvPr id="112" name="Title 1">
            <a:extLst>
              <a:ext uri="{FF2B5EF4-FFF2-40B4-BE49-F238E27FC236}">
                <a16:creationId xmlns:a16="http://schemas.microsoft.com/office/drawing/2014/main" id="{3F660300-7039-92E4-2E60-B17C189E16AE}"/>
              </a:ext>
            </a:extLst>
          </p:cNvPr>
          <p:cNvSpPr txBox="1">
            <a:spLocks/>
          </p:cNvSpPr>
          <p:nvPr/>
        </p:nvSpPr>
        <p:spPr bwMode="auto">
          <a:xfrm>
            <a:off x="170478" y="85725"/>
            <a:ext cx="8885030"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pAutoFit/>
          </a:bodyPr>
          <a:lstStyle>
            <a:lvl1pPr algn="l" rtl="0" eaLnBrk="1" fontAlgn="base" hangingPunct="1">
              <a:spcBef>
                <a:spcPct val="0"/>
              </a:spcBef>
              <a:spcAft>
                <a:spcPct val="0"/>
              </a:spcAft>
              <a:defRPr sz="2800" b="1" kern="1200">
                <a:solidFill>
                  <a:schemeClr val="tx1"/>
                </a:solidFill>
                <a:latin typeface="+mj-lt"/>
                <a:ea typeface="ＭＳ Ｐゴシック" charset="0"/>
                <a:cs typeface="ＭＳ Ｐゴシック" charset="0"/>
              </a:defRPr>
            </a:lvl1pPr>
            <a:lvl2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2pPr>
            <a:lvl3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3pPr>
            <a:lvl4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4pPr>
            <a:lvl5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9pPr>
          </a:lstStyle>
          <a:p>
            <a:r>
              <a:rPr lang="en-US" dirty="0">
                <a:cs typeface="Calibri"/>
              </a:rPr>
              <a:t>Fitting User-Selected/Default AI Models</a:t>
            </a:r>
          </a:p>
        </p:txBody>
      </p:sp>
      <p:pic>
        <p:nvPicPr>
          <p:cNvPr id="8" name="Picture 7" descr="A screenshot of a computer&#10;&#10;Description automatically generated">
            <a:extLst>
              <a:ext uri="{FF2B5EF4-FFF2-40B4-BE49-F238E27FC236}">
                <a16:creationId xmlns:a16="http://schemas.microsoft.com/office/drawing/2014/main" id="{04893D6F-9392-CE0B-FFAF-B08BE3A6D8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8103" y="4007938"/>
            <a:ext cx="2880783" cy="2578074"/>
          </a:xfrm>
          <a:prstGeom prst="rect">
            <a:avLst/>
          </a:prstGeom>
        </p:spPr>
      </p:pic>
    </p:spTree>
    <p:extLst>
      <p:ext uri="{BB962C8B-B14F-4D97-AF65-F5344CB8AC3E}">
        <p14:creationId xmlns:p14="http://schemas.microsoft.com/office/powerpoint/2010/main" val="2171345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A8C6C0-2CBE-0A5B-20AF-15A0566E6611}"/>
              </a:ext>
            </a:extLst>
          </p:cNvPr>
          <p:cNvSpPr txBox="1"/>
          <p:nvPr/>
        </p:nvSpPr>
        <p:spPr>
          <a:xfrm>
            <a:off x="8753822" y="6488668"/>
            <a:ext cx="418704" cy="369332"/>
          </a:xfrm>
          <a:prstGeom prst="rect">
            <a:avLst/>
          </a:prstGeom>
          <a:noFill/>
        </p:spPr>
        <p:txBody>
          <a:bodyPr wrap="none" rtlCol="0">
            <a:spAutoFit/>
          </a:bodyPr>
          <a:lstStyle/>
          <a:p>
            <a:r>
              <a:rPr lang="en-US" dirty="0"/>
              <a:t>18</a:t>
            </a:r>
          </a:p>
        </p:txBody>
      </p:sp>
      <p:grpSp>
        <p:nvGrpSpPr>
          <p:cNvPr id="109" name="Group 108">
            <a:extLst>
              <a:ext uri="{FF2B5EF4-FFF2-40B4-BE49-F238E27FC236}">
                <a16:creationId xmlns:a16="http://schemas.microsoft.com/office/drawing/2014/main" id="{E2B640B4-06A1-0769-1F51-FA3BE02DB930}"/>
              </a:ext>
            </a:extLst>
          </p:cNvPr>
          <p:cNvGrpSpPr/>
          <p:nvPr/>
        </p:nvGrpSpPr>
        <p:grpSpPr>
          <a:xfrm>
            <a:off x="1320689" y="1493831"/>
            <a:ext cx="6502621" cy="2366481"/>
            <a:chOff x="868236" y="2162432"/>
            <a:chExt cx="6573323" cy="2325231"/>
          </a:xfrm>
        </p:grpSpPr>
        <p:sp>
          <p:nvSpPr>
            <p:cNvPr id="60" name="TextBox 59">
              <a:extLst>
                <a:ext uri="{FF2B5EF4-FFF2-40B4-BE49-F238E27FC236}">
                  <a16:creationId xmlns:a16="http://schemas.microsoft.com/office/drawing/2014/main" id="{D2C18CFA-4C64-CC24-6005-C1D983AD2A18}"/>
                </a:ext>
              </a:extLst>
            </p:cNvPr>
            <p:cNvSpPr txBox="1"/>
            <p:nvPr/>
          </p:nvSpPr>
          <p:spPr>
            <a:xfrm>
              <a:off x="1456395" y="2491256"/>
              <a:ext cx="2026509" cy="923330"/>
            </a:xfrm>
            <a:prstGeom prst="rect">
              <a:avLst/>
            </a:prstGeom>
            <a:noFill/>
            <a:ln w="28575">
              <a:solidFill>
                <a:schemeClr val="tx1"/>
              </a:solidFill>
            </a:ln>
          </p:spPr>
          <p:txBody>
            <a:bodyPr wrap="square" rtlCol="0">
              <a:spAutoFit/>
            </a:bodyPr>
            <a:lstStyle/>
            <a:p>
              <a:pPr algn="ctr"/>
              <a:r>
                <a:rPr lang="en-US" dirty="0"/>
                <a:t>Results of Simulink/MATLAB Model </a:t>
              </a:r>
            </a:p>
          </p:txBody>
        </p:sp>
        <p:sp>
          <p:nvSpPr>
            <p:cNvPr id="61" name="TextBox 60">
              <a:extLst>
                <a:ext uri="{FF2B5EF4-FFF2-40B4-BE49-F238E27FC236}">
                  <a16:creationId xmlns:a16="http://schemas.microsoft.com/office/drawing/2014/main" id="{CD2FF91F-FA14-33DC-7850-080662A0457F}"/>
                </a:ext>
              </a:extLst>
            </p:cNvPr>
            <p:cNvSpPr txBox="1"/>
            <p:nvPr/>
          </p:nvSpPr>
          <p:spPr>
            <a:xfrm>
              <a:off x="2339902" y="3475099"/>
              <a:ext cx="296562" cy="369332"/>
            </a:xfrm>
            <a:prstGeom prst="rect">
              <a:avLst/>
            </a:prstGeom>
            <a:noFill/>
          </p:spPr>
          <p:txBody>
            <a:bodyPr wrap="square" rtlCol="0">
              <a:spAutoFit/>
            </a:bodyPr>
            <a:lstStyle/>
            <a:p>
              <a:r>
                <a:rPr lang="en-US" dirty="0"/>
                <a:t>+</a:t>
              </a:r>
            </a:p>
          </p:txBody>
        </p:sp>
        <p:sp>
          <p:nvSpPr>
            <p:cNvPr id="62" name="TextBox 61">
              <a:extLst>
                <a:ext uri="{FF2B5EF4-FFF2-40B4-BE49-F238E27FC236}">
                  <a16:creationId xmlns:a16="http://schemas.microsoft.com/office/drawing/2014/main" id="{26AE193A-9F1C-F7F7-4F22-8B2C75FB7694}"/>
                </a:ext>
              </a:extLst>
            </p:cNvPr>
            <p:cNvSpPr txBox="1"/>
            <p:nvPr/>
          </p:nvSpPr>
          <p:spPr>
            <a:xfrm>
              <a:off x="1617032" y="3908457"/>
              <a:ext cx="1717589" cy="369332"/>
            </a:xfrm>
            <a:prstGeom prst="rect">
              <a:avLst/>
            </a:prstGeom>
            <a:noFill/>
            <a:ln w="28575">
              <a:solidFill>
                <a:schemeClr val="tx1"/>
              </a:solidFill>
            </a:ln>
          </p:spPr>
          <p:txBody>
            <a:bodyPr wrap="square" rtlCol="0">
              <a:spAutoFit/>
            </a:bodyPr>
            <a:lstStyle/>
            <a:p>
              <a:r>
                <a:rPr lang="en-US" dirty="0"/>
                <a:t>IoT sensor Data</a:t>
              </a:r>
            </a:p>
          </p:txBody>
        </p:sp>
        <p:sp>
          <p:nvSpPr>
            <p:cNvPr id="63" name="Right Brace 62">
              <a:extLst>
                <a:ext uri="{FF2B5EF4-FFF2-40B4-BE49-F238E27FC236}">
                  <a16:creationId xmlns:a16="http://schemas.microsoft.com/office/drawing/2014/main" id="{B23A40D0-72CD-5F4A-AA35-FA62E00F1C35}"/>
                </a:ext>
              </a:extLst>
            </p:cNvPr>
            <p:cNvSpPr/>
            <p:nvPr/>
          </p:nvSpPr>
          <p:spPr>
            <a:xfrm>
              <a:off x="4227401" y="2883671"/>
              <a:ext cx="172995" cy="1278702"/>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solidFill>
                    <a:sysClr val="windowText" lastClr="000000"/>
                  </a:solidFill>
                </a:ln>
              </a:endParaRPr>
            </a:p>
          </p:txBody>
        </p:sp>
        <p:sp>
          <p:nvSpPr>
            <p:cNvPr id="64" name="TextBox 63">
              <a:extLst>
                <a:ext uri="{FF2B5EF4-FFF2-40B4-BE49-F238E27FC236}">
                  <a16:creationId xmlns:a16="http://schemas.microsoft.com/office/drawing/2014/main" id="{36480F56-DA8F-1682-CE17-04153BCBF214}"/>
                </a:ext>
              </a:extLst>
            </p:cNvPr>
            <p:cNvSpPr txBox="1"/>
            <p:nvPr/>
          </p:nvSpPr>
          <p:spPr>
            <a:xfrm>
              <a:off x="4856705" y="3375427"/>
              <a:ext cx="1944452" cy="362894"/>
            </a:xfrm>
            <a:prstGeom prst="rect">
              <a:avLst/>
            </a:prstGeom>
            <a:solidFill>
              <a:srgbClr val="00B100"/>
            </a:solidFill>
            <a:ln w="28575">
              <a:solidFill>
                <a:schemeClr val="tx1"/>
              </a:solidFill>
            </a:ln>
          </p:spPr>
          <p:txBody>
            <a:bodyPr wrap="square" rtlCol="0">
              <a:spAutoFit/>
            </a:bodyPr>
            <a:lstStyle/>
            <a:p>
              <a:r>
                <a:rPr lang="en-US" dirty="0"/>
                <a:t>User-Interface (UI)</a:t>
              </a:r>
            </a:p>
          </p:txBody>
        </p:sp>
        <p:sp>
          <p:nvSpPr>
            <p:cNvPr id="102" name="Curved Right Arrow 101">
              <a:extLst>
                <a:ext uri="{FF2B5EF4-FFF2-40B4-BE49-F238E27FC236}">
                  <a16:creationId xmlns:a16="http://schemas.microsoft.com/office/drawing/2014/main" id="{BDE617DB-17FF-0556-65E4-A127972A266E}"/>
                </a:ext>
              </a:extLst>
            </p:cNvPr>
            <p:cNvSpPr/>
            <p:nvPr/>
          </p:nvSpPr>
          <p:spPr>
            <a:xfrm rot="10800000">
              <a:off x="3621727" y="2951741"/>
              <a:ext cx="357323" cy="925689"/>
            </a:xfrm>
            <a:prstGeom prst="curvedRightArrow">
              <a:avLst/>
            </a:prstGeom>
            <a:noFill/>
            <a:ln w="28575" cmpd="sng">
              <a:solidFill>
                <a:srgbClr val="143E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3" name="Rectangle 102">
              <a:extLst>
                <a:ext uri="{FF2B5EF4-FFF2-40B4-BE49-F238E27FC236}">
                  <a16:creationId xmlns:a16="http://schemas.microsoft.com/office/drawing/2014/main" id="{883484A8-262C-862F-8289-C079AF8FAD70}"/>
                </a:ext>
              </a:extLst>
            </p:cNvPr>
            <p:cNvSpPr/>
            <p:nvPr/>
          </p:nvSpPr>
          <p:spPr>
            <a:xfrm>
              <a:off x="868236" y="2162432"/>
              <a:ext cx="6573323" cy="2325231"/>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7" name="Rectangle 106">
            <a:extLst>
              <a:ext uri="{FF2B5EF4-FFF2-40B4-BE49-F238E27FC236}">
                <a16:creationId xmlns:a16="http://schemas.microsoft.com/office/drawing/2014/main" id="{A31A1DA1-B1CC-E6A1-3A66-742E23CC96D6}"/>
              </a:ext>
            </a:extLst>
          </p:cNvPr>
          <p:cNvSpPr/>
          <p:nvPr/>
        </p:nvSpPr>
        <p:spPr>
          <a:xfrm>
            <a:off x="170479" y="5892800"/>
            <a:ext cx="2330702" cy="800323"/>
          </a:xfrm>
          <a:prstGeom prst="rect">
            <a:avLst/>
          </a:prstGeom>
          <a:solidFill>
            <a:srgbClr val="00B050"/>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AutoNum type="arabicPeriod"/>
            </a:pPr>
            <a:r>
              <a:rPr lang="en-US" sz="1000" dirty="0">
                <a:ln>
                  <a:solidFill>
                    <a:schemeClr val="tx1"/>
                  </a:solidFill>
                </a:ln>
                <a:solidFill>
                  <a:schemeClr val="tx1"/>
                </a:solidFill>
              </a:rPr>
              <a:t>There’s no Platform or toolset that explores the range of ML algorithms for nuclear-specific applications</a:t>
            </a:r>
          </a:p>
        </p:txBody>
      </p:sp>
      <p:sp>
        <p:nvSpPr>
          <p:cNvPr id="112" name="Title 1">
            <a:extLst>
              <a:ext uri="{FF2B5EF4-FFF2-40B4-BE49-F238E27FC236}">
                <a16:creationId xmlns:a16="http://schemas.microsoft.com/office/drawing/2014/main" id="{3F660300-7039-92E4-2E60-B17C189E16AE}"/>
              </a:ext>
            </a:extLst>
          </p:cNvPr>
          <p:cNvSpPr txBox="1">
            <a:spLocks/>
          </p:cNvSpPr>
          <p:nvPr/>
        </p:nvSpPr>
        <p:spPr bwMode="auto">
          <a:xfrm>
            <a:off x="170478" y="85725"/>
            <a:ext cx="8885030"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pAutoFit/>
          </a:bodyPr>
          <a:lstStyle>
            <a:lvl1pPr algn="l" rtl="0" eaLnBrk="1" fontAlgn="base" hangingPunct="1">
              <a:spcBef>
                <a:spcPct val="0"/>
              </a:spcBef>
              <a:spcAft>
                <a:spcPct val="0"/>
              </a:spcAft>
              <a:defRPr sz="2800" b="1" kern="1200">
                <a:solidFill>
                  <a:schemeClr val="tx1"/>
                </a:solidFill>
                <a:latin typeface="+mj-lt"/>
                <a:ea typeface="ＭＳ Ｐゴシック" charset="0"/>
                <a:cs typeface="ＭＳ Ｐゴシック" charset="0"/>
              </a:defRPr>
            </a:lvl1pPr>
            <a:lvl2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2pPr>
            <a:lvl3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3pPr>
            <a:lvl4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4pPr>
            <a:lvl5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9pPr>
          </a:lstStyle>
          <a:p>
            <a:r>
              <a:rPr lang="en-US" dirty="0">
                <a:cs typeface="Calibri"/>
              </a:rPr>
              <a:t>Fitting User-Selected/Default AI Models</a:t>
            </a:r>
          </a:p>
        </p:txBody>
      </p:sp>
      <p:pic>
        <p:nvPicPr>
          <p:cNvPr id="8" name="Picture 7" descr="A screenshot of a computer&#10;&#10;Description automatically generated">
            <a:extLst>
              <a:ext uri="{FF2B5EF4-FFF2-40B4-BE49-F238E27FC236}">
                <a16:creationId xmlns:a16="http://schemas.microsoft.com/office/drawing/2014/main" id="{04893D6F-9392-CE0B-FFAF-B08BE3A6D8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8103" y="4007938"/>
            <a:ext cx="2880783" cy="2578074"/>
          </a:xfrm>
          <a:prstGeom prst="rect">
            <a:avLst/>
          </a:prstGeom>
        </p:spPr>
      </p:pic>
      <p:pic>
        <p:nvPicPr>
          <p:cNvPr id="9" name="Picture 8">
            <a:extLst>
              <a:ext uri="{FF2B5EF4-FFF2-40B4-BE49-F238E27FC236}">
                <a16:creationId xmlns:a16="http://schemas.microsoft.com/office/drawing/2014/main" id="{2EDD94D4-7AF7-133B-A0AB-3DB0B28209B3}"/>
              </a:ext>
            </a:extLst>
          </p:cNvPr>
          <p:cNvPicPr>
            <a:picLocks noChangeAspect="1"/>
          </p:cNvPicPr>
          <p:nvPr/>
        </p:nvPicPr>
        <p:blipFill>
          <a:blip r:embed="rId4"/>
          <a:stretch>
            <a:fillRect/>
          </a:stretch>
        </p:blipFill>
        <p:spPr>
          <a:xfrm>
            <a:off x="5475808" y="4011598"/>
            <a:ext cx="2829989" cy="2533137"/>
          </a:xfrm>
          <a:prstGeom prst="rect">
            <a:avLst/>
          </a:prstGeom>
        </p:spPr>
      </p:pic>
    </p:spTree>
    <p:extLst>
      <p:ext uri="{BB962C8B-B14F-4D97-AF65-F5344CB8AC3E}">
        <p14:creationId xmlns:p14="http://schemas.microsoft.com/office/powerpoint/2010/main" val="2889020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DE153-AF86-E318-9CAF-534062394A3B}"/>
              </a:ext>
            </a:extLst>
          </p:cNvPr>
          <p:cNvSpPr>
            <a:spLocks noGrp="1"/>
          </p:cNvSpPr>
          <p:nvPr>
            <p:ph type="title"/>
          </p:nvPr>
        </p:nvSpPr>
        <p:spPr>
          <a:xfrm>
            <a:off x="170120" y="85725"/>
            <a:ext cx="8885387" cy="954107"/>
          </a:xfrm>
        </p:spPr>
        <p:txBody>
          <a:bodyPr/>
          <a:lstStyle/>
          <a:p>
            <a:r>
              <a:rPr lang="en-US" i="0" dirty="0">
                <a:effectLst/>
              </a:rPr>
              <a:t>UI application is the solution to both existing challenges and gaps in DT adoption  in nuclear industry</a:t>
            </a:r>
            <a:endParaRPr lang="en-US" dirty="0"/>
          </a:p>
        </p:txBody>
      </p:sp>
      <p:sp>
        <p:nvSpPr>
          <p:cNvPr id="3" name="TextBox 2">
            <a:extLst>
              <a:ext uri="{FF2B5EF4-FFF2-40B4-BE49-F238E27FC236}">
                <a16:creationId xmlns:a16="http://schemas.microsoft.com/office/drawing/2014/main" id="{65A8C6C0-2CBE-0A5B-20AF-15A0566E6611}"/>
              </a:ext>
            </a:extLst>
          </p:cNvPr>
          <p:cNvSpPr txBox="1"/>
          <p:nvPr/>
        </p:nvSpPr>
        <p:spPr>
          <a:xfrm>
            <a:off x="8753822" y="6488668"/>
            <a:ext cx="418704" cy="369332"/>
          </a:xfrm>
          <a:prstGeom prst="rect">
            <a:avLst/>
          </a:prstGeom>
          <a:noFill/>
        </p:spPr>
        <p:txBody>
          <a:bodyPr wrap="none" rtlCol="0">
            <a:spAutoFit/>
          </a:bodyPr>
          <a:lstStyle/>
          <a:p>
            <a:r>
              <a:rPr lang="en-US" dirty="0"/>
              <a:t>19</a:t>
            </a:r>
          </a:p>
        </p:txBody>
      </p:sp>
      <p:graphicFrame>
        <p:nvGraphicFramePr>
          <p:cNvPr id="6" name="Content Placeholder 3">
            <a:extLst>
              <a:ext uri="{FF2B5EF4-FFF2-40B4-BE49-F238E27FC236}">
                <a16:creationId xmlns:a16="http://schemas.microsoft.com/office/drawing/2014/main" id="{12543755-EDB5-B0C8-6C04-90CF13AC1A5C}"/>
              </a:ext>
            </a:extLst>
          </p:cNvPr>
          <p:cNvGraphicFramePr>
            <a:graphicFrameLocks noGrp="1"/>
          </p:cNvGraphicFramePr>
          <p:nvPr>
            <p:ph idx="1"/>
          </p:nvPr>
        </p:nvGraphicFramePr>
        <p:xfrm>
          <a:off x="-182880" y="1107440"/>
          <a:ext cx="8890000" cy="508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8" name="Straight Arrow Connector 7">
            <a:extLst>
              <a:ext uri="{FF2B5EF4-FFF2-40B4-BE49-F238E27FC236}">
                <a16:creationId xmlns:a16="http://schemas.microsoft.com/office/drawing/2014/main" id="{26F97E5C-0DB0-CED2-FCEE-5CE9E0A1AA9E}"/>
              </a:ext>
            </a:extLst>
          </p:cNvPr>
          <p:cNvCxnSpPr/>
          <p:nvPr/>
        </p:nvCxnSpPr>
        <p:spPr>
          <a:xfrm>
            <a:off x="1524000" y="3759200"/>
            <a:ext cx="0" cy="2133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B26C8F41-E9BA-6BC2-CEAD-9B5A54ED3734}"/>
              </a:ext>
            </a:extLst>
          </p:cNvPr>
          <p:cNvCxnSpPr>
            <a:cxnSpLocks/>
          </p:cNvCxnSpPr>
          <p:nvPr/>
        </p:nvCxnSpPr>
        <p:spPr>
          <a:xfrm flipV="1">
            <a:off x="1950720" y="3718560"/>
            <a:ext cx="0" cy="2336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Rounded Corners 9">
            <a:extLst>
              <a:ext uri="{FF2B5EF4-FFF2-40B4-BE49-F238E27FC236}">
                <a16:creationId xmlns:a16="http://schemas.microsoft.com/office/drawing/2014/main" id="{75BFA2D8-0375-BBCD-F5D9-64465293911B}"/>
              </a:ext>
            </a:extLst>
          </p:cNvPr>
          <p:cNvSpPr/>
          <p:nvPr/>
        </p:nvSpPr>
        <p:spPr>
          <a:xfrm>
            <a:off x="6106160" y="1584960"/>
            <a:ext cx="2895600" cy="904240"/>
          </a:xfrm>
          <a:prstGeom prst="roundRect">
            <a:avLst/>
          </a:prstGeom>
          <a:noFill/>
          <a:ln w="28575"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4">
                    <a:lumMod val="75000"/>
                  </a:schemeClr>
                </a:solidFill>
              </a:rPr>
              <a:t>Basic data visualization for the purpose of model selection and data analysis</a:t>
            </a:r>
          </a:p>
        </p:txBody>
      </p:sp>
      <p:sp>
        <p:nvSpPr>
          <p:cNvPr id="12" name="Rectangle: Rounded Corners 10">
            <a:extLst>
              <a:ext uri="{FF2B5EF4-FFF2-40B4-BE49-F238E27FC236}">
                <a16:creationId xmlns:a16="http://schemas.microsoft.com/office/drawing/2014/main" id="{5B3FEA75-0B04-5E5E-219A-30672646755B}"/>
              </a:ext>
            </a:extLst>
          </p:cNvPr>
          <p:cNvSpPr/>
          <p:nvPr/>
        </p:nvSpPr>
        <p:spPr>
          <a:xfrm>
            <a:off x="6085840" y="2651760"/>
            <a:ext cx="2926080" cy="833120"/>
          </a:xfrm>
          <a:prstGeom prst="roundRect">
            <a:avLst/>
          </a:prstGeom>
          <a:noFill/>
          <a:ln w="28575"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4">
                    <a:lumMod val="75000"/>
                  </a:schemeClr>
                </a:solidFill>
              </a:rPr>
              <a:t>Fitting User-Selected/Default AI Models</a:t>
            </a:r>
          </a:p>
        </p:txBody>
      </p:sp>
      <p:sp>
        <p:nvSpPr>
          <p:cNvPr id="13" name="Rectangle: Rounded Corners 11">
            <a:extLst>
              <a:ext uri="{FF2B5EF4-FFF2-40B4-BE49-F238E27FC236}">
                <a16:creationId xmlns:a16="http://schemas.microsoft.com/office/drawing/2014/main" id="{730C820A-1493-91F8-EA0A-193700967287}"/>
              </a:ext>
            </a:extLst>
          </p:cNvPr>
          <p:cNvSpPr/>
          <p:nvPr/>
        </p:nvSpPr>
        <p:spPr>
          <a:xfrm>
            <a:off x="6075680" y="3708400"/>
            <a:ext cx="2966720" cy="833120"/>
          </a:xfrm>
          <a:prstGeom prst="roundRect">
            <a:avLst/>
          </a:prstGeom>
          <a:solidFill>
            <a:srgbClr val="FFFF00"/>
          </a:solidFill>
          <a:ln w="28575"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4">
                    <a:lumMod val="75000"/>
                  </a:schemeClr>
                </a:solidFill>
              </a:rPr>
              <a:t>Error Rates &amp; Model Assessment </a:t>
            </a:r>
          </a:p>
        </p:txBody>
      </p:sp>
      <p:sp>
        <p:nvSpPr>
          <p:cNvPr id="14" name="Rectangle: Rounded Corners 12">
            <a:extLst>
              <a:ext uri="{FF2B5EF4-FFF2-40B4-BE49-F238E27FC236}">
                <a16:creationId xmlns:a16="http://schemas.microsoft.com/office/drawing/2014/main" id="{C70FC8F1-ED69-A7E3-69E5-4F456E41BE66}"/>
              </a:ext>
            </a:extLst>
          </p:cNvPr>
          <p:cNvSpPr/>
          <p:nvPr/>
        </p:nvSpPr>
        <p:spPr>
          <a:xfrm>
            <a:off x="6055360" y="4693920"/>
            <a:ext cx="2987040" cy="833120"/>
          </a:xfrm>
          <a:prstGeom prst="roundRect">
            <a:avLst/>
          </a:prstGeom>
          <a:noFill/>
          <a:ln w="28575"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4">
                    <a:lumMod val="75000"/>
                  </a:schemeClr>
                </a:solidFill>
              </a:rPr>
              <a:t>XAI Techniques</a:t>
            </a:r>
          </a:p>
          <a:p>
            <a:pPr algn="ctr"/>
            <a:endParaRPr lang="en-US" dirty="0">
              <a:solidFill>
                <a:schemeClr val="accent4">
                  <a:lumMod val="75000"/>
                </a:schemeClr>
              </a:solidFill>
            </a:endParaRPr>
          </a:p>
        </p:txBody>
      </p:sp>
    </p:spTree>
    <p:extLst>
      <p:ext uri="{BB962C8B-B14F-4D97-AF65-F5344CB8AC3E}">
        <p14:creationId xmlns:p14="http://schemas.microsoft.com/office/powerpoint/2010/main" val="3020605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57041-649E-EF1F-4F13-8C6649CE21A6}"/>
            </a:ext>
          </a:extLst>
        </p:cNvPr>
        <p:cNvGrpSpPr/>
        <p:nvPr/>
      </p:nvGrpSpPr>
      <p:grpSpPr>
        <a:xfrm>
          <a:off x="0" y="0"/>
          <a:ext cx="0" cy="0"/>
          <a:chOff x="0" y="0"/>
          <a:chExt cx="0" cy="0"/>
        </a:xfrm>
      </p:grpSpPr>
      <p:sp>
        <p:nvSpPr>
          <p:cNvPr id="10" name="Title 3">
            <a:extLst>
              <a:ext uri="{FF2B5EF4-FFF2-40B4-BE49-F238E27FC236}">
                <a16:creationId xmlns:a16="http://schemas.microsoft.com/office/drawing/2014/main" id="{5F6E692B-F628-9346-7432-9FFB79731187}"/>
              </a:ext>
            </a:extLst>
          </p:cNvPr>
          <p:cNvSpPr txBox="1">
            <a:spLocks/>
          </p:cNvSpPr>
          <p:nvPr/>
        </p:nvSpPr>
        <p:spPr bwMode="auto">
          <a:xfrm>
            <a:off x="58465" y="154646"/>
            <a:ext cx="8978344"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spAutoFit/>
          </a:bodyPr>
          <a:lstStyle>
            <a:lvl1pPr algn="l" rtl="0" eaLnBrk="1" fontAlgn="base" hangingPunct="1">
              <a:spcBef>
                <a:spcPct val="0"/>
              </a:spcBef>
              <a:spcAft>
                <a:spcPct val="0"/>
              </a:spcAft>
              <a:defRPr sz="2800" b="1" kern="1200">
                <a:solidFill>
                  <a:schemeClr val="tx1"/>
                </a:solidFill>
                <a:latin typeface="+mj-lt"/>
                <a:ea typeface="ＭＳ Ｐゴシック" charset="0"/>
                <a:cs typeface="ＭＳ Ｐゴシック" charset="0"/>
              </a:defRPr>
            </a:lvl1pPr>
            <a:lvl2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2pPr>
            <a:lvl3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3pPr>
            <a:lvl4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4pPr>
            <a:lvl5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9pPr>
          </a:lstStyle>
          <a:p>
            <a:r>
              <a:rPr lang="en-US" sz="2800" dirty="0">
                <a:ea typeface="Calibri"/>
                <a:cs typeface="Calibri"/>
              </a:rPr>
              <a:t>Amgen's ENBREL Mini™ uses a sensor to detect placement on the skin</a:t>
            </a:r>
            <a:endParaRPr lang="en-US" sz="3600" b="0" dirty="0">
              <a:ea typeface="+mn-lt"/>
              <a:cs typeface="+mn-lt"/>
            </a:endParaRPr>
          </a:p>
        </p:txBody>
      </p:sp>
      <p:sp>
        <p:nvSpPr>
          <p:cNvPr id="15" name="Subtitle 4">
            <a:extLst>
              <a:ext uri="{FF2B5EF4-FFF2-40B4-BE49-F238E27FC236}">
                <a16:creationId xmlns:a16="http://schemas.microsoft.com/office/drawing/2014/main" id="{306C123C-777B-51AF-9C3B-507C29517990}"/>
              </a:ext>
            </a:extLst>
          </p:cNvPr>
          <p:cNvSpPr txBox="1">
            <a:spLocks/>
          </p:cNvSpPr>
          <p:nvPr/>
        </p:nvSpPr>
        <p:spPr bwMode="auto">
          <a:xfrm>
            <a:off x="571994" y="2940178"/>
            <a:ext cx="6916826" cy="1077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spAutoFit/>
          </a:bodyPr>
          <a:lstStyle>
            <a:lvl1pPr algn="l" rtl="0" eaLnBrk="1" fontAlgn="base" hangingPunct="1">
              <a:spcBef>
                <a:spcPct val="20000"/>
              </a:spcBef>
              <a:spcAft>
                <a:spcPct val="0"/>
              </a:spcAft>
              <a:defRPr sz="2400" b="1" kern="1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b="0" dirty="0">
                <a:ea typeface="Calibri"/>
                <a:cs typeface="Calibri"/>
              </a:rPr>
              <a:t>Incorporated </a:t>
            </a:r>
            <a:r>
              <a:rPr lang="en-US" sz="2000" dirty="0">
                <a:ea typeface="Calibri"/>
                <a:cs typeface="Calibri"/>
              </a:rPr>
              <a:t>sensors</a:t>
            </a:r>
            <a:r>
              <a:rPr lang="en-US" sz="2000" b="0" dirty="0">
                <a:ea typeface="Calibri"/>
                <a:cs typeface="Calibri"/>
              </a:rPr>
              <a:t> in the Amgen's autoinjectors system </a:t>
            </a:r>
            <a:endParaRPr lang="en-US" sz="2000" b="0" dirty="0">
              <a:cs typeface="Calibri"/>
            </a:endParaRPr>
          </a:p>
          <a:p>
            <a:r>
              <a:rPr lang="en-US" sz="2000" b="0" dirty="0">
                <a:ea typeface="Calibri"/>
                <a:cs typeface="Calibri"/>
              </a:rPr>
              <a:t>represents a significant stride toward the integration of </a:t>
            </a:r>
            <a:r>
              <a:rPr lang="en-US" sz="2000" dirty="0">
                <a:ea typeface="Calibri"/>
                <a:cs typeface="Calibri"/>
              </a:rPr>
              <a:t>digital</a:t>
            </a:r>
            <a:r>
              <a:rPr lang="en-US" sz="2000" b="0" dirty="0">
                <a:ea typeface="Calibri"/>
                <a:cs typeface="Calibri"/>
              </a:rPr>
              <a:t> </a:t>
            </a:r>
            <a:r>
              <a:rPr lang="en-US" sz="2000" dirty="0">
                <a:ea typeface="Calibri"/>
                <a:cs typeface="Calibri"/>
              </a:rPr>
              <a:t>twin</a:t>
            </a:r>
            <a:r>
              <a:rPr lang="en-US" sz="2000" b="0" dirty="0">
                <a:ea typeface="Calibri"/>
                <a:cs typeface="Calibri"/>
              </a:rPr>
              <a:t> technology</a:t>
            </a:r>
          </a:p>
        </p:txBody>
      </p:sp>
    </p:spTree>
    <p:extLst>
      <p:ext uri="{BB962C8B-B14F-4D97-AF65-F5344CB8AC3E}">
        <p14:creationId xmlns:p14="http://schemas.microsoft.com/office/powerpoint/2010/main" val="3157042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24978-0D3F-F5A1-81A5-3AA105C07FD5}"/>
            </a:ext>
          </a:extLst>
        </p:cNvPr>
        <p:cNvGrpSpPr/>
        <p:nvPr/>
      </p:nvGrpSpPr>
      <p:grpSpPr>
        <a:xfrm>
          <a:off x="0" y="0"/>
          <a:ext cx="0" cy="0"/>
          <a:chOff x="0" y="0"/>
          <a:chExt cx="0" cy="0"/>
        </a:xfrm>
      </p:grpSpPr>
      <p:sp>
        <p:nvSpPr>
          <p:cNvPr id="10" name="Title 3">
            <a:extLst>
              <a:ext uri="{FF2B5EF4-FFF2-40B4-BE49-F238E27FC236}">
                <a16:creationId xmlns:a16="http://schemas.microsoft.com/office/drawing/2014/main" id="{ED5BA41D-CCBC-4E0C-E821-1C041F8D68E7}"/>
              </a:ext>
            </a:extLst>
          </p:cNvPr>
          <p:cNvSpPr txBox="1">
            <a:spLocks/>
          </p:cNvSpPr>
          <p:nvPr/>
        </p:nvSpPr>
        <p:spPr bwMode="auto">
          <a:xfrm>
            <a:off x="32084" y="154646"/>
            <a:ext cx="9071888"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spAutoFit/>
          </a:bodyPr>
          <a:lstStyle>
            <a:lvl1pPr algn="l" rtl="0" eaLnBrk="1" fontAlgn="base" hangingPunct="1">
              <a:spcBef>
                <a:spcPct val="0"/>
              </a:spcBef>
              <a:spcAft>
                <a:spcPct val="0"/>
              </a:spcAft>
              <a:defRPr sz="2800" b="1" kern="1200">
                <a:solidFill>
                  <a:schemeClr val="tx1"/>
                </a:solidFill>
                <a:latin typeface="+mj-lt"/>
                <a:ea typeface="ＭＳ Ｐゴシック" charset="0"/>
                <a:cs typeface="ＭＳ Ｐゴシック" charset="0"/>
              </a:defRPr>
            </a:lvl1pPr>
            <a:lvl2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2pPr>
            <a:lvl3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3pPr>
            <a:lvl4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4pPr>
            <a:lvl5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9pPr>
          </a:lstStyle>
          <a:p>
            <a:r>
              <a:rPr lang="en-US" dirty="0">
                <a:ea typeface="Calibri"/>
                <a:cs typeface="Calibri"/>
              </a:rPr>
              <a:t>What are Digital Twins </a:t>
            </a:r>
          </a:p>
        </p:txBody>
      </p:sp>
      <p:graphicFrame>
        <p:nvGraphicFramePr>
          <p:cNvPr id="2" name="Content Placeholder 3">
            <a:extLst>
              <a:ext uri="{FF2B5EF4-FFF2-40B4-BE49-F238E27FC236}">
                <a16:creationId xmlns:a16="http://schemas.microsoft.com/office/drawing/2014/main" id="{CD94697D-A1A1-2D2B-95D0-929FC10D540A}"/>
              </a:ext>
            </a:extLst>
          </p:cNvPr>
          <p:cNvGraphicFramePr>
            <a:graphicFrameLocks noGrp="1"/>
          </p:cNvGraphicFramePr>
          <p:nvPr>
            <p:ph idx="1"/>
            <p:extLst>
              <p:ext uri="{D42A27DB-BD31-4B8C-83A1-F6EECF244321}">
                <p14:modId xmlns:p14="http://schemas.microsoft.com/office/powerpoint/2010/main" val="284872164"/>
              </p:ext>
            </p:extLst>
          </p:nvPr>
        </p:nvGraphicFramePr>
        <p:xfrm>
          <a:off x="525745" y="1676522"/>
          <a:ext cx="7559633" cy="39627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 name="Group 3">
            <a:extLst>
              <a:ext uri="{FF2B5EF4-FFF2-40B4-BE49-F238E27FC236}">
                <a16:creationId xmlns:a16="http://schemas.microsoft.com/office/drawing/2014/main" id="{3F8D9A9F-3EE4-FE24-D520-00F288B0247B}"/>
              </a:ext>
            </a:extLst>
          </p:cNvPr>
          <p:cNvGrpSpPr/>
          <p:nvPr/>
        </p:nvGrpSpPr>
        <p:grpSpPr>
          <a:xfrm>
            <a:off x="962467" y="3053805"/>
            <a:ext cx="3745583" cy="1241968"/>
            <a:chOff x="-160505" y="2578137"/>
            <a:chExt cx="3745583" cy="828778"/>
          </a:xfrm>
        </p:grpSpPr>
        <p:sp>
          <p:nvSpPr>
            <p:cNvPr id="5" name="Rounded Rectangle 4">
              <a:extLst>
                <a:ext uri="{FF2B5EF4-FFF2-40B4-BE49-F238E27FC236}">
                  <a16:creationId xmlns:a16="http://schemas.microsoft.com/office/drawing/2014/main" id="{58B05166-C720-59BC-1E97-1BB0D8D3DBE3}"/>
                </a:ext>
              </a:extLst>
            </p:cNvPr>
            <p:cNvSpPr/>
            <p:nvPr/>
          </p:nvSpPr>
          <p:spPr>
            <a:xfrm>
              <a:off x="-160505" y="2578137"/>
              <a:ext cx="3745583" cy="828778"/>
            </a:xfrm>
            <a:prstGeom prst="roundRect">
              <a:avLst/>
            </a:prstGeom>
          </p:spPr>
          <p:style>
            <a:lnRef idx="2">
              <a:schemeClr val="lt1">
                <a:hueOff val="0"/>
                <a:satOff val="0"/>
                <a:lumOff val="0"/>
                <a:alphaOff val="0"/>
              </a:schemeClr>
            </a:lnRef>
            <a:fillRef idx="1">
              <a:schemeClr val="accent4">
                <a:hueOff val="-2976513"/>
                <a:satOff val="17933"/>
                <a:lumOff val="1437"/>
                <a:alphaOff val="0"/>
              </a:schemeClr>
            </a:fillRef>
            <a:effectRef idx="0">
              <a:schemeClr val="accent4">
                <a:hueOff val="-2976513"/>
                <a:satOff val="17933"/>
                <a:lumOff val="1437"/>
                <a:alphaOff val="0"/>
              </a:schemeClr>
            </a:effectRef>
            <a:fontRef idx="minor">
              <a:schemeClr val="lt1"/>
            </a:fontRef>
          </p:style>
        </p:sp>
        <p:sp>
          <p:nvSpPr>
            <p:cNvPr id="6" name="Rounded Rectangle 4">
              <a:extLst>
                <a:ext uri="{FF2B5EF4-FFF2-40B4-BE49-F238E27FC236}">
                  <a16:creationId xmlns:a16="http://schemas.microsoft.com/office/drawing/2014/main" id="{2EAD2CD4-9244-15A8-C24A-4CF62DB60FC9}"/>
                </a:ext>
              </a:extLst>
            </p:cNvPr>
            <p:cNvSpPr txBox="1"/>
            <p:nvPr/>
          </p:nvSpPr>
          <p:spPr>
            <a:xfrm>
              <a:off x="-76167" y="2618595"/>
              <a:ext cx="3576907" cy="747862"/>
            </a:xfrm>
            <a:prstGeom prst="rect">
              <a:avLst/>
            </a:prstGeom>
            <a:solidFill>
              <a:schemeClr val="tx1"/>
            </a:solidFill>
            <a:ln>
              <a:solidFill>
                <a:schemeClr val="tx1"/>
              </a:solidFill>
            </a:ln>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b="0" i="0" u="none" kern="1200" dirty="0">
                  <a:solidFill>
                    <a:schemeClr val="bg1"/>
                  </a:solidFill>
                </a:rPr>
                <a:t>Means to connect the Physical System to its Digital counter part</a:t>
              </a:r>
              <a:r>
                <a:rPr lang="en-US" sz="2000" b="0" i="0" kern="1200" dirty="0">
                  <a:solidFill>
                    <a:schemeClr val="bg1"/>
                  </a:solidFill>
                </a:rPr>
                <a:t>​</a:t>
              </a:r>
            </a:p>
          </p:txBody>
        </p:sp>
      </p:grpSp>
      <p:grpSp>
        <p:nvGrpSpPr>
          <p:cNvPr id="7" name="Group 6">
            <a:extLst>
              <a:ext uri="{FF2B5EF4-FFF2-40B4-BE49-F238E27FC236}">
                <a16:creationId xmlns:a16="http://schemas.microsoft.com/office/drawing/2014/main" id="{4AF8DC90-CD13-2E82-1396-E2BF4B5661DE}"/>
              </a:ext>
            </a:extLst>
          </p:cNvPr>
          <p:cNvGrpSpPr/>
          <p:nvPr/>
        </p:nvGrpSpPr>
        <p:grpSpPr>
          <a:xfrm>
            <a:off x="6137557" y="2752644"/>
            <a:ext cx="2499506" cy="1810549"/>
            <a:chOff x="6119388" y="1426263"/>
            <a:chExt cx="2499506" cy="1810549"/>
          </a:xfrm>
        </p:grpSpPr>
        <p:sp>
          <p:nvSpPr>
            <p:cNvPr id="8" name="Rounded Rectangle 7">
              <a:extLst>
                <a:ext uri="{FF2B5EF4-FFF2-40B4-BE49-F238E27FC236}">
                  <a16:creationId xmlns:a16="http://schemas.microsoft.com/office/drawing/2014/main" id="{A5C64B97-CF7A-53B8-8A0B-5AB21E10623C}"/>
                </a:ext>
              </a:extLst>
            </p:cNvPr>
            <p:cNvSpPr/>
            <p:nvPr/>
          </p:nvSpPr>
          <p:spPr>
            <a:xfrm>
              <a:off x="6119388" y="1426263"/>
              <a:ext cx="2499506" cy="1810549"/>
            </a:xfrm>
            <a:prstGeom prst="roundRect">
              <a:avLst/>
            </a:prstGeom>
          </p:spPr>
          <p:style>
            <a:lnRef idx="2">
              <a:schemeClr val="lt1">
                <a:hueOff val="0"/>
                <a:satOff val="0"/>
                <a:lumOff val="0"/>
                <a:alphaOff val="0"/>
              </a:schemeClr>
            </a:lnRef>
            <a:fillRef idx="1">
              <a:schemeClr val="accent4">
                <a:hueOff val="-4464770"/>
                <a:satOff val="26899"/>
                <a:lumOff val="2156"/>
                <a:alphaOff val="0"/>
              </a:schemeClr>
            </a:fillRef>
            <a:effectRef idx="0">
              <a:schemeClr val="accent4">
                <a:hueOff val="-4464770"/>
                <a:satOff val="26899"/>
                <a:lumOff val="2156"/>
                <a:alphaOff val="0"/>
              </a:schemeClr>
            </a:effectRef>
            <a:fontRef idx="minor">
              <a:schemeClr val="lt1"/>
            </a:fontRef>
          </p:style>
        </p:sp>
        <p:sp>
          <p:nvSpPr>
            <p:cNvPr id="9" name="Rounded Rectangle 4">
              <a:extLst>
                <a:ext uri="{FF2B5EF4-FFF2-40B4-BE49-F238E27FC236}">
                  <a16:creationId xmlns:a16="http://schemas.microsoft.com/office/drawing/2014/main" id="{74DCD429-A16A-A311-A0A9-EB0DAB4966C2}"/>
                </a:ext>
              </a:extLst>
            </p:cNvPr>
            <p:cNvSpPr txBox="1"/>
            <p:nvPr/>
          </p:nvSpPr>
          <p:spPr>
            <a:xfrm>
              <a:off x="6207772" y="1514647"/>
              <a:ext cx="2322738" cy="16337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Font typeface="Arial" panose="020B0604020202020204" pitchFamily="34" charset="0"/>
                <a:buNone/>
              </a:pPr>
              <a:r>
                <a:rPr lang="en-US" sz="4100" b="0" i="0" u="none" kern="1200" dirty="0"/>
                <a:t>Digital Twin</a:t>
              </a:r>
              <a:r>
                <a:rPr lang="en-US" sz="4100" b="0" i="0" kern="1200" dirty="0"/>
                <a:t>​ (DT)</a:t>
              </a:r>
            </a:p>
          </p:txBody>
        </p:sp>
      </p:grpSp>
      <p:sp>
        <p:nvSpPr>
          <p:cNvPr id="11" name="Curved Down Arrow 10">
            <a:extLst>
              <a:ext uri="{FF2B5EF4-FFF2-40B4-BE49-F238E27FC236}">
                <a16:creationId xmlns:a16="http://schemas.microsoft.com/office/drawing/2014/main" id="{EA172C20-6593-0EC0-1FDC-552C35209281}"/>
              </a:ext>
            </a:extLst>
          </p:cNvPr>
          <p:cNvSpPr/>
          <p:nvPr/>
        </p:nvSpPr>
        <p:spPr>
          <a:xfrm rot="5400000">
            <a:off x="4757711" y="3571245"/>
            <a:ext cx="421736" cy="267829"/>
          </a:xfrm>
          <a:prstGeom prst="curvedDownArrow">
            <a:avLst/>
          </a:prstGeom>
          <a:solidFill>
            <a:srgbClr val="7030A0"/>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 name="Curved Down Arrow 11">
            <a:extLst>
              <a:ext uri="{FF2B5EF4-FFF2-40B4-BE49-F238E27FC236}">
                <a16:creationId xmlns:a16="http://schemas.microsoft.com/office/drawing/2014/main" id="{1263DA38-0829-C85C-7640-3B353F6518B3}"/>
              </a:ext>
            </a:extLst>
          </p:cNvPr>
          <p:cNvSpPr/>
          <p:nvPr/>
        </p:nvSpPr>
        <p:spPr>
          <a:xfrm rot="16200000">
            <a:off x="529003" y="3556915"/>
            <a:ext cx="421736" cy="267829"/>
          </a:xfrm>
          <a:prstGeom prst="curvedDownArrow">
            <a:avLst/>
          </a:prstGeom>
          <a:solidFill>
            <a:srgbClr val="4AACC6"/>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nvGrpSpPr>
          <p:cNvPr id="13" name="Group 12">
            <a:extLst>
              <a:ext uri="{FF2B5EF4-FFF2-40B4-BE49-F238E27FC236}">
                <a16:creationId xmlns:a16="http://schemas.microsoft.com/office/drawing/2014/main" id="{79F2F54E-82D0-FEA2-9D04-170E9D9400F8}"/>
              </a:ext>
            </a:extLst>
          </p:cNvPr>
          <p:cNvGrpSpPr/>
          <p:nvPr/>
        </p:nvGrpSpPr>
        <p:grpSpPr>
          <a:xfrm>
            <a:off x="1896589" y="4182458"/>
            <a:ext cx="3745583" cy="1471132"/>
            <a:chOff x="640525" y="2491662"/>
            <a:chExt cx="3406631" cy="1471132"/>
          </a:xfrm>
        </p:grpSpPr>
        <p:sp>
          <p:nvSpPr>
            <p:cNvPr id="14" name="Rounded Rectangle 13">
              <a:extLst>
                <a:ext uri="{FF2B5EF4-FFF2-40B4-BE49-F238E27FC236}">
                  <a16:creationId xmlns:a16="http://schemas.microsoft.com/office/drawing/2014/main" id="{DC577192-14AC-9481-C9E7-0E3C360C5DAA}"/>
                </a:ext>
              </a:extLst>
            </p:cNvPr>
            <p:cNvSpPr/>
            <p:nvPr/>
          </p:nvSpPr>
          <p:spPr>
            <a:xfrm>
              <a:off x="640525" y="2491662"/>
              <a:ext cx="3406631" cy="1471132"/>
            </a:xfrm>
            <a:prstGeom prst="roundRect">
              <a:avLst/>
            </a:prstGeom>
          </p:spPr>
          <p:style>
            <a:lnRef idx="2">
              <a:schemeClr val="lt1">
                <a:hueOff val="0"/>
                <a:satOff val="0"/>
                <a:lumOff val="0"/>
                <a:alphaOff val="0"/>
              </a:schemeClr>
            </a:lnRef>
            <a:fillRef idx="1">
              <a:schemeClr val="accent4">
                <a:hueOff val="-4464770"/>
                <a:satOff val="26899"/>
                <a:lumOff val="2156"/>
                <a:alphaOff val="0"/>
              </a:schemeClr>
            </a:fillRef>
            <a:effectRef idx="0">
              <a:schemeClr val="accent4">
                <a:hueOff val="-4464770"/>
                <a:satOff val="26899"/>
                <a:lumOff val="2156"/>
                <a:alphaOff val="0"/>
              </a:schemeClr>
            </a:effectRef>
            <a:fontRef idx="minor">
              <a:schemeClr val="lt1"/>
            </a:fontRef>
          </p:style>
        </p:sp>
        <p:sp>
          <p:nvSpPr>
            <p:cNvPr id="15" name="Rounded Rectangle 4">
              <a:extLst>
                <a:ext uri="{FF2B5EF4-FFF2-40B4-BE49-F238E27FC236}">
                  <a16:creationId xmlns:a16="http://schemas.microsoft.com/office/drawing/2014/main" id="{6A2E4889-50BF-BE45-F84A-3B78DCE8BE11}"/>
                </a:ext>
              </a:extLst>
            </p:cNvPr>
            <p:cNvSpPr txBox="1"/>
            <p:nvPr/>
          </p:nvSpPr>
          <p:spPr>
            <a:xfrm>
              <a:off x="712340" y="2563477"/>
              <a:ext cx="3263001" cy="13275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en-US" sz="2400" b="0" i="0" u="none" kern="1200" dirty="0">
                  <a:solidFill>
                    <a:schemeClr val="bg1"/>
                  </a:solidFill>
                </a:rPr>
                <a:t>Digital counter part of the Physical System </a:t>
              </a:r>
              <a:endParaRPr lang="en-US" sz="2400" b="0" i="0" kern="1200" dirty="0">
                <a:solidFill>
                  <a:schemeClr val="bg1"/>
                </a:solidFill>
              </a:endParaRPr>
            </a:p>
          </p:txBody>
        </p:sp>
      </p:grpSp>
      <p:grpSp>
        <p:nvGrpSpPr>
          <p:cNvPr id="16" name="Group 15">
            <a:extLst>
              <a:ext uri="{FF2B5EF4-FFF2-40B4-BE49-F238E27FC236}">
                <a16:creationId xmlns:a16="http://schemas.microsoft.com/office/drawing/2014/main" id="{69E65999-CE34-0BD0-AFCF-12FB432BE3C5}"/>
              </a:ext>
            </a:extLst>
          </p:cNvPr>
          <p:cNvGrpSpPr/>
          <p:nvPr/>
        </p:nvGrpSpPr>
        <p:grpSpPr>
          <a:xfrm>
            <a:off x="2039590" y="1842018"/>
            <a:ext cx="3406631" cy="1376342"/>
            <a:chOff x="359128" y="390612"/>
            <a:chExt cx="3406631" cy="1376342"/>
          </a:xfrm>
        </p:grpSpPr>
        <p:sp>
          <p:nvSpPr>
            <p:cNvPr id="17" name="Rounded Rectangle 16">
              <a:extLst>
                <a:ext uri="{FF2B5EF4-FFF2-40B4-BE49-F238E27FC236}">
                  <a16:creationId xmlns:a16="http://schemas.microsoft.com/office/drawing/2014/main" id="{1E257F1A-2BDC-71CA-9EE2-25E936D08E1B}"/>
                </a:ext>
              </a:extLst>
            </p:cNvPr>
            <p:cNvSpPr/>
            <p:nvPr/>
          </p:nvSpPr>
          <p:spPr>
            <a:xfrm>
              <a:off x="359128" y="390612"/>
              <a:ext cx="3406631" cy="1376342"/>
            </a:xfrm>
            <a:prstGeom prst="round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8" name="Rounded Rectangle 4">
              <a:extLst>
                <a:ext uri="{FF2B5EF4-FFF2-40B4-BE49-F238E27FC236}">
                  <a16:creationId xmlns:a16="http://schemas.microsoft.com/office/drawing/2014/main" id="{B90E230E-0AF4-179E-E6D1-F5E05157EC54}"/>
                </a:ext>
              </a:extLst>
            </p:cNvPr>
            <p:cNvSpPr txBox="1"/>
            <p:nvPr/>
          </p:nvSpPr>
          <p:spPr>
            <a:xfrm>
              <a:off x="426315" y="457799"/>
              <a:ext cx="3272257" cy="1241968"/>
            </a:xfrm>
            <a:prstGeom prst="rect">
              <a:avLst/>
            </a:prstGeom>
            <a:solidFill>
              <a:schemeClr val="accent4">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en-US" sz="2400" b="0" i="0" u="none" kern="1200" dirty="0">
                  <a:solidFill>
                    <a:srgbClr val="7B2284"/>
                  </a:solidFill>
                </a:rPr>
                <a:t>Physical System (PS) </a:t>
              </a:r>
              <a:r>
                <a:rPr lang="en-US" sz="2400" b="0" i="0" kern="1200" dirty="0">
                  <a:solidFill>
                    <a:srgbClr val="7B2284"/>
                  </a:solidFill>
                </a:rPr>
                <a:t>​</a:t>
              </a:r>
              <a:endParaRPr lang="en-US" sz="2400" kern="1200" dirty="0">
                <a:solidFill>
                  <a:srgbClr val="7B2284"/>
                </a:solidFill>
              </a:endParaRPr>
            </a:p>
          </p:txBody>
        </p:sp>
      </p:grpSp>
      <p:sp>
        <p:nvSpPr>
          <p:cNvPr id="20" name="TextBox 19">
            <a:extLst>
              <a:ext uri="{FF2B5EF4-FFF2-40B4-BE49-F238E27FC236}">
                <a16:creationId xmlns:a16="http://schemas.microsoft.com/office/drawing/2014/main" id="{6C5D8D3B-A26C-C2EA-ABA1-3D7E2F826883}"/>
              </a:ext>
            </a:extLst>
          </p:cNvPr>
          <p:cNvSpPr txBox="1"/>
          <p:nvPr/>
        </p:nvSpPr>
        <p:spPr>
          <a:xfrm>
            <a:off x="216366" y="1162629"/>
            <a:ext cx="4618298" cy="369332"/>
          </a:xfrm>
          <a:prstGeom prst="rect">
            <a:avLst/>
          </a:prstGeom>
          <a:noFill/>
        </p:spPr>
        <p:txBody>
          <a:bodyPr wrap="square">
            <a:spAutoFit/>
          </a:bodyPr>
          <a:lstStyle/>
          <a:p>
            <a:r>
              <a:rPr lang="en-US" dirty="0">
                <a:ea typeface="ＭＳ Ｐゴシック"/>
                <a:cs typeface="Calibri"/>
              </a:rPr>
              <a:t>Defining a Digital Twin (DT) can be subjective</a:t>
            </a:r>
            <a:endParaRPr lang="en-US" dirty="0"/>
          </a:p>
        </p:txBody>
      </p:sp>
    </p:spTree>
    <p:extLst>
      <p:ext uri="{BB962C8B-B14F-4D97-AF65-F5344CB8AC3E}">
        <p14:creationId xmlns:p14="http://schemas.microsoft.com/office/powerpoint/2010/main" val="4103634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24978-0D3F-F5A1-81A5-3AA105C07FD5}"/>
            </a:ext>
          </a:extLst>
        </p:cNvPr>
        <p:cNvGrpSpPr/>
        <p:nvPr/>
      </p:nvGrpSpPr>
      <p:grpSpPr>
        <a:xfrm>
          <a:off x="0" y="0"/>
          <a:ext cx="0" cy="0"/>
          <a:chOff x="0" y="0"/>
          <a:chExt cx="0" cy="0"/>
        </a:xfrm>
      </p:grpSpPr>
      <p:sp>
        <p:nvSpPr>
          <p:cNvPr id="10" name="Title 3">
            <a:extLst>
              <a:ext uri="{FF2B5EF4-FFF2-40B4-BE49-F238E27FC236}">
                <a16:creationId xmlns:a16="http://schemas.microsoft.com/office/drawing/2014/main" id="{ED5BA41D-CCBC-4E0C-E821-1C041F8D68E7}"/>
              </a:ext>
            </a:extLst>
          </p:cNvPr>
          <p:cNvSpPr txBox="1">
            <a:spLocks/>
          </p:cNvSpPr>
          <p:nvPr/>
        </p:nvSpPr>
        <p:spPr bwMode="auto">
          <a:xfrm>
            <a:off x="32084" y="154646"/>
            <a:ext cx="9071888"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spAutoFit/>
          </a:bodyPr>
          <a:lstStyle>
            <a:lvl1pPr algn="l" rtl="0" eaLnBrk="1" fontAlgn="base" hangingPunct="1">
              <a:spcBef>
                <a:spcPct val="0"/>
              </a:spcBef>
              <a:spcAft>
                <a:spcPct val="0"/>
              </a:spcAft>
              <a:defRPr sz="2800" b="1" kern="1200">
                <a:solidFill>
                  <a:schemeClr val="tx1"/>
                </a:solidFill>
                <a:latin typeface="+mj-lt"/>
                <a:ea typeface="ＭＳ Ｐゴシック" charset="0"/>
                <a:cs typeface="ＭＳ Ｐゴシック" charset="0"/>
              </a:defRPr>
            </a:lvl1pPr>
            <a:lvl2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2pPr>
            <a:lvl3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3pPr>
            <a:lvl4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4pPr>
            <a:lvl5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9pPr>
          </a:lstStyle>
          <a:p>
            <a:r>
              <a:rPr lang="en-US" dirty="0">
                <a:ea typeface="Calibri"/>
                <a:cs typeface="Calibri"/>
              </a:rPr>
              <a:t>The digital twin serves as a virtual representation of the physical system </a:t>
            </a:r>
          </a:p>
        </p:txBody>
      </p:sp>
      <p:pic>
        <p:nvPicPr>
          <p:cNvPr id="23" name="Picture 22" descr="A white and grey device with a cap&#10;&#10;Description automatically generated">
            <a:extLst>
              <a:ext uri="{FF2B5EF4-FFF2-40B4-BE49-F238E27FC236}">
                <a16:creationId xmlns:a16="http://schemas.microsoft.com/office/drawing/2014/main" id="{2804F5C4-C969-25F4-0D97-A0439F0526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9179" y="1434165"/>
            <a:ext cx="4572000" cy="4572000"/>
          </a:xfrm>
          <a:prstGeom prst="rect">
            <a:avLst/>
          </a:prstGeom>
        </p:spPr>
      </p:pic>
      <p:grpSp>
        <p:nvGrpSpPr>
          <p:cNvPr id="24" name="Group 23">
            <a:extLst>
              <a:ext uri="{FF2B5EF4-FFF2-40B4-BE49-F238E27FC236}">
                <a16:creationId xmlns:a16="http://schemas.microsoft.com/office/drawing/2014/main" id="{EE2D2597-D615-8454-683E-26E3B17C4B3D}"/>
              </a:ext>
            </a:extLst>
          </p:cNvPr>
          <p:cNvGrpSpPr/>
          <p:nvPr/>
        </p:nvGrpSpPr>
        <p:grpSpPr>
          <a:xfrm>
            <a:off x="1239693" y="1366978"/>
            <a:ext cx="3406631" cy="1376342"/>
            <a:chOff x="359128" y="390612"/>
            <a:chExt cx="3406631" cy="1376342"/>
          </a:xfrm>
        </p:grpSpPr>
        <p:sp>
          <p:nvSpPr>
            <p:cNvPr id="25" name="Rounded Rectangle 24">
              <a:extLst>
                <a:ext uri="{FF2B5EF4-FFF2-40B4-BE49-F238E27FC236}">
                  <a16:creationId xmlns:a16="http://schemas.microsoft.com/office/drawing/2014/main" id="{7A1409D6-1BA3-B5C3-1346-BCD40FF43FDC}"/>
                </a:ext>
              </a:extLst>
            </p:cNvPr>
            <p:cNvSpPr/>
            <p:nvPr/>
          </p:nvSpPr>
          <p:spPr>
            <a:xfrm>
              <a:off x="359128" y="390612"/>
              <a:ext cx="3406631" cy="1376342"/>
            </a:xfrm>
            <a:prstGeom prst="round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6" name="Rounded Rectangle 4">
              <a:extLst>
                <a:ext uri="{FF2B5EF4-FFF2-40B4-BE49-F238E27FC236}">
                  <a16:creationId xmlns:a16="http://schemas.microsoft.com/office/drawing/2014/main" id="{1F98D281-A035-D981-B3B4-41FA6EF00A84}"/>
                </a:ext>
              </a:extLst>
            </p:cNvPr>
            <p:cNvSpPr txBox="1"/>
            <p:nvPr/>
          </p:nvSpPr>
          <p:spPr>
            <a:xfrm>
              <a:off x="426315" y="457799"/>
              <a:ext cx="3272257" cy="1241968"/>
            </a:xfrm>
            <a:prstGeom prst="rect">
              <a:avLst/>
            </a:prstGeom>
            <a:solidFill>
              <a:schemeClr val="accent4">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en-US" sz="2400" b="0" i="0" u="none" kern="1200" dirty="0">
                  <a:solidFill>
                    <a:srgbClr val="7B2284"/>
                  </a:solidFill>
                </a:rPr>
                <a:t>Physical System (PS) </a:t>
              </a:r>
              <a:r>
                <a:rPr lang="en-US" sz="2400" b="0" i="0" kern="1200" dirty="0">
                  <a:solidFill>
                    <a:srgbClr val="7B2284"/>
                  </a:solidFill>
                </a:rPr>
                <a:t>​</a:t>
              </a:r>
              <a:endParaRPr lang="en-US" sz="2400" kern="1200" dirty="0">
                <a:solidFill>
                  <a:srgbClr val="7B2284"/>
                </a:solidFill>
              </a:endParaRPr>
            </a:p>
          </p:txBody>
        </p:sp>
      </p:grpSp>
      <p:sp>
        <p:nvSpPr>
          <p:cNvPr id="30" name="TextBox 29">
            <a:extLst>
              <a:ext uri="{FF2B5EF4-FFF2-40B4-BE49-F238E27FC236}">
                <a16:creationId xmlns:a16="http://schemas.microsoft.com/office/drawing/2014/main" id="{4FDC0C88-9105-50EC-43FE-F6EC96848C29}"/>
              </a:ext>
            </a:extLst>
          </p:cNvPr>
          <p:cNvSpPr txBox="1"/>
          <p:nvPr/>
        </p:nvSpPr>
        <p:spPr>
          <a:xfrm>
            <a:off x="1239693" y="3931720"/>
            <a:ext cx="4618298" cy="1200329"/>
          </a:xfrm>
          <a:prstGeom prst="rect">
            <a:avLst/>
          </a:prstGeom>
          <a:noFill/>
        </p:spPr>
        <p:txBody>
          <a:bodyPr wrap="square">
            <a:spAutoFit/>
          </a:bodyPr>
          <a:lstStyle/>
          <a:p>
            <a:r>
              <a:rPr lang="en-US" dirty="0"/>
              <a:t>In the context of a digital twin, a Physical System (PS) refers to the real-world, physical entity or system that is replicated, monitored, and controlled by its digital counterpart</a:t>
            </a:r>
          </a:p>
        </p:txBody>
      </p:sp>
    </p:spTree>
    <p:extLst>
      <p:ext uri="{BB962C8B-B14F-4D97-AF65-F5344CB8AC3E}">
        <p14:creationId xmlns:p14="http://schemas.microsoft.com/office/powerpoint/2010/main" val="3251147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24978-0D3F-F5A1-81A5-3AA105C07FD5}"/>
            </a:ext>
          </a:extLst>
        </p:cNvPr>
        <p:cNvGrpSpPr/>
        <p:nvPr/>
      </p:nvGrpSpPr>
      <p:grpSpPr>
        <a:xfrm>
          <a:off x="0" y="0"/>
          <a:ext cx="0" cy="0"/>
          <a:chOff x="0" y="0"/>
          <a:chExt cx="0" cy="0"/>
        </a:xfrm>
      </p:grpSpPr>
      <p:sp>
        <p:nvSpPr>
          <p:cNvPr id="10" name="Title 3">
            <a:extLst>
              <a:ext uri="{FF2B5EF4-FFF2-40B4-BE49-F238E27FC236}">
                <a16:creationId xmlns:a16="http://schemas.microsoft.com/office/drawing/2014/main" id="{ED5BA41D-CCBC-4E0C-E821-1C041F8D68E7}"/>
              </a:ext>
            </a:extLst>
          </p:cNvPr>
          <p:cNvSpPr txBox="1">
            <a:spLocks/>
          </p:cNvSpPr>
          <p:nvPr/>
        </p:nvSpPr>
        <p:spPr bwMode="auto">
          <a:xfrm>
            <a:off x="32084" y="154646"/>
            <a:ext cx="9071888"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spAutoFit/>
          </a:bodyPr>
          <a:lstStyle>
            <a:lvl1pPr algn="l" rtl="0" eaLnBrk="1" fontAlgn="base" hangingPunct="1">
              <a:spcBef>
                <a:spcPct val="0"/>
              </a:spcBef>
              <a:spcAft>
                <a:spcPct val="0"/>
              </a:spcAft>
              <a:defRPr sz="2800" b="1" kern="1200">
                <a:solidFill>
                  <a:schemeClr val="tx1"/>
                </a:solidFill>
                <a:latin typeface="+mj-lt"/>
                <a:ea typeface="ＭＳ Ｐゴシック" charset="0"/>
                <a:cs typeface="ＭＳ Ｐゴシック" charset="0"/>
              </a:defRPr>
            </a:lvl1pPr>
            <a:lvl2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2pPr>
            <a:lvl3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3pPr>
            <a:lvl4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4pPr>
            <a:lvl5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9pPr>
          </a:lstStyle>
          <a:p>
            <a:r>
              <a:rPr lang="en-US" dirty="0">
                <a:ea typeface="Calibri"/>
                <a:cs typeface="Calibri"/>
              </a:rPr>
              <a:t>What is digital counterpart of the physical system </a:t>
            </a:r>
          </a:p>
        </p:txBody>
      </p:sp>
      <p:sp>
        <p:nvSpPr>
          <p:cNvPr id="7" name="TextBox 6">
            <a:extLst>
              <a:ext uri="{FF2B5EF4-FFF2-40B4-BE49-F238E27FC236}">
                <a16:creationId xmlns:a16="http://schemas.microsoft.com/office/drawing/2014/main" id="{F232D210-CF66-6F8D-78B0-A4591D373412}"/>
              </a:ext>
            </a:extLst>
          </p:cNvPr>
          <p:cNvSpPr txBox="1"/>
          <p:nvPr/>
        </p:nvSpPr>
        <p:spPr>
          <a:xfrm>
            <a:off x="3457399" y="5657671"/>
            <a:ext cx="4618298" cy="369332"/>
          </a:xfrm>
          <a:prstGeom prst="rect">
            <a:avLst/>
          </a:prstGeom>
          <a:noFill/>
        </p:spPr>
        <p:txBody>
          <a:bodyPr wrap="square">
            <a:spAutoFit/>
          </a:bodyPr>
          <a:lstStyle/>
          <a:p>
            <a:endParaRPr lang="en-US" dirty="0"/>
          </a:p>
        </p:txBody>
      </p:sp>
      <p:grpSp>
        <p:nvGrpSpPr>
          <p:cNvPr id="22" name="Group 21">
            <a:extLst>
              <a:ext uri="{FF2B5EF4-FFF2-40B4-BE49-F238E27FC236}">
                <a16:creationId xmlns:a16="http://schemas.microsoft.com/office/drawing/2014/main" id="{2B9E6812-390C-8751-164B-D6AC91A435FF}"/>
              </a:ext>
            </a:extLst>
          </p:cNvPr>
          <p:cNvGrpSpPr/>
          <p:nvPr/>
        </p:nvGrpSpPr>
        <p:grpSpPr>
          <a:xfrm>
            <a:off x="1149329" y="1585237"/>
            <a:ext cx="6767320" cy="4331875"/>
            <a:chOff x="1149329" y="1585237"/>
            <a:chExt cx="6767320" cy="4331875"/>
          </a:xfrm>
        </p:grpSpPr>
        <p:sp>
          <p:nvSpPr>
            <p:cNvPr id="23" name="Freeform 22">
              <a:extLst>
                <a:ext uri="{FF2B5EF4-FFF2-40B4-BE49-F238E27FC236}">
                  <a16:creationId xmlns:a16="http://schemas.microsoft.com/office/drawing/2014/main" id="{851AE6E2-1F8F-ED21-4254-6E5C7BB74DC2}"/>
                </a:ext>
              </a:extLst>
            </p:cNvPr>
            <p:cNvSpPr/>
            <p:nvPr/>
          </p:nvSpPr>
          <p:spPr>
            <a:xfrm>
              <a:off x="4602356" y="3643338"/>
              <a:ext cx="2431042" cy="407179"/>
            </a:xfrm>
            <a:custGeom>
              <a:avLst/>
              <a:gdLst/>
              <a:ahLst/>
              <a:cxnLst/>
              <a:rect l="0" t="0" r="0" b="0"/>
              <a:pathLst>
                <a:path>
                  <a:moveTo>
                    <a:pt x="0" y="0"/>
                  </a:moveTo>
                  <a:lnTo>
                    <a:pt x="0" y="268185"/>
                  </a:lnTo>
                  <a:lnTo>
                    <a:pt x="2431042" y="268185"/>
                  </a:lnTo>
                  <a:lnTo>
                    <a:pt x="2431042" y="407179"/>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4" name="Freeform 23">
              <a:extLst>
                <a:ext uri="{FF2B5EF4-FFF2-40B4-BE49-F238E27FC236}">
                  <a16:creationId xmlns:a16="http://schemas.microsoft.com/office/drawing/2014/main" id="{F0DD7CF9-1EBC-26A3-5DB2-06D4C41219E9}"/>
                </a:ext>
              </a:extLst>
            </p:cNvPr>
            <p:cNvSpPr/>
            <p:nvPr/>
          </p:nvSpPr>
          <p:spPr>
            <a:xfrm>
              <a:off x="4556636" y="3643338"/>
              <a:ext cx="91440" cy="410595"/>
            </a:xfrm>
            <a:custGeom>
              <a:avLst/>
              <a:gdLst/>
              <a:ahLst/>
              <a:cxnLst/>
              <a:rect l="0" t="0" r="0" b="0"/>
              <a:pathLst>
                <a:path>
                  <a:moveTo>
                    <a:pt x="45720" y="0"/>
                  </a:moveTo>
                  <a:lnTo>
                    <a:pt x="45720" y="271601"/>
                  </a:lnTo>
                  <a:lnTo>
                    <a:pt x="46210" y="271601"/>
                  </a:lnTo>
                  <a:lnTo>
                    <a:pt x="46210" y="410595"/>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 name="Freeform 24">
              <a:extLst>
                <a:ext uri="{FF2B5EF4-FFF2-40B4-BE49-F238E27FC236}">
                  <a16:creationId xmlns:a16="http://schemas.microsoft.com/office/drawing/2014/main" id="{874E313E-2C39-A349-7AD7-24E80FF84627}"/>
                </a:ext>
              </a:extLst>
            </p:cNvPr>
            <p:cNvSpPr/>
            <p:nvPr/>
          </p:nvSpPr>
          <p:spPr>
            <a:xfrm>
              <a:off x="2195989" y="3643338"/>
              <a:ext cx="2406367" cy="408122"/>
            </a:xfrm>
            <a:custGeom>
              <a:avLst/>
              <a:gdLst/>
              <a:ahLst/>
              <a:cxnLst/>
              <a:rect l="0" t="0" r="0" b="0"/>
              <a:pathLst>
                <a:path>
                  <a:moveTo>
                    <a:pt x="2406367" y="0"/>
                  </a:moveTo>
                  <a:lnTo>
                    <a:pt x="2406367" y="269128"/>
                  </a:lnTo>
                  <a:lnTo>
                    <a:pt x="0" y="269128"/>
                  </a:lnTo>
                  <a:lnTo>
                    <a:pt x="0" y="408122"/>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6" name="Oval 25">
              <a:extLst>
                <a:ext uri="{FF2B5EF4-FFF2-40B4-BE49-F238E27FC236}">
                  <a16:creationId xmlns:a16="http://schemas.microsoft.com/office/drawing/2014/main" id="{F7E9EC07-F207-9CC1-90D5-5B5C158853A1}"/>
                </a:ext>
              </a:extLst>
            </p:cNvPr>
            <p:cNvSpPr/>
            <p:nvPr/>
          </p:nvSpPr>
          <p:spPr>
            <a:xfrm>
              <a:off x="4157575" y="2753775"/>
              <a:ext cx="889562" cy="886968"/>
            </a:xfrm>
            <a:prstGeom prst="ellipse">
              <a:avLst/>
            </a:prstGeom>
            <a:blipFill>
              <a:blip r:embed="rId3">
                <a:extLst>
                  <a:ext uri="{28A0092B-C50C-407E-A947-70E740481C1C}">
                    <a14:useLocalDpi xmlns:a14="http://schemas.microsoft.com/office/drawing/2010/main" val="0"/>
                  </a:ext>
                </a:extLst>
              </a:blip>
              <a:srcRect/>
              <a:stretch>
                <a:fillRect l="-47652" t="-1547" r="-6536" b="-1547"/>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27" name="Freeform 26">
              <a:extLst>
                <a:ext uri="{FF2B5EF4-FFF2-40B4-BE49-F238E27FC236}">
                  <a16:creationId xmlns:a16="http://schemas.microsoft.com/office/drawing/2014/main" id="{EF4018AB-4F6A-1672-7E47-A99F6DCD14BA}"/>
                </a:ext>
              </a:extLst>
            </p:cNvPr>
            <p:cNvSpPr/>
            <p:nvPr/>
          </p:nvSpPr>
          <p:spPr>
            <a:xfrm>
              <a:off x="3378952" y="1585237"/>
              <a:ext cx="2287025" cy="1208203"/>
            </a:xfrm>
            <a:custGeom>
              <a:avLst/>
              <a:gdLst>
                <a:gd name="connsiteX0" fmla="*/ 0 w 2287025"/>
                <a:gd name="connsiteY0" fmla="*/ 0 h 1208203"/>
                <a:gd name="connsiteX1" fmla="*/ 2287025 w 2287025"/>
                <a:gd name="connsiteY1" fmla="*/ 0 h 1208203"/>
                <a:gd name="connsiteX2" fmla="*/ 2287025 w 2287025"/>
                <a:gd name="connsiteY2" fmla="*/ 1208203 h 1208203"/>
                <a:gd name="connsiteX3" fmla="*/ 0 w 2287025"/>
                <a:gd name="connsiteY3" fmla="*/ 1208203 h 1208203"/>
                <a:gd name="connsiteX4" fmla="*/ 0 w 2287025"/>
                <a:gd name="connsiteY4" fmla="*/ 0 h 12082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7025" h="1208203">
                  <a:moveTo>
                    <a:pt x="0" y="0"/>
                  </a:moveTo>
                  <a:lnTo>
                    <a:pt x="2287025" y="0"/>
                  </a:lnTo>
                  <a:lnTo>
                    <a:pt x="2287025" y="1208203"/>
                  </a:lnTo>
                  <a:lnTo>
                    <a:pt x="0" y="120820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Digital counter part of the Physical System</a:t>
              </a:r>
            </a:p>
          </p:txBody>
        </p:sp>
        <p:sp>
          <p:nvSpPr>
            <p:cNvPr id="28" name="Oval 27">
              <a:extLst>
                <a:ext uri="{FF2B5EF4-FFF2-40B4-BE49-F238E27FC236}">
                  <a16:creationId xmlns:a16="http://schemas.microsoft.com/office/drawing/2014/main" id="{01234B2C-551F-75A1-F834-A7537606E076}"/>
                </a:ext>
              </a:extLst>
            </p:cNvPr>
            <p:cNvSpPr/>
            <p:nvPr/>
          </p:nvSpPr>
          <p:spPr>
            <a:xfrm>
              <a:off x="1751207" y="4050517"/>
              <a:ext cx="889562" cy="889562"/>
            </a:xfrm>
            <a:prstGeom prst="ellipse">
              <a:avLst/>
            </a:prstGeom>
            <a:blipFill>
              <a:blip r:embed="rId4">
                <a:extLst>
                  <a:ext uri="{28A0092B-C50C-407E-A947-70E740481C1C}">
                    <a14:useLocalDpi xmlns:a14="http://schemas.microsoft.com/office/drawing/2010/main" val="0"/>
                  </a:ext>
                </a:extLst>
              </a:blip>
              <a:srcRect/>
              <a:stretch>
                <a:fillRect l="-37374" t="-63071" r="-37374" b="-63071"/>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dirty="0"/>
            </a:p>
          </p:txBody>
        </p:sp>
        <p:sp>
          <p:nvSpPr>
            <p:cNvPr id="29" name="Freeform 28">
              <a:extLst>
                <a:ext uri="{FF2B5EF4-FFF2-40B4-BE49-F238E27FC236}">
                  <a16:creationId xmlns:a16="http://schemas.microsoft.com/office/drawing/2014/main" id="{747ECCA3-CB71-6CEC-13AA-366FE7AB8DA8}"/>
                </a:ext>
              </a:extLst>
            </p:cNvPr>
            <p:cNvSpPr/>
            <p:nvPr/>
          </p:nvSpPr>
          <p:spPr>
            <a:xfrm>
              <a:off x="1149329" y="5027550"/>
              <a:ext cx="2394906" cy="889562"/>
            </a:xfrm>
            <a:custGeom>
              <a:avLst/>
              <a:gdLst>
                <a:gd name="connsiteX0" fmla="*/ 0 w 2394906"/>
                <a:gd name="connsiteY0" fmla="*/ 0 h 889562"/>
                <a:gd name="connsiteX1" fmla="*/ 2394906 w 2394906"/>
                <a:gd name="connsiteY1" fmla="*/ 0 h 889562"/>
                <a:gd name="connsiteX2" fmla="*/ 2394906 w 2394906"/>
                <a:gd name="connsiteY2" fmla="*/ 889562 h 889562"/>
                <a:gd name="connsiteX3" fmla="*/ 0 w 2394906"/>
                <a:gd name="connsiteY3" fmla="*/ 889562 h 889562"/>
                <a:gd name="connsiteX4" fmla="*/ 0 w 2394906"/>
                <a:gd name="connsiteY4" fmla="*/ 0 h 889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4906" h="889562">
                  <a:moveTo>
                    <a:pt x="0" y="0"/>
                  </a:moveTo>
                  <a:lnTo>
                    <a:pt x="2394906" y="0"/>
                  </a:lnTo>
                  <a:lnTo>
                    <a:pt x="2394906" y="889562"/>
                  </a:lnTo>
                  <a:lnTo>
                    <a:pt x="0" y="8895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1" kern="1200" dirty="0"/>
                <a:t>ANSYS, LS-Dyna, ABAQUS, COMSOL simulations</a:t>
              </a:r>
            </a:p>
          </p:txBody>
        </p:sp>
        <p:sp>
          <p:nvSpPr>
            <p:cNvPr id="30" name="Oval 29">
              <a:extLst>
                <a:ext uri="{FF2B5EF4-FFF2-40B4-BE49-F238E27FC236}">
                  <a16:creationId xmlns:a16="http://schemas.microsoft.com/office/drawing/2014/main" id="{1DCE3399-71C5-09FB-B055-E2D5979CB6BE}"/>
                </a:ext>
              </a:extLst>
            </p:cNvPr>
            <p:cNvSpPr/>
            <p:nvPr/>
          </p:nvSpPr>
          <p:spPr>
            <a:xfrm>
              <a:off x="4169912" y="4050517"/>
              <a:ext cx="889562" cy="889562"/>
            </a:xfrm>
            <a:prstGeom prst="ellipse">
              <a:avLst/>
            </a:prstGeom>
            <a:blipFill>
              <a:blip r:embed="rId5">
                <a:extLst>
                  <a:ext uri="{28A0092B-C50C-407E-A947-70E740481C1C}">
                    <a14:useLocalDpi xmlns:a14="http://schemas.microsoft.com/office/drawing/2010/main" val="0"/>
                  </a:ext>
                </a:extLst>
              </a:blip>
              <a:srcRect/>
              <a:stretch>
                <a:fillRect l="16558" t="-10279" r="-24558" b="10279"/>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1" name="Freeform 30">
              <a:extLst>
                <a:ext uri="{FF2B5EF4-FFF2-40B4-BE49-F238E27FC236}">
                  <a16:creationId xmlns:a16="http://schemas.microsoft.com/office/drawing/2014/main" id="{0C49C264-E9CA-D9CA-4B23-DDDC11D48977}"/>
                </a:ext>
              </a:extLst>
            </p:cNvPr>
            <p:cNvSpPr/>
            <p:nvPr/>
          </p:nvSpPr>
          <p:spPr>
            <a:xfrm>
              <a:off x="3922594" y="5027550"/>
              <a:ext cx="2063429" cy="889562"/>
            </a:xfrm>
            <a:custGeom>
              <a:avLst/>
              <a:gdLst>
                <a:gd name="connsiteX0" fmla="*/ 0 w 2063429"/>
                <a:gd name="connsiteY0" fmla="*/ 0 h 889562"/>
                <a:gd name="connsiteX1" fmla="*/ 2063429 w 2063429"/>
                <a:gd name="connsiteY1" fmla="*/ 0 h 889562"/>
                <a:gd name="connsiteX2" fmla="*/ 2063429 w 2063429"/>
                <a:gd name="connsiteY2" fmla="*/ 889562 h 889562"/>
                <a:gd name="connsiteX3" fmla="*/ 0 w 2063429"/>
                <a:gd name="connsiteY3" fmla="*/ 889562 h 889562"/>
                <a:gd name="connsiteX4" fmla="*/ 0 w 2063429"/>
                <a:gd name="connsiteY4" fmla="*/ 0 h 889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429" h="889562">
                  <a:moveTo>
                    <a:pt x="0" y="0"/>
                  </a:moveTo>
                  <a:lnTo>
                    <a:pt x="2063429" y="0"/>
                  </a:lnTo>
                  <a:lnTo>
                    <a:pt x="2063429" y="889562"/>
                  </a:lnTo>
                  <a:lnTo>
                    <a:pt x="0" y="8895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First principal physics of the system</a:t>
              </a:r>
            </a:p>
          </p:txBody>
        </p:sp>
        <p:sp>
          <p:nvSpPr>
            <p:cNvPr id="32" name="Oval 31">
              <a:extLst>
                <a:ext uri="{FF2B5EF4-FFF2-40B4-BE49-F238E27FC236}">
                  <a16:creationId xmlns:a16="http://schemas.microsoft.com/office/drawing/2014/main" id="{F5940EDB-5057-A820-1098-633D236F9F37}"/>
                </a:ext>
              </a:extLst>
            </p:cNvPr>
            <p:cNvSpPr/>
            <p:nvPr/>
          </p:nvSpPr>
          <p:spPr>
            <a:xfrm>
              <a:off x="6588617" y="4050517"/>
              <a:ext cx="889562" cy="889562"/>
            </a:xfrm>
            <a:prstGeom prst="ellipse">
              <a:avLst/>
            </a:prstGeom>
            <a:blipFill>
              <a:blip r:embed="rId6">
                <a:extLst>
                  <a:ext uri="{28A0092B-C50C-407E-A947-70E740481C1C}">
                    <a14:useLocalDpi xmlns:a14="http://schemas.microsoft.com/office/drawing/2010/main" val="0"/>
                  </a:ext>
                </a:extLst>
              </a:blip>
              <a:srcRect/>
              <a:stretch>
                <a:fillRect l="-80117" t="10279" r="2117" b="-10279"/>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Freeform 32">
              <a:extLst>
                <a:ext uri="{FF2B5EF4-FFF2-40B4-BE49-F238E27FC236}">
                  <a16:creationId xmlns:a16="http://schemas.microsoft.com/office/drawing/2014/main" id="{03EDE761-E13F-8860-C035-20464C07761A}"/>
                </a:ext>
              </a:extLst>
            </p:cNvPr>
            <p:cNvSpPr/>
            <p:nvPr/>
          </p:nvSpPr>
          <p:spPr>
            <a:xfrm>
              <a:off x="6364381" y="5027550"/>
              <a:ext cx="1552268" cy="889562"/>
            </a:xfrm>
            <a:custGeom>
              <a:avLst/>
              <a:gdLst>
                <a:gd name="connsiteX0" fmla="*/ 0 w 1552268"/>
                <a:gd name="connsiteY0" fmla="*/ 0 h 889562"/>
                <a:gd name="connsiteX1" fmla="*/ 1552268 w 1552268"/>
                <a:gd name="connsiteY1" fmla="*/ 0 h 889562"/>
                <a:gd name="connsiteX2" fmla="*/ 1552268 w 1552268"/>
                <a:gd name="connsiteY2" fmla="*/ 889562 h 889562"/>
                <a:gd name="connsiteX3" fmla="*/ 0 w 1552268"/>
                <a:gd name="connsiteY3" fmla="*/ 889562 h 889562"/>
                <a:gd name="connsiteX4" fmla="*/ 0 w 1552268"/>
                <a:gd name="connsiteY4" fmla="*/ 0 h 889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268" h="889562">
                  <a:moveTo>
                    <a:pt x="0" y="0"/>
                  </a:moveTo>
                  <a:lnTo>
                    <a:pt x="1552268" y="0"/>
                  </a:lnTo>
                  <a:lnTo>
                    <a:pt x="1552268" y="889562"/>
                  </a:lnTo>
                  <a:lnTo>
                    <a:pt x="0" y="8895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1" kern="1200" dirty="0"/>
                <a:t>AI Algorithms</a:t>
              </a:r>
            </a:p>
          </p:txBody>
        </p:sp>
      </p:grpSp>
      <p:sp>
        <p:nvSpPr>
          <p:cNvPr id="21" name="TextBox 20">
            <a:extLst>
              <a:ext uri="{FF2B5EF4-FFF2-40B4-BE49-F238E27FC236}">
                <a16:creationId xmlns:a16="http://schemas.microsoft.com/office/drawing/2014/main" id="{FD4DBFBF-3879-22A1-6572-8A28498844AE}"/>
              </a:ext>
            </a:extLst>
          </p:cNvPr>
          <p:cNvSpPr txBox="1"/>
          <p:nvPr/>
        </p:nvSpPr>
        <p:spPr>
          <a:xfrm>
            <a:off x="310106" y="1218518"/>
            <a:ext cx="2444668" cy="2308324"/>
          </a:xfrm>
          <a:prstGeom prst="rect">
            <a:avLst/>
          </a:prstGeom>
          <a:noFill/>
        </p:spPr>
        <p:txBody>
          <a:bodyPr wrap="square">
            <a:sp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800" b="0" i="0" u="none" strike="noStrike" dirty="0">
                <a:solidFill>
                  <a:srgbClr val="000000"/>
                </a:solidFill>
                <a:effectLst/>
                <a:latin typeface="Calibri" panose="020F0502020204030204" pitchFamily="34" charset="0"/>
              </a:rPr>
              <a:t>”</a:t>
            </a:r>
            <a:r>
              <a:rPr lang="en-US" sz="1800" b="1" i="0" u="none" strike="noStrike" dirty="0">
                <a:solidFill>
                  <a:srgbClr val="000000"/>
                </a:solidFill>
                <a:effectLst/>
                <a:latin typeface="Calibri" panose="020F0502020204030204" pitchFamily="34" charset="0"/>
              </a:rPr>
              <a:t>Digital realm</a:t>
            </a:r>
            <a:r>
              <a:rPr lang="en-US" sz="1800" b="0" i="0" u="none" strike="noStrike" dirty="0">
                <a:solidFill>
                  <a:srgbClr val="000000"/>
                </a:solidFill>
                <a:effectLst/>
                <a:latin typeface="Calibri" panose="020F0502020204030204" pitchFamily="34" charset="0"/>
              </a:rPr>
              <a:t>” includes one or more of the following: </a:t>
            </a:r>
            <a:r>
              <a:rPr lang="en-US" sz="1200" b="0" i="0" u="none" strike="noStrike" dirty="0">
                <a:solidFill>
                  <a:srgbClr val="000000"/>
                </a:solidFill>
                <a:effectLst/>
                <a:latin typeface="Arial" panose="020B0604020202020204" pitchFamily="34" charset="0"/>
              </a:rPr>
              <a:t>D</a:t>
            </a:r>
            <a:r>
              <a:rPr lang="en-US" sz="1800" b="0" i="0" u="none" strike="noStrike" dirty="0">
                <a:solidFill>
                  <a:srgbClr val="000000"/>
                </a:solidFill>
                <a:effectLst/>
                <a:latin typeface="Calibri" panose="020F0502020204030204" pitchFamily="34" charset="0"/>
              </a:rPr>
              <a:t>ata analytics, AI techniques, physics-based models from a simple block diagram to 3D CAD models.</a:t>
            </a:r>
            <a:r>
              <a:rPr lang="en-US" sz="1800" b="0" i="0" dirty="0">
                <a:solidFill>
                  <a:srgbClr val="000000"/>
                </a:solidFill>
                <a:effectLst/>
                <a:latin typeface="Calibri" panose="020F0502020204030204" pitchFamily="34" charset="0"/>
              </a:rPr>
              <a:t>​</a:t>
            </a:r>
            <a:endParaRPr lang="en-US" dirty="0"/>
          </a:p>
        </p:txBody>
      </p:sp>
    </p:spTree>
    <p:extLst>
      <p:ext uri="{BB962C8B-B14F-4D97-AF65-F5344CB8AC3E}">
        <p14:creationId xmlns:p14="http://schemas.microsoft.com/office/powerpoint/2010/main" val="330306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24978-0D3F-F5A1-81A5-3AA105C07FD5}"/>
            </a:ext>
          </a:extLst>
        </p:cNvPr>
        <p:cNvGrpSpPr/>
        <p:nvPr/>
      </p:nvGrpSpPr>
      <p:grpSpPr>
        <a:xfrm>
          <a:off x="0" y="0"/>
          <a:ext cx="0" cy="0"/>
          <a:chOff x="0" y="0"/>
          <a:chExt cx="0" cy="0"/>
        </a:xfrm>
      </p:grpSpPr>
      <p:sp>
        <p:nvSpPr>
          <p:cNvPr id="10" name="Title 3">
            <a:extLst>
              <a:ext uri="{FF2B5EF4-FFF2-40B4-BE49-F238E27FC236}">
                <a16:creationId xmlns:a16="http://schemas.microsoft.com/office/drawing/2014/main" id="{ED5BA41D-CCBC-4E0C-E821-1C041F8D68E7}"/>
              </a:ext>
            </a:extLst>
          </p:cNvPr>
          <p:cNvSpPr txBox="1">
            <a:spLocks/>
          </p:cNvSpPr>
          <p:nvPr/>
        </p:nvSpPr>
        <p:spPr bwMode="auto">
          <a:xfrm>
            <a:off x="32084" y="154646"/>
            <a:ext cx="9071888"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spAutoFit/>
          </a:bodyPr>
          <a:lstStyle>
            <a:lvl1pPr algn="l" rtl="0" eaLnBrk="1" fontAlgn="base" hangingPunct="1">
              <a:spcBef>
                <a:spcPct val="0"/>
              </a:spcBef>
              <a:spcAft>
                <a:spcPct val="0"/>
              </a:spcAft>
              <a:defRPr sz="2800" b="1" kern="1200">
                <a:solidFill>
                  <a:schemeClr val="tx1"/>
                </a:solidFill>
                <a:latin typeface="+mj-lt"/>
                <a:ea typeface="ＭＳ Ｐゴシック" charset="0"/>
                <a:cs typeface="ＭＳ Ｐゴシック" charset="0"/>
              </a:defRPr>
            </a:lvl1pPr>
            <a:lvl2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2pPr>
            <a:lvl3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3pPr>
            <a:lvl4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4pPr>
            <a:lvl5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9pPr>
          </a:lstStyle>
          <a:p>
            <a:r>
              <a:rPr lang="en-US" dirty="0">
                <a:ea typeface="Calibri"/>
                <a:cs typeface="Calibri"/>
              </a:rPr>
              <a:t>Sets </a:t>
            </a:r>
            <a:r>
              <a:rPr lang="en-US" dirty="0"/>
              <a:t>of relationships, means and connections between the physical system and DT </a:t>
            </a:r>
            <a:r>
              <a:rPr lang="en-US" dirty="0">
                <a:ea typeface="Calibri"/>
                <a:cs typeface="Calibri"/>
              </a:rPr>
              <a:t> </a:t>
            </a:r>
          </a:p>
        </p:txBody>
      </p:sp>
      <p:grpSp>
        <p:nvGrpSpPr>
          <p:cNvPr id="2" name="Group 1">
            <a:extLst>
              <a:ext uri="{FF2B5EF4-FFF2-40B4-BE49-F238E27FC236}">
                <a16:creationId xmlns:a16="http://schemas.microsoft.com/office/drawing/2014/main" id="{0EE9CD94-2802-401E-96DD-B488153C2A04}"/>
              </a:ext>
            </a:extLst>
          </p:cNvPr>
          <p:cNvGrpSpPr/>
          <p:nvPr/>
        </p:nvGrpSpPr>
        <p:grpSpPr>
          <a:xfrm>
            <a:off x="1413880" y="2187032"/>
            <a:ext cx="3745583" cy="1241968"/>
            <a:chOff x="-160505" y="2578137"/>
            <a:chExt cx="3745583" cy="828778"/>
          </a:xfrm>
        </p:grpSpPr>
        <p:sp>
          <p:nvSpPr>
            <p:cNvPr id="3" name="Rounded Rectangle 2">
              <a:extLst>
                <a:ext uri="{FF2B5EF4-FFF2-40B4-BE49-F238E27FC236}">
                  <a16:creationId xmlns:a16="http://schemas.microsoft.com/office/drawing/2014/main" id="{88761EB9-3C4C-B500-36BE-C8A9523BDBFF}"/>
                </a:ext>
              </a:extLst>
            </p:cNvPr>
            <p:cNvSpPr/>
            <p:nvPr/>
          </p:nvSpPr>
          <p:spPr>
            <a:xfrm>
              <a:off x="-160505" y="2578137"/>
              <a:ext cx="3745583" cy="828778"/>
            </a:xfrm>
            <a:prstGeom prst="roundRect">
              <a:avLst/>
            </a:prstGeom>
          </p:spPr>
          <p:style>
            <a:lnRef idx="2">
              <a:schemeClr val="lt1">
                <a:hueOff val="0"/>
                <a:satOff val="0"/>
                <a:lumOff val="0"/>
                <a:alphaOff val="0"/>
              </a:schemeClr>
            </a:lnRef>
            <a:fillRef idx="1">
              <a:schemeClr val="accent4">
                <a:hueOff val="-2976513"/>
                <a:satOff val="17933"/>
                <a:lumOff val="1437"/>
                <a:alphaOff val="0"/>
              </a:schemeClr>
            </a:fillRef>
            <a:effectRef idx="0">
              <a:schemeClr val="accent4">
                <a:hueOff val="-2976513"/>
                <a:satOff val="17933"/>
                <a:lumOff val="1437"/>
                <a:alphaOff val="0"/>
              </a:schemeClr>
            </a:effectRef>
            <a:fontRef idx="minor">
              <a:schemeClr val="lt1"/>
            </a:fontRef>
          </p:style>
        </p:sp>
        <p:sp>
          <p:nvSpPr>
            <p:cNvPr id="4" name="Rounded Rectangle 4">
              <a:extLst>
                <a:ext uri="{FF2B5EF4-FFF2-40B4-BE49-F238E27FC236}">
                  <a16:creationId xmlns:a16="http://schemas.microsoft.com/office/drawing/2014/main" id="{2AD35AA8-4113-D278-4B99-1CFA756DA203}"/>
                </a:ext>
              </a:extLst>
            </p:cNvPr>
            <p:cNvSpPr txBox="1"/>
            <p:nvPr/>
          </p:nvSpPr>
          <p:spPr>
            <a:xfrm>
              <a:off x="-76167" y="2618595"/>
              <a:ext cx="3576907" cy="747862"/>
            </a:xfrm>
            <a:prstGeom prst="rect">
              <a:avLst/>
            </a:prstGeom>
            <a:solidFill>
              <a:schemeClr val="tx1"/>
            </a:solidFill>
            <a:ln>
              <a:solidFill>
                <a:schemeClr val="tx1"/>
              </a:solidFill>
            </a:ln>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b="0" i="0" u="none" kern="1200" dirty="0">
                  <a:solidFill>
                    <a:schemeClr val="bg1"/>
                  </a:solidFill>
                </a:rPr>
                <a:t>Means to connect the Physical System to its Digital counter part</a:t>
              </a:r>
              <a:r>
                <a:rPr lang="en-US" sz="2000" b="0" i="0" kern="1200" dirty="0">
                  <a:solidFill>
                    <a:schemeClr val="bg1"/>
                  </a:solidFill>
                </a:rPr>
                <a:t>​</a:t>
              </a:r>
            </a:p>
          </p:txBody>
        </p:sp>
      </p:grpSp>
      <p:graphicFrame>
        <p:nvGraphicFramePr>
          <p:cNvPr id="7" name="Diagram 6">
            <a:extLst>
              <a:ext uri="{FF2B5EF4-FFF2-40B4-BE49-F238E27FC236}">
                <a16:creationId xmlns:a16="http://schemas.microsoft.com/office/drawing/2014/main" id="{F54AE724-EDBC-C6D8-4296-A8E548B028CC}"/>
              </a:ext>
            </a:extLst>
          </p:cNvPr>
          <p:cNvGraphicFramePr/>
          <p:nvPr>
            <p:extLst>
              <p:ext uri="{D42A27DB-BD31-4B8C-83A1-F6EECF244321}">
                <p14:modId xmlns:p14="http://schemas.microsoft.com/office/powerpoint/2010/main" val="311948194"/>
              </p:ext>
            </p:extLst>
          </p:nvPr>
        </p:nvGraphicFramePr>
        <p:xfrm>
          <a:off x="1326692" y="261027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0054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D59D5C-40A4-FF78-B15B-4D392D454D4D}"/>
            </a:ext>
          </a:extLst>
        </p:cNvPr>
        <p:cNvGrpSpPr/>
        <p:nvPr/>
      </p:nvGrpSpPr>
      <p:grpSpPr>
        <a:xfrm>
          <a:off x="0" y="0"/>
          <a:ext cx="0" cy="0"/>
          <a:chOff x="0" y="0"/>
          <a:chExt cx="0" cy="0"/>
        </a:xfrm>
      </p:grpSpPr>
      <p:sp>
        <p:nvSpPr>
          <p:cNvPr id="10" name="Title 3">
            <a:extLst>
              <a:ext uri="{FF2B5EF4-FFF2-40B4-BE49-F238E27FC236}">
                <a16:creationId xmlns:a16="http://schemas.microsoft.com/office/drawing/2014/main" id="{F85E7AC2-B86A-71DE-80E2-F011AE381211}"/>
              </a:ext>
            </a:extLst>
          </p:cNvPr>
          <p:cNvSpPr txBox="1">
            <a:spLocks/>
          </p:cNvSpPr>
          <p:nvPr/>
        </p:nvSpPr>
        <p:spPr bwMode="auto">
          <a:xfrm>
            <a:off x="32084" y="154646"/>
            <a:ext cx="9071888" cy="13849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pAutoFit/>
          </a:bodyPr>
          <a:lstStyle>
            <a:lvl1pPr algn="l" rtl="0" eaLnBrk="1" fontAlgn="base" hangingPunct="1">
              <a:spcBef>
                <a:spcPct val="0"/>
              </a:spcBef>
              <a:spcAft>
                <a:spcPct val="0"/>
              </a:spcAft>
              <a:defRPr sz="2800" b="1" kern="1200">
                <a:solidFill>
                  <a:schemeClr val="tx1"/>
                </a:solidFill>
                <a:latin typeface="+mj-lt"/>
                <a:ea typeface="ＭＳ Ｐゴシック" charset="0"/>
                <a:cs typeface="ＭＳ Ｐゴシック" charset="0"/>
              </a:defRPr>
            </a:lvl1pPr>
            <a:lvl2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2pPr>
            <a:lvl3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3pPr>
            <a:lvl4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4pPr>
            <a:lvl5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9pPr>
          </a:lstStyle>
          <a:p>
            <a:r>
              <a:rPr lang="en-US" dirty="0">
                <a:ea typeface="Calibri"/>
                <a:cs typeface="Calibri"/>
              </a:rPr>
              <a:t>DT in pharmaceutical industry: Clinical trials that use DTs are referred to as ‘twin randomized control trials’, or twin RCTs</a:t>
            </a:r>
          </a:p>
        </p:txBody>
      </p:sp>
      <p:sp>
        <p:nvSpPr>
          <p:cNvPr id="15" name="Subtitle 4">
            <a:extLst>
              <a:ext uri="{FF2B5EF4-FFF2-40B4-BE49-F238E27FC236}">
                <a16:creationId xmlns:a16="http://schemas.microsoft.com/office/drawing/2014/main" id="{08D40CD6-B523-FCDD-3431-EACBADC86B69}"/>
              </a:ext>
            </a:extLst>
          </p:cNvPr>
          <p:cNvSpPr txBox="1">
            <a:spLocks/>
          </p:cNvSpPr>
          <p:nvPr/>
        </p:nvSpPr>
        <p:spPr bwMode="auto">
          <a:xfrm>
            <a:off x="239915" y="1785566"/>
            <a:ext cx="8656226" cy="40564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pAutoFit/>
          </a:bodyPr>
          <a:lstStyle>
            <a:lvl1pPr algn="l" rtl="0" eaLnBrk="1" fontAlgn="base" hangingPunct="1">
              <a:spcBef>
                <a:spcPct val="20000"/>
              </a:spcBef>
              <a:spcAft>
                <a:spcPct val="0"/>
              </a:spcAft>
              <a:defRPr sz="2400" b="1" kern="1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fontAlgn="base"/>
            <a:r>
              <a:rPr lang="en-US" sz="1600" dirty="0" err="1">
                <a:effectLst/>
              </a:rPr>
              <a:t>Haoda</a:t>
            </a:r>
            <a:r>
              <a:rPr lang="en-US" sz="1600" dirty="0">
                <a:effectLst/>
              </a:rPr>
              <a:t> Fu, Associate Vice President, Enterprise Lead Machine Learning and AI, Eli Lilly, asserts: “Digital twins are critical for pharmaceutical success.”</a:t>
            </a:r>
            <a:br>
              <a:rPr lang="en-US" sz="1600" b="0" i="0" dirty="0">
                <a:solidFill>
                  <a:srgbClr val="000000"/>
                </a:solidFill>
                <a:effectLst/>
                <a:latin typeface="helvetica-w01-light"/>
              </a:rPr>
            </a:br>
            <a:endParaRPr lang="en-US" sz="1600" b="0" i="0" dirty="0">
              <a:solidFill>
                <a:srgbClr val="000000"/>
              </a:solidFill>
              <a:effectLst/>
              <a:latin typeface="helvetica-w01-light"/>
            </a:endParaRPr>
          </a:p>
          <a:p>
            <a:pPr algn="l" rtl="0" fontAlgn="base"/>
            <a:endParaRPr lang="en-US" sz="1600" b="0" dirty="0">
              <a:solidFill>
                <a:srgbClr val="000000"/>
              </a:solidFill>
              <a:latin typeface="helvetica-w01-light"/>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1600" b="0" i="0" dirty="0">
                <a:solidFill>
                  <a:srgbClr val="000000"/>
                </a:solidFill>
                <a:effectLst/>
                <a:latin typeface="helvetica-w01-light"/>
              </a:rPr>
              <a:t>If the patient receives the active treatment within the trial and an observed outcome is received, the “difference between the observed treatment outcome and the predicted placebo outcome is an estimate for the individual treatment effect”, he explains. This can then be aggregated over the entire group of patients to get an average estimate of the drug’s treatment effect.</a:t>
            </a:r>
            <a:r>
              <a:rPr kumimoji="0" lang="en-US" sz="1200" b="0" i="0" u="none" strike="noStrike" kern="1200" cap="none" spc="0" normalizeH="0" baseline="0" noProof="0" dirty="0">
                <a:ln>
                  <a:noFill/>
                </a:ln>
                <a:solidFill>
                  <a:srgbClr val="000000"/>
                </a:solidFill>
                <a:effectLst/>
                <a:uLnTx/>
                <a:uFillTx/>
                <a:latin typeface="helvetica-w01-light"/>
                <a:ea typeface="ＭＳ Ｐゴシック"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helvetica-w01-light"/>
                <a:ea typeface="ＭＳ Ｐゴシック" charset="0"/>
              </a:rPr>
              <a:t>Speaking at Reuters Events: Pharma Clinical 2022, Charles Fisher, Founder and CEO, </a:t>
            </a:r>
            <a:r>
              <a:rPr kumimoji="0" lang="en-US" sz="1200" b="0" i="0" u="none" strike="noStrike" kern="1200" cap="none" spc="0" normalizeH="0" baseline="0" noProof="0" dirty="0" err="1">
                <a:ln>
                  <a:noFill/>
                </a:ln>
                <a:solidFill>
                  <a:srgbClr val="000000"/>
                </a:solidFill>
                <a:effectLst/>
                <a:uLnTx/>
                <a:uFillTx/>
                <a:latin typeface="helvetica-w01-light"/>
                <a:ea typeface="ＭＳ Ｐゴシック" charset="0"/>
              </a:rPr>
              <a:t>Unlearn.AI</a:t>
            </a:r>
            <a:r>
              <a:rPr kumimoji="0" lang="en-US" sz="1200" b="0" i="0" u="none" strike="noStrike" kern="1200" cap="none" spc="0" normalizeH="0" baseline="0" noProof="0" dirty="0">
                <a:ln>
                  <a:noFill/>
                </a:ln>
                <a:solidFill>
                  <a:srgbClr val="000000"/>
                </a:solidFill>
                <a:effectLst/>
                <a:uLnTx/>
                <a:uFillTx/>
                <a:latin typeface="helvetica-w01-light"/>
                <a:ea typeface="ＭＳ Ｐゴシック" charset="0"/>
              </a:rPr>
              <a:t>, elaborates on this technology. </a:t>
            </a:r>
          </a:p>
          <a:p>
            <a:pPr algn="l" rtl="0" fontAlgn="base"/>
            <a:br>
              <a:rPr lang="en-US" sz="1600" b="0" i="0" dirty="0">
                <a:solidFill>
                  <a:srgbClr val="000000"/>
                </a:solidFill>
                <a:effectLst/>
                <a:latin typeface="helvetica-w01-light"/>
              </a:rPr>
            </a:br>
            <a:endParaRPr lang="en-US" sz="1600" b="0" i="0" dirty="0">
              <a:solidFill>
                <a:srgbClr val="000000"/>
              </a:solidFill>
              <a:effectLst/>
              <a:latin typeface="helvetica-w01-light"/>
            </a:endParaRPr>
          </a:p>
          <a:p>
            <a:pPr algn="l" rtl="0" fontAlgn="base"/>
            <a:r>
              <a:rPr lang="en-US" sz="1600" b="0" i="0" dirty="0">
                <a:solidFill>
                  <a:srgbClr val="000000"/>
                </a:solidFill>
                <a:effectLst/>
                <a:latin typeface="helvetica-w01-light"/>
              </a:rPr>
              <a:t>Twin RCTs hold the potential for faster, </a:t>
            </a:r>
            <a:r>
              <a:rPr lang="en-US" sz="1600" b="0" i="0" u="sng" dirty="0">
                <a:solidFill>
                  <a:srgbClr val="000000"/>
                </a:solidFill>
                <a:effectLst/>
                <a:latin typeface="var(--ricos-custom-link-font-family, unset)"/>
                <a:hlinkClick r:id="rId3"/>
              </a:rPr>
              <a:t>more efficient clinical trials</a:t>
            </a:r>
            <a:r>
              <a:rPr lang="en-US" sz="1600" b="0" i="0" dirty="0">
                <a:solidFill>
                  <a:srgbClr val="000000"/>
                </a:solidFill>
                <a:effectLst/>
                <a:latin typeface="helvetica-w01-light"/>
              </a:rPr>
              <a:t> with fewer subjects, providing actionable insights into which patients achieve the greatest benefit of a treatment – all while ensuring comprehensive, reliable evidence with fewer barriers. As such, </a:t>
            </a:r>
          </a:p>
        </p:txBody>
      </p:sp>
      <p:sp>
        <p:nvSpPr>
          <p:cNvPr id="3" name="TextBox 2">
            <a:extLst>
              <a:ext uri="{FF2B5EF4-FFF2-40B4-BE49-F238E27FC236}">
                <a16:creationId xmlns:a16="http://schemas.microsoft.com/office/drawing/2014/main" id="{0AB31F30-2D37-9AEF-D6A4-9CA64FC69E7B}"/>
              </a:ext>
            </a:extLst>
          </p:cNvPr>
          <p:cNvSpPr txBox="1"/>
          <p:nvPr/>
        </p:nvSpPr>
        <p:spPr>
          <a:xfrm>
            <a:off x="32084" y="6566532"/>
            <a:ext cx="4618298" cy="246221"/>
          </a:xfrm>
          <a:prstGeom prst="rect">
            <a:avLst/>
          </a:prstGeom>
          <a:noFill/>
        </p:spPr>
        <p:txBody>
          <a:bodyPr wrap="square">
            <a:spAutoFit/>
          </a:bodyPr>
          <a:lstStyle/>
          <a:p>
            <a:r>
              <a:rPr lang="en-US" sz="1000" dirty="0"/>
              <a:t>https://</a:t>
            </a:r>
            <a:r>
              <a:rPr lang="en-US" sz="1000" dirty="0" err="1"/>
              <a:t>www.emg-gold.com</a:t>
            </a:r>
            <a:r>
              <a:rPr lang="en-US" sz="1000" dirty="0"/>
              <a:t>/post/the-emergence-of-digital-twins</a:t>
            </a:r>
          </a:p>
        </p:txBody>
      </p:sp>
    </p:spTree>
    <p:extLst>
      <p:ext uri="{BB962C8B-B14F-4D97-AF65-F5344CB8AC3E}">
        <p14:creationId xmlns:p14="http://schemas.microsoft.com/office/powerpoint/2010/main" val="3501299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D59D5C-40A4-FF78-B15B-4D392D454D4D}"/>
            </a:ext>
          </a:extLst>
        </p:cNvPr>
        <p:cNvGrpSpPr/>
        <p:nvPr/>
      </p:nvGrpSpPr>
      <p:grpSpPr>
        <a:xfrm>
          <a:off x="0" y="0"/>
          <a:ext cx="0" cy="0"/>
          <a:chOff x="0" y="0"/>
          <a:chExt cx="0" cy="0"/>
        </a:xfrm>
      </p:grpSpPr>
      <p:sp>
        <p:nvSpPr>
          <p:cNvPr id="10" name="Title 3">
            <a:extLst>
              <a:ext uri="{FF2B5EF4-FFF2-40B4-BE49-F238E27FC236}">
                <a16:creationId xmlns:a16="http://schemas.microsoft.com/office/drawing/2014/main" id="{F85E7AC2-B86A-71DE-80E2-F011AE381211}"/>
              </a:ext>
            </a:extLst>
          </p:cNvPr>
          <p:cNvSpPr txBox="1">
            <a:spLocks/>
          </p:cNvSpPr>
          <p:nvPr/>
        </p:nvSpPr>
        <p:spPr bwMode="auto">
          <a:xfrm>
            <a:off x="32084" y="154646"/>
            <a:ext cx="9071888" cy="954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pAutoFit/>
          </a:bodyPr>
          <a:lstStyle>
            <a:lvl1pPr algn="l" rtl="0" eaLnBrk="1" fontAlgn="base" hangingPunct="1">
              <a:spcBef>
                <a:spcPct val="0"/>
              </a:spcBef>
              <a:spcAft>
                <a:spcPct val="0"/>
              </a:spcAft>
              <a:defRPr sz="2800" b="1" kern="1200">
                <a:solidFill>
                  <a:schemeClr val="tx1"/>
                </a:solidFill>
                <a:latin typeface="+mj-lt"/>
                <a:ea typeface="ＭＳ Ｐゴシック" charset="0"/>
                <a:cs typeface="ＭＳ Ｐゴシック" charset="0"/>
              </a:defRPr>
            </a:lvl1pPr>
            <a:lvl2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2pPr>
            <a:lvl3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3pPr>
            <a:lvl4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4pPr>
            <a:lvl5pPr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1"/>
                </a:solidFill>
                <a:latin typeface="Calibri" charset="0"/>
                <a:ea typeface="ＭＳ Ｐゴシック" charset="0"/>
                <a:cs typeface="ＭＳ Ｐゴシック" charset="0"/>
              </a:defRPr>
            </a:lvl9pPr>
          </a:lstStyle>
          <a:p>
            <a:r>
              <a:rPr lang="en-US" dirty="0">
                <a:ea typeface="Calibri"/>
                <a:cs typeface="Calibri"/>
              </a:rPr>
              <a:t>The data issue in pharmaceutical industry is that AI-based DTs need to be fueled by huge amounts of data</a:t>
            </a:r>
          </a:p>
        </p:txBody>
      </p:sp>
      <p:sp>
        <p:nvSpPr>
          <p:cNvPr id="15" name="Subtitle 4">
            <a:extLst>
              <a:ext uri="{FF2B5EF4-FFF2-40B4-BE49-F238E27FC236}">
                <a16:creationId xmlns:a16="http://schemas.microsoft.com/office/drawing/2014/main" id="{08D40CD6-B523-FCDD-3431-EACBADC86B69}"/>
              </a:ext>
            </a:extLst>
          </p:cNvPr>
          <p:cNvSpPr txBox="1">
            <a:spLocks/>
          </p:cNvSpPr>
          <p:nvPr/>
        </p:nvSpPr>
        <p:spPr bwMode="auto">
          <a:xfrm>
            <a:off x="322269" y="1574248"/>
            <a:ext cx="8656226" cy="1077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pAutoFit/>
          </a:bodyPr>
          <a:lstStyle>
            <a:lvl1pPr algn="l" rtl="0" eaLnBrk="1" fontAlgn="base" hangingPunct="1">
              <a:spcBef>
                <a:spcPct val="20000"/>
              </a:spcBef>
              <a:spcAft>
                <a:spcPct val="0"/>
              </a:spcAft>
              <a:defRPr sz="2400" b="1" kern="1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rtl="0" fontAlgn="base"/>
            <a:r>
              <a:rPr lang="en-US" sz="2000" b="0" i="0" dirty="0">
                <a:solidFill>
                  <a:srgbClr val="000000"/>
                </a:solidFill>
                <a:effectLst/>
                <a:latin typeface="helvetica-w01-light"/>
              </a:rPr>
              <a:t>While DTs hold huge potential for clinical trials, unfortunately, “AI-based models don’t work by magic”.</a:t>
            </a:r>
          </a:p>
          <a:p>
            <a:pPr algn="l" rtl="0" fontAlgn="base"/>
            <a:r>
              <a:rPr lang="en-US" sz="2000" b="0" i="0" dirty="0">
                <a:solidFill>
                  <a:srgbClr val="000000"/>
                </a:solidFill>
                <a:effectLst/>
                <a:latin typeface="helvetica-w01-light"/>
              </a:rPr>
              <a:t>“We can only predict things for which we have enough data to learn from,” </a:t>
            </a:r>
          </a:p>
        </p:txBody>
      </p:sp>
      <p:sp>
        <p:nvSpPr>
          <p:cNvPr id="3" name="TextBox 2">
            <a:extLst>
              <a:ext uri="{FF2B5EF4-FFF2-40B4-BE49-F238E27FC236}">
                <a16:creationId xmlns:a16="http://schemas.microsoft.com/office/drawing/2014/main" id="{0AB31F30-2D37-9AEF-D6A4-9CA64FC69E7B}"/>
              </a:ext>
            </a:extLst>
          </p:cNvPr>
          <p:cNvSpPr txBox="1"/>
          <p:nvPr/>
        </p:nvSpPr>
        <p:spPr>
          <a:xfrm>
            <a:off x="32084" y="6566532"/>
            <a:ext cx="4618298" cy="246221"/>
          </a:xfrm>
          <a:prstGeom prst="rect">
            <a:avLst/>
          </a:prstGeom>
          <a:noFill/>
        </p:spPr>
        <p:txBody>
          <a:bodyPr wrap="square">
            <a:spAutoFit/>
          </a:bodyPr>
          <a:lstStyle/>
          <a:p>
            <a:r>
              <a:rPr lang="en-US" sz="1000" dirty="0"/>
              <a:t>https://</a:t>
            </a:r>
            <a:r>
              <a:rPr lang="en-US" sz="1000" dirty="0" err="1"/>
              <a:t>www.emg-gold.com</a:t>
            </a:r>
            <a:r>
              <a:rPr lang="en-US" sz="1000" dirty="0"/>
              <a:t>/post/the-emergence-of-digital-twins</a:t>
            </a:r>
          </a:p>
        </p:txBody>
      </p:sp>
      <p:graphicFrame>
        <p:nvGraphicFramePr>
          <p:cNvPr id="4" name="Diagram 3">
            <a:extLst>
              <a:ext uri="{FF2B5EF4-FFF2-40B4-BE49-F238E27FC236}">
                <a16:creationId xmlns:a16="http://schemas.microsoft.com/office/drawing/2014/main" id="{9CC393A6-EFDA-CE6B-DED3-02381F4839A2}"/>
              </a:ext>
            </a:extLst>
          </p:cNvPr>
          <p:cNvGraphicFramePr/>
          <p:nvPr>
            <p:extLst>
              <p:ext uri="{D42A27DB-BD31-4B8C-83A1-F6EECF244321}">
                <p14:modId xmlns:p14="http://schemas.microsoft.com/office/powerpoint/2010/main" val="3896404327"/>
              </p:ext>
            </p:extLst>
          </p:nvPr>
        </p:nvGraphicFramePr>
        <p:xfrm>
          <a:off x="1428039" y="3009567"/>
          <a:ext cx="6279978" cy="2729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ight Arrow 6">
            <a:extLst>
              <a:ext uri="{FF2B5EF4-FFF2-40B4-BE49-F238E27FC236}">
                <a16:creationId xmlns:a16="http://schemas.microsoft.com/office/drawing/2014/main" id="{712D1AC0-25FE-F00B-49C7-74FF4C063871}"/>
              </a:ext>
            </a:extLst>
          </p:cNvPr>
          <p:cNvSpPr/>
          <p:nvPr/>
        </p:nvSpPr>
        <p:spPr>
          <a:xfrm>
            <a:off x="4502554" y="4282632"/>
            <a:ext cx="486136" cy="208345"/>
          </a:xfrm>
          <a:prstGeom prst="rightArrow">
            <a:avLst/>
          </a:prstGeom>
          <a:solidFill>
            <a:schemeClr val="accent4">
              <a:lumMod val="60000"/>
              <a:lumOff val="40000"/>
            </a:schemeClr>
          </a:solidFill>
          <a:ln w="28575" cmpd="sng">
            <a:solidFill>
              <a:schemeClr val="accent4">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8313BA30-429C-15B8-6989-52A4724C5C3B}"/>
                  </a:ext>
                </a:extLst>
              </p:cNvPr>
              <p:cNvSpPr txBox="1"/>
              <p:nvPr/>
            </p:nvSpPr>
            <p:spPr>
              <a:xfrm>
                <a:off x="2714208" y="4079027"/>
                <a:ext cx="486137" cy="615553"/>
              </a:xfrm>
              <a:prstGeom prst="rect">
                <a:avLst/>
              </a:prstGeom>
              <a:solidFill>
                <a:srgbClr val="4E81BD"/>
              </a:solid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4000" b="1" i="1" smtClean="0">
                          <a:solidFill>
                            <a:schemeClr val="accent4">
                              <a:lumMod val="60000"/>
                              <a:lumOff val="40000"/>
                            </a:schemeClr>
                          </a:solidFill>
                          <a:latin typeface="Cambria Math" panose="02040503050406030204" pitchFamily="18" charset="0"/>
                        </a:rPr>
                        <m:t>+</m:t>
                      </m:r>
                    </m:oMath>
                  </m:oMathPara>
                </a14:m>
                <a:endParaRPr lang="en-US" sz="4000" b="1" dirty="0"/>
              </a:p>
            </p:txBody>
          </p:sp>
        </mc:Choice>
        <mc:Fallback>
          <p:sp>
            <p:nvSpPr>
              <p:cNvPr id="9" name="TextBox 8">
                <a:extLst>
                  <a:ext uri="{FF2B5EF4-FFF2-40B4-BE49-F238E27FC236}">
                    <a16:creationId xmlns:a16="http://schemas.microsoft.com/office/drawing/2014/main" id="{8313BA30-429C-15B8-6989-52A4724C5C3B}"/>
                  </a:ext>
                </a:extLst>
              </p:cNvPr>
              <p:cNvSpPr txBox="1">
                <a:spLocks noRot="1" noChangeAspect="1" noMove="1" noResize="1" noEditPoints="1" noAdjustHandles="1" noChangeArrowheads="1" noChangeShapeType="1" noTextEdit="1"/>
              </p:cNvSpPr>
              <p:nvPr/>
            </p:nvSpPr>
            <p:spPr>
              <a:xfrm>
                <a:off x="2714208" y="4079027"/>
                <a:ext cx="486137" cy="615553"/>
              </a:xfrm>
              <a:prstGeom prst="rect">
                <a:avLst/>
              </a:prstGeom>
              <a:blipFill>
                <a:blip r:embed="rId8"/>
                <a:stretch>
                  <a:fillRect l="-22500" r="-20000" b="-6122"/>
                </a:stretch>
              </a:blipFill>
            </p:spPr>
            <p:txBody>
              <a:bodyPr/>
              <a:lstStyle/>
              <a:p>
                <a:r>
                  <a:rPr lang="en-US">
                    <a:noFill/>
                  </a:rPr>
                  <a:t> </a:t>
                </a:r>
              </a:p>
            </p:txBody>
          </p:sp>
        </mc:Fallback>
      </mc:AlternateContent>
    </p:spTree>
    <p:extLst>
      <p:ext uri="{BB962C8B-B14F-4D97-AF65-F5344CB8AC3E}">
        <p14:creationId xmlns:p14="http://schemas.microsoft.com/office/powerpoint/2010/main" val="1721842732"/>
      </p:ext>
    </p:extLst>
  </p:cSld>
  <p:clrMapOvr>
    <a:masterClrMapping/>
  </p:clrMapOvr>
</p:sld>
</file>

<file path=ppt/theme/theme1.xml><?xml version="1.0" encoding="utf-8"?>
<a:theme xmlns:a="http://schemas.openxmlformats.org/drawingml/2006/main" name="assertion-eviden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mpd="sng">
          <a:solidFill>
            <a:schemeClr val="accent2"/>
          </a:solid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3100-assertion-evidence-template" id="{C3F6825D-BB7F-6A42-9B7E-5B8C3C9692AA}" vid="{F2B5A543-8FDD-D44C-8B24-D244142285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9ef9f489-e0a0-4eeb-87cc-3a526112fd0d}" enabled="0" method="" siteId="{9ef9f489-e0a0-4eeb-87cc-3a526112fd0d}" removed="1"/>
</clbl:labelList>
</file>

<file path=docProps/app.xml><?xml version="1.0" encoding="utf-8"?>
<Properties xmlns="http://schemas.openxmlformats.org/officeDocument/2006/extended-properties" xmlns:vt="http://schemas.openxmlformats.org/officeDocument/2006/docPropsVTypes">
  <Template/>
  <TotalTime>29832</TotalTime>
  <Words>3799</Words>
  <Application>Microsoft Macintosh PowerPoint</Application>
  <PresentationFormat>On-screen Show (4:3)</PresentationFormat>
  <Paragraphs>408</Paragraphs>
  <Slides>24</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Arial,Sans-Serif</vt:lpstr>
      <vt:lpstr>Calibri</vt:lpstr>
      <vt:lpstr>Cambria Math</vt:lpstr>
      <vt:lpstr>helvetica-w01-light</vt:lpstr>
      <vt:lpstr>Lato</vt:lpstr>
      <vt:lpstr>Menlo</vt:lpstr>
      <vt:lpstr>Söhne</vt:lpstr>
      <vt:lpstr>var(--ricos-custom-link-font-family, unset)</vt:lpstr>
      <vt:lpstr>assertion-evidence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DT framework for Amgen’s Auto Injector can be made by using first principal physics of the system + AI</vt:lpstr>
      <vt:lpstr>Fault free behavior of the autoinjector simulation through first principal physics</vt:lpstr>
      <vt:lpstr>Fault free behavior of the autoinjector simulation through first principal physics</vt:lpstr>
      <vt:lpstr>Fault free behavior of the autoinjector simulation through first principal physics</vt:lpstr>
      <vt:lpstr>Fault free behavior of the autoinjector simulation through first principal physics</vt:lpstr>
      <vt:lpstr>Future 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UI application is the solution to both existing challenges and gaps in DT adoption  in nuclear industry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goal of this research is to …</dc:title>
  <dc:creator>Cole, Daniel G</dc:creator>
  <cp:lastModifiedBy>Raeisinezhad, Mahsa</cp:lastModifiedBy>
  <cp:revision>509</cp:revision>
  <dcterms:created xsi:type="dcterms:W3CDTF">2020-11-09T13:37:12Z</dcterms:created>
  <dcterms:modified xsi:type="dcterms:W3CDTF">2024-01-22T15:19:09Z</dcterms:modified>
</cp:coreProperties>
</file>