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72" r:id="rId3"/>
    <p:sldId id="266" r:id="rId4"/>
    <p:sldId id="257" r:id="rId5"/>
    <p:sldId id="261" r:id="rId6"/>
    <p:sldId id="273" r:id="rId7"/>
    <p:sldId id="280" r:id="rId8"/>
    <p:sldId id="268" r:id="rId9"/>
    <p:sldId id="262" r:id="rId10"/>
    <p:sldId id="282" r:id="rId11"/>
    <p:sldId id="274" r:id="rId12"/>
    <p:sldId id="270" r:id="rId13"/>
    <p:sldId id="283" r:id="rId14"/>
    <p:sldId id="263" r:id="rId15"/>
    <p:sldId id="275" r:id="rId16"/>
    <p:sldId id="277" r:id="rId17"/>
    <p:sldId id="284" r:id="rId18"/>
    <p:sldId id="279" r:id="rId19"/>
    <p:sldId id="278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shid Jafar Pour" initials="MJP" lastIdx="1" clrIdx="0">
    <p:extLst>
      <p:ext uri="{19B8F6BF-5375-455C-9EA6-DF929625EA0E}">
        <p15:presenceInfo xmlns:p15="http://schemas.microsoft.com/office/powerpoint/2012/main" userId="S::mjafarpour@suncor.com::0493b070-dcac-44c6-88a2-93bf35f5f0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27C0-D7B9-4B29-8FB8-57A0BA9B134E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E115-16BB-458E-8788-78621C6F32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10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4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16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89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80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50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08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9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8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04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76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2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9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29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70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2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92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92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8902-EC8E-40C5-9492-522A0951D234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5B37-066E-43A7-8A94-453389B689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528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fipservices.floodsmart.gov/reports-flood-insurance-data" TargetMode="External"/><Relationship Id="rId2" Type="http://schemas.openxmlformats.org/officeDocument/2006/relationships/hyperlink" Target="https://natcatservice.munich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lynma01/femas-national-flood-insurance-policy-databas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ipservices.floodsmart.gov/reports-flood-insurance-data" TargetMode="External"/><Relationship Id="rId2" Type="http://schemas.openxmlformats.org/officeDocument/2006/relationships/hyperlink" Target="https://www.kaggle.com/lynma01/femas-national-flood-insurance-policy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31F3-B1F6-469A-8A4E-94C9FB6B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122001"/>
            <a:ext cx="3040685" cy="461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Utilizing Machine Learning &amp; Regression Analysis to Analyze Flood Insurance Data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E7E8-6AF9-43AC-85A3-D4968BA2B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1641" y="1122001"/>
            <a:ext cx="6566564" cy="4761274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l">
              <a:lnSpc>
                <a:spcPct val="110000"/>
              </a:lnSpc>
            </a:pPr>
            <a:r>
              <a:rPr lang="en-US" sz="2000" b="1" dirty="0"/>
              <a:t>By (order of presentation):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Hossein Daneshvar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Warda</a:t>
            </a:r>
            <a:r>
              <a:rPr lang="en-US" sz="2000" dirty="0"/>
              <a:t> Aziz Khan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Mahshid</a:t>
            </a:r>
            <a:r>
              <a:rPr lang="en-US" sz="2000" dirty="0"/>
              <a:t> </a:t>
            </a:r>
            <a:r>
              <a:rPr lang="en-US" sz="2000" dirty="0" err="1"/>
              <a:t>Jafar</a:t>
            </a:r>
            <a:r>
              <a:rPr lang="en-US" sz="2000" dirty="0"/>
              <a:t> Pour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Anh</a:t>
            </a:r>
            <a:r>
              <a:rPr lang="en-US" sz="2000" dirty="0"/>
              <a:t> Tran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lnSpc>
                <a:spcPct val="110000"/>
              </a:lnSpc>
            </a:pPr>
            <a:r>
              <a:rPr lang="en-US" sz="1700" dirty="0"/>
              <a:t>April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3B2F-2A4E-4C5E-BD79-6A21C5E1DE29}"/>
              </a:ext>
            </a:extLst>
          </p:cNvPr>
          <p:cNvSpPr txBox="1"/>
          <p:nvPr/>
        </p:nvSpPr>
        <p:spPr>
          <a:xfrm>
            <a:off x="5424747" y="1029393"/>
            <a:ext cx="4993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MGT 6203 Proposal Presentation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21422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194"/>
            <a:ext cx="10353761" cy="1326321"/>
          </a:xfrm>
        </p:spPr>
        <p:txBody>
          <a:bodyPr/>
          <a:lstStyle/>
          <a:p>
            <a:r>
              <a:rPr lang="en-US" b="1" dirty="0"/>
              <a:t>Steps in Data Analysis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11" y="1272006"/>
            <a:ext cx="6765197" cy="4795592"/>
          </a:xfrm>
        </p:spPr>
        <p:txBody>
          <a:bodyPr>
            <a:noAutofit/>
          </a:bodyPr>
          <a:lstStyle/>
          <a:p>
            <a:r>
              <a:rPr lang="en-US" sz="1400" dirty="0"/>
              <a:t>Visualization and understanding data</a:t>
            </a:r>
          </a:p>
          <a:p>
            <a:r>
              <a:rPr lang="en-US" sz="1400" dirty="0"/>
              <a:t>Data Filtering/Cleaning</a:t>
            </a:r>
          </a:p>
          <a:p>
            <a:pPr lvl="1"/>
            <a:r>
              <a:rPr lang="en-US" sz="1400" dirty="0"/>
              <a:t>Outlier removal</a:t>
            </a:r>
          </a:p>
          <a:p>
            <a:pPr lvl="1"/>
            <a:r>
              <a:rPr lang="en-US" sz="1400" dirty="0"/>
              <a:t>Removed columns with more than 60% data missing</a:t>
            </a:r>
          </a:p>
          <a:p>
            <a:pPr lvl="1"/>
            <a:r>
              <a:rPr lang="en-US" sz="1400" dirty="0"/>
              <a:t>Imputing missing data with mean, 0 and mode</a:t>
            </a:r>
          </a:p>
          <a:p>
            <a:pPr lvl="1"/>
            <a:r>
              <a:rPr lang="en-US" sz="1400" dirty="0"/>
              <a:t>Right data formatting</a:t>
            </a:r>
          </a:p>
          <a:p>
            <a:pPr lvl="1"/>
            <a:r>
              <a:rPr lang="en-US" sz="1400" dirty="0"/>
              <a:t>Created dummy variables for categorical features</a:t>
            </a:r>
          </a:p>
          <a:p>
            <a:r>
              <a:rPr lang="en-US" sz="1400" dirty="0"/>
              <a:t>Feature Selection &amp; Feature Engineering</a:t>
            </a:r>
          </a:p>
          <a:p>
            <a:pPr lvl="1"/>
            <a:r>
              <a:rPr lang="en-US" sz="1400" dirty="0"/>
              <a:t>Correlation matrix</a:t>
            </a:r>
          </a:p>
          <a:p>
            <a:pPr lvl="1"/>
            <a:r>
              <a:rPr lang="en-US" sz="1400" dirty="0"/>
              <a:t>VIF</a:t>
            </a:r>
          </a:p>
          <a:p>
            <a:pPr lvl="1"/>
            <a:r>
              <a:rPr lang="en-US" sz="1400" dirty="0"/>
              <a:t>Stepwise regression</a:t>
            </a:r>
          </a:p>
          <a:p>
            <a:pPr lvl="1"/>
            <a:r>
              <a:rPr lang="en-US" sz="1400" dirty="0"/>
              <a:t>LASSO regression</a:t>
            </a:r>
          </a:p>
          <a:p>
            <a:pPr lvl="1"/>
            <a:r>
              <a:rPr lang="en-US" sz="1400" dirty="0"/>
              <a:t>PCA</a:t>
            </a:r>
          </a:p>
          <a:p>
            <a:pPr lvl="1"/>
            <a:r>
              <a:rPr lang="en-US" sz="1400" dirty="0"/>
              <a:t>Feature transformation (log and cubic root)</a:t>
            </a:r>
          </a:p>
          <a:p>
            <a:r>
              <a:rPr lang="en-US" sz="1400" dirty="0"/>
              <a:t>Modeling</a:t>
            </a:r>
          </a:p>
          <a:p>
            <a:pPr lvl="1"/>
            <a:r>
              <a:rPr lang="en-US" sz="1400" dirty="0"/>
              <a:t>Linear model</a:t>
            </a:r>
          </a:p>
          <a:p>
            <a:pPr lvl="1"/>
            <a:r>
              <a:rPr lang="en-US" sz="1400" dirty="0"/>
              <a:t>More advanced models such as Random Forest and SVM</a:t>
            </a:r>
          </a:p>
        </p:txBody>
      </p:sp>
    </p:spTree>
    <p:extLst>
      <p:ext uri="{BB962C8B-B14F-4D97-AF65-F5344CB8AC3E}">
        <p14:creationId xmlns:p14="http://schemas.microsoft.com/office/powerpoint/2010/main" val="138454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 err="1"/>
              <a:t>Mahshid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27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sz="3600" dirty="0"/>
              <a:t>Feature Selection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F15-F3E0-4EDA-8135-34DA2AE0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578445" cy="4203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After data cleaning and visualization:</a:t>
            </a:r>
          </a:p>
          <a:p>
            <a:r>
              <a:rPr lang="en-US" dirty="0"/>
              <a:t>Explored both linear and Spearman relationship between features and omitted the features that are highly correlated (cut-off &gt; 0.6)</a:t>
            </a:r>
          </a:p>
          <a:p>
            <a:r>
              <a:rPr lang="en-US" dirty="0"/>
              <a:t>Explored non-linear transformation of data: logarithmic and cubic root transformation</a:t>
            </a:r>
          </a:p>
          <a:p>
            <a:r>
              <a:rPr lang="en-US" dirty="0"/>
              <a:t>Omitted featured with VIF above 10.</a:t>
            </a:r>
          </a:p>
          <a:p>
            <a:r>
              <a:rPr lang="en-US" dirty="0"/>
              <a:t>Stepwise regression (AIC as metric) and LASSO regression (5-fold cv) were performed for further feature selection.</a:t>
            </a:r>
          </a:p>
          <a:p>
            <a:r>
              <a:rPr lang="en-US" dirty="0"/>
              <a:t>Reduced 44 variables, many of which in categorical format, to 22 through the above steps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9D8E2-7991-4513-A10F-E631B5271517}"/>
              </a:ext>
            </a:extLst>
          </p:cNvPr>
          <p:cNvSpPr txBox="1">
            <a:spLocks/>
          </p:cNvSpPr>
          <p:nvPr/>
        </p:nvSpPr>
        <p:spPr>
          <a:xfrm>
            <a:off x="913794" y="3582528"/>
            <a:ext cx="6099402" cy="309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798" t="1" r="2777" b="15017"/>
          <a:stretch/>
        </p:blipFill>
        <p:spPr bwMode="auto">
          <a:xfrm>
            <a:off x="6815076" y="1435894"/>
            <a:ext cx="4419600" cy="24115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b="14834"/>
          <a:stretch/>
        </p:blipFill>
        <p:spPr bwMode="auto">
          <a:xfrm>
            <a:off x="6815076" y="4197842"/>
            <a:ext cx="4617720" cy="24269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789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sz="3600" dirty="0"/>
              <a:t>Feature Selection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F15-F3E0-4EDA-8135-34DA2AE0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64411" cy="4203136"/>
          </a:xfrm>
        </p:spPr>
        <p:txBody>
          <a:bodyPr>
            <a:normAutofit/>
          </a:bodyPr>
          <a:lstStyle/>
          <a:p>
            <a:r>
              <a:rPr lang="en-US" dirty="0"/>
              <a:t>Feature selection and transformation improved R</a:t>
            </a:r>
            <a:r>
              <a:rPr lang="en-US" baseline="30000" dirty="0"/>
              <a:t>2</a:t>
            </a:r>
            <a:r>
              <a:rPr lang="en-US" dirty="0"/>
              <a:t> of linear regression from 0.35 to 0.44.</a:t>
            </a:r>
          </a:p>
          <a:p>
            <a:r>
              <a:rPr lang="en-US" dirty="0"/>
              <a:t>All the features are significant based on linear regression</a:t>
            </a:r>
          </a:p>
          <a:p>
            <a:r>
              <a:rPr lang="en-CA" dirty="0"/>
              <a:t>The final dataset: still large; ~2 million rows with 21 features.</a:t>
            </a:r>
          </a:p>
          <a:p>
            <a:r>
              <a:rPr lang="en-CA" dirty="0"/>
              <a:t>Due to computational demand, data were filtered for the top most frequent </a:t>
            </a:r>
            <a:r>
              <a:rPr lang="en-CA" dirty="0" err="1"/>
              <a:t>zipcodes</a:t>
            </a:r>
            <a:r>
              <a:rPr lang="en-CA" dirty="0"/>
              <a:t>: 77096, 77089, 77084, 77024 and 77062. More complicated models are run only on this subset of data which is still large (~293,794 rows) . 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9D8E2-7991-4513-A10F-E631B5271517}"/>
              </a:ext>
            </a:extLst>
          </p:cNvPr>
          <p:cNvSpPr txBox="1">
            <a:spLocks/>
          </p:cNvSpPr>
          <p:nvPr/>
        </p:nvSpPr>
        <p:spPr>
          <a:xfrm>
            <a:off x="913794" y="3582528"/>
            <a:ext cx="6099402" cy="309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2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b="1" dirty="0"/>
              <a:t>Linear Regression model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763" y="2189857"/>
            <a:ext cx="4353878" cy="369398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2096063"/>
            <a:ext cx="5671831" cy="39253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Train-test split: 70% - 30%</a:t>
            </a:r>
          </a:p>
          <a:p>
            <a:r>
              <a:rPr lang="en-CA" dirty="0"/>
              <a:t>Stepwise: forward and both direction; AIC as a metric, all variables significant; R</a:t>
            </a:r>
            <a:r>
              <a:rPr lang="en-CA" baseline="30000" dirty="0"/>
              <a:t>2</a:t>
            </a:r>
            <a:r>
              <a:rPr lang="en-CA" dirty="0"/>
              <a:t> = 0.498</a:t>
            </a:r>
          </a:p>
          <a:p>
            <a:r>
              <a:rPr lang="en-CA" dirty="0"/>
              <a:t>Penalized Linear Regression (Ridge &amp; Lasso): occupancy type has the strongest negative effect on the target variable, following by “</a:t>
            </a:r>
            <a:r>
              <a:rPr lang="en-CA" dirty="0" err="1"/>
              <a:t>elevatedbuildingindicator</a:t>
            </a:r>
            <a:r>
              <a:rPr lang="en-CA" dirty="0"/>
              <a:t>”. </a:t>
            </a:r>
          </a:p>
          <a:p>
            <a:r>
              <a:rPr lang="en-CA" dirty="0"/>
              <a:t>Risk zone and construction with basement have positive coefficient, resulting in an increase in the total insurance premium </a:t>
            </a:r>
          </a:p>
        </p:txBody>
      </p:sp>
    </p:spTree>
    <p:extLst>
      <p:ext uri="{BB962C8B-B14F-4D97-AF65-F5344CB8AC3E}">
        <p14:creationId xmlns:p14="http://schemas.microsoft.com/office/powerpoint/2010/main" val="415641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/>
              <a:t>Anh</a:t>
            </a:r>
          </a:p>
        </p:txBody>
      </p:sp>
    </p:spTree>
    <p:extLst>
      <p:ext uri="{BB962C8B-B14F-4D97-AF65-F5344CB8AC3E}">
        <p14:creationId xmlns:p14="http://schemas.microsoft.com/office/powerpoint/2010/main" val="69177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75" y="-14636"/>
            <a:ext cx="10353761" cy="1326321"/>
          </a:xfrm>
        </p:spPr>
        <p:txBody>
          <a:bodyPr/>
          <a:lstStyle/>
          <a:p>
            <a:r>
              <a:rPr lang="en-US" b="1" dirty="0"/>
              <a:t>Principal Component Analysis (PCA)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2096063"/>
            <a:ext cx="4137599" cy="4313601"/>
          </a:xfrm>
        </p:spPr>
        <p:txBody>
          <a:bodyPr>
            <a:normAutofit/>
          </a:bodyPr>
          <a:lstStyle/>
          <a:p>
            <a:r>
              <a:rPr lang="en-US" dirty="0"/>
              <a:t>PCA was run on the remaining 21 variables. From standard deviations of each PC and </a:t>
            </a:r>
            <a:r>
              <a:rPr lang="en-US" dirty="0" err="1"/>
              <a:t>screeplot</a:t>
            </a:r>
            <a:r>
              <a:rPr lang="en-US" dirty="0"/>
              <a:t> it was concluded that 7 to 10 PCs are sufficient to account for 88% to 96% of variability respectively.</a:t>
            </a:r>
          </a:p>
          <a:p>
            <a:r>
              <a:rPr lang="en-CA" dirty="0"/>
              <a:t>R</a:t>
            </a:r>
            <a:r>
              <a:rPr lang="en-CA" baseline="30000" dirty="0"/>
              <a:t>2</a:t>
            </a:r>
            <a:r>
              <a:rPr lang="en-CA" dirty="0"/>
              <a:t> with 7 PCs and 10 PCs is 0.397 and 0.463 respectively.</a:t>
            </a:r>
            <a:endParaRPr lang="en-US" dirty="0"/>
          </a:p>
          <a:p>
            <a:endParaRPr lang="en-CA" dirty="0"/>
          </a:p>
        </p:txBody>
      </p:sp>
      <p:grpSp>
        <p:nvGrpSpPr>
          <p:cNvPr id="8" name="Canvas 25"/>
          <p:cNvGrpSpPr/>
          <p:nvPr/>
        </p:nvGrpSpPr>
        <p:grpSpPr>
          <a:xfrm>
            <a:off x="5638801" y="2043712"/>
            <a:ext cx="6307772" cy="3799840"/>
            <a:chOff x="0" y="0"/>
            <a:chExt cx="6052185" cy="32004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6052185" cy="3200400"/>
            </a:xfrm>
            <a:prstGeom prst="rect">
              <a:avLst/>
            </a:prstGeom>
            <a:solidFill>
              <a:prstClr val="white"/>
            </a:solidFill>
          </p:spPr>
        </p:sp>
        <p:pic>
          <p:nvPicPr>
            <p:cNvPr id="10" name="Picture 9" descr="A picture containing text&#10;&#10;Description automatically generated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088" y="0"/>
              <a:ext cx="3553097" cy="3108960"/>
            </a:xfrm>
            <a:prstGeom prst="rect">
              <a:avLst/>
            </a:prstGeom>
          </p:spPr>
        </p:pic>
        <p:pic>
          <p:nvPicPr>
            <p:cNvPr id="11" name="Picture 10" descr="Chart, line chart&#10;&#10;Description automatically generated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6006"/>
              <a:ext cx="3448594" cy="301752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2143354" y="1550822"/>
              <a:ext cx="241401" cy="3877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2991918" y="2355494"/>
              <a:ext cx="241401" cy="3877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2566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0"/>
            <a:ext cx="10353761" cy="1326321"/>
          </a:xfrm>
        </p:spPr>
        <p:txBody>
          <a:bodyPr/>
          <a:lstStyle/>
          <a:p>
            <a:r>
              <a:rPr lang="en-US" b="1" dirty="0"/>
              <a:t>Tree-based Regression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95" y="2096063"/>
            <a:ext cx="4621243" cy="4489555"/>
          </a:xfrm>
        </p:spPr>
        <p:txBody>
          <a:bodyPr>
            <a:normAutofit/>
          </a:bodyPr>
          <a:lstStyle/>
          <a:p>
            <a:r>
              <a:rPr lang="en-US" dirty="0"/>
              <a:t>Decision Tree: input: 21 variables; </a:t>
            </a:r>
          </a:p>
          <a:p>
            <a:pPr lvl="1"/>
            <a:r>
              <a:rPr lang="en-CA" sz="1600" dirty="0"/>
              <a:t>only 4 variables (“</a:t>
            </a:r>
            <a:r>
              <a:rPr lang="en-CA" sz="1600" dirty="0" err="1"/>
              <a:t>federalpolicyfee</a:t>
            </a:r>
            <a:r>
              <a:rPr lang="en-CA" sz="1600" dirty="0"/>
              <a:t>”, “</a:t>
            </a:r>
            <a:r>
              <a:rPr lang="en-CA" sz="1600" dirty="0" err="1"/>
              <a:t>floodzone_highrisk</a:t>
            </a:r>
            <a:r>
              <a:rPr lang="en-CA" sz="1600" dirty="0"/>
              <a:t>”, “</a:t>
            </a:r>
            <a:r>
              <a:rPr lang="en-CA" sz="1600" dirty="0" err="1"/>
              <a:t>elevationdifference_trans</a:t>
            </a:r>
            <a:r>
              <a:rPr lang="en-CA" sz="1600" dirty="0"/>
              <a:t>” and “</a:t>
            </a:r>
            <a:r>
              <a:rPr lang="en-CA" sz="1600" dirty="0" err="1"/>
              <a:t>totalbuildinginsurancecoverage_trans</a:t>
            </a:r>
            <a:r>
              <a:rPr lang="en-CA" sz="1600" dirty="0"/>
              <a:t>”) were included in the model</a:t>
            </a:r>
          </a:p>
          <a:p>
            <a:pPr lvl="1"/>
            <a:r>
              <a:rPr lang="en-CA" sz="1600" dirty="0"/>
              <a:t>12 terminal nodes</a:t>
            </a:r>
            <a:r>
              <a:rPr lang="en-C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dirty="0"/>
              <a:t>R2 = 0.784</a:t>
            </a:r>
          </a:p>
          <a:p>
            <a:r>
              <a:rPr lang="en-US" dirty="0"/>
              <a:t>Random Forest: </a:t>
            </a:r>
          </a:p>
          <a:p>
            <a:pPr lvl="1"/>
            <a:r>
              <a:rPr lang="en-US" sz="1600" dirty="0"/>
              <a:t>500 weak regression trees</a:t>
            </a:r>
          </a:p>
          <a:p>
            <a:pPr lvl="1"/>
            <a:r>
              <a:rPr lang="en-US" sz="1600" dirty="0"/>
              <a:t>R2 = 0.884</a:t>
            </a:r>
            <a:endParaRPr lang="en-CA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3685F8-EECA-47C2-9478-2BACF09C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629" y="23525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780654-C89E-4018-925A-58BADAAED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19269"/>
              </p:ext>
            </p:extLst>
          </p:nvPr>
        </p:nvGraphicFramePr>
        <p:xfrm>
          <a:off x="5657531" y="2002877"/>
          <a:ext cx="55292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5525271" imgH="743054" progId="Paint.Picture">
                  <p:embed/>
                </p:oleObj>
              </mc:Choice>
              <mc:Fallback>
                <p:oleObj name="Bitmap Image" r:id="rId3" imgW="5525271" imgH="74305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531" y="2002877"/>
                        <a:ext cx="552926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5A6D986-1A3E-48EB-BAB5-9A83AE819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39" y="3678902"/>
            <a:ext cx="4710966" cy="2363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786A0-0857-4E49-98D5-42C62D2512A2}"/>
              </a:ext>
            </a:extLst>
          </p:cNvPr>
          <p:cNvSpPr txBox="1"/>
          <p:nvPr/>
        </p:nvSpPr>
        <p:spPr>
          <a:xfrm rot="16200000">
            <a:off x="6005351" y="4520498"/>
            <a:ext cx="6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endParaRPr lang="en-CA" baseline="30000" dirty="0"/>
          </a:p>
        </p:txBody>
      </p:sp>
    </p:spTree>
    <p:extLst>
      <p:ext uri="{BB962C8B-B14F-4D97-AF65-F5344CB8AC3E}">
        <p14:creationId xmlns:p14="http://schemas.microsoft.com/office/powerpoint/2010/main" val="11072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0"/>
            <a:ext cx="10353761" cy="1326321"/>
          </a:xfrm>
        </p:spPr>
        <p:txBody>
          <a:bodyPr/>
          <a:lstStyle/>
          <a:p>
            <a:r>
              <a:rPr lang="en-US" b="1" dirty="0"/>
              <a:t>Comparison of linear &amp; Tree-based Regressions</a:t>
            </a:r>
            <a:endParaRPr lang="en-CA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D7C0C0-8356-4B34-8AAE-B3AECA5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28" y="1240774"/>
            <a:ext cx="8397896" cy="54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90" y="1563053"/>
            <a:ext cx="5153660" cy="51536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C257B9B-D3E7-4EFD-AAD7-16329727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0"/>
            <a:ext cx="10353761" cy="1326321"/>
          </a:xfrm>
        </p:spPr>
        <p:txBody>
          <a:bodyPr/>
          <a:lstStyle/>
          <a:p>
            <a:r>
              <a:rPr lang="en-US" b="1" dirty="0"/>
              <a:t>Conclusions</a:t>
            </a:r>
            <a:endParaRPr lang="en-CA" b="1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69955" y="1445824"/>
            <a:ext cx="5649565" cy="4896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important features based on linear regression are:</a:t>
            </a:r>
          </a:p>
          <a:p>
            <a:pPr lvl="1"/>
            <a:r>
              <a:rPr lang="en-US" dirty="0"/>
              <a:t>Occupancy type (3 dummy variables),</a:t>
            </a:r>
          </a:p>
          <a:p>
            <a:pPr lvl="1"/>
            <a:r>
              <a:rPr lang="en-US" dirty="0"/>
              <a:t>Elevated building indicator, and</a:t>
            </a:r>
          </a:p>
          <a:p>
            <a:pPr lvl="1"/>
            <a:r>
              <a:rPr lang="en-US" dirty="0" err="1"/>
              <a:t>Floodzone_high</a:t>
            </a:r>
            <a:r>
              <a:rPr lang="en-US" dirty="0"/>
              <a:t> risk.</a:t>
            </a:r>
          </a:p>
          <a:p>
            <a:r>
              <a:rPr lang="en-US" dirty="0"/>
              <a:t>Random Forest shows the highest predictive power. Based on this model the following are the most important features in predicting insurance premium:</a:t>
            </a:r>
            <a:endParaRPr lang="en-CA" dirty="0"/>
          </a:p>
          <a:p>
            <a:pPr lvl="1"/>
            <a:r>
              <a:rPr lang="en-US" dirty="0"/>
              <a:t>Federal policy fee,</a:t>
            </a:r>
          </a:p>
          <a:p>
            <a:pPr lvl="1"/>
            <a:r>
              <a:rPr lang="en-US" dirty="0"/>
              <a:t>Total building coverage,</a:t>
            </a:r>
          </a:p>
          <a:p>
            <a:pPr lvl="1"/>
            <a:r>
              <a:rPr lang="en-US" dirty="0"/>
              <a:t>Elevated building indicator, and</a:t>
            </a:r>
          </a:p>
          <a:p>
            <a:pPr lvl="1"/>
            <a:r>
              <a:rPr lang="en-US" dirty="0" err="1"/>
              <a:t>floodzone_high</a:t>
            </a:r>
            <a:r>
              <a:rPr lang="en-US" dirty="0"/>
              <a:t> risk.</a:t>
            </a:r>
          </a:p>
        </p:txBody>
      </p:sp>
    </p:spTree>
    <p:extLst>
      <p:ext uri="{BB962C8B-B14F-4D97-AF65-F5344CB8AC3E}">
        <p14:creationId xmlns:p14="http://schemas.microsoft.com/office/powerpoint/2010/main" val="211866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 err="1"/>
              <a:t>HosseiN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45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31B5-33ED-4797-B480-19609D4F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b="1" dirty="0" err="1"/>
              <a:t>Refreneces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435E-E2D4-4A39-83CE-B9088250E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32464"/>
            <a:ext cx="10607646" cy="5208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1100" dirty="0">
                <a:effectLst/>
              </a:rPr>
              <a:t>[1] Munich Re. </a:t>
            </a:r>
            <a:r>
              <a:rPr lang="en-CA" sz="1100" dirty="0" err="1">
                <a:effectLst/>
              </a:rPr>
              <a:t>NatCatSERVICE</a:t>
            </a:r>
            <a:r>
              <a:rPr lang="en-CA" sz="1100" dirty="0">
                <a:effectLst/>
              </a:rPr>
              <a:t> </a:t>
            </a:r>
            <a:r>
              <a:rPr lang="en-CA" sz="1100" u="sng" dirty="0">
                <a:effectLst/>
                <a:hlinkClick r:id="rId2"/>
              </a:rPr>
              <a:t>https://natcatservice.munichre.com/</a:t>
            </a:r>
            <a:r>
              <a:rPr lang="en-CA" sz="1100" dirty="0">
                <a:effectLst/>
              </a:rPr>
              <a:t> (2019).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[2] </a:t>
            </a:r>
            <a:r>
              <a:rPr lang="en-CA" sz="1100" dirty="0" err="1">
                <a:effectLst/>
              </a:rPr>
              <a:t>Winsemius</a:t>
            </a:r>
            <a:r>
              <a:rPr lang="en-CA" sz="1100" dirty="0">
                <a:effectLst/>
              </a:rPr>
              <a:t>, H. C. et al. Global drivers of future river flood risk. Nat. </a:t>
            </a:r>
            <a:r>
              <a:rPr lang="en-CA" sz="1100" dirty="0" err="1">
                <a:effectLst/>
              </a:rPr>
              <a:t>Clim</a:t>
            </a:r>
            <a:r>
              <a:rPr lang="en-CA" sz="1100" dirty="0">
                <a:effectLst/>
              </a:rPr>
              <a:t>. Change 6, 381–385 (2016).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[3] Davis, S. A. &amp; Skaggs, L. L. Catalog of Residential Depth-Damage Functions used by the Army Corps of Engineers in Flood Damage Estimation IWR-92-R-3 (USACE Institute for Water Resources, Fort Belvoir, VA, 1992).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[4] Wing, O.E.J., Pinter, N., Bates, P.D. et al. New insights into US flood vulnerability revealed from flood insurance big data. Nat </a:t>
            </a:r>
            <a:r>
              <a:rPr lang="en-CA" sz="1100" dirty="0" err="1">
                <a:effectLst/>
              </a:rPr>
              <a:t>Commun</a:t>
            </a:r>
            <a:r>
              <a:rPr lang="en-CA" sz="1100" dirty="0">
                <a:effectLst/>
              </a:rPr>
              <a:t> 11, 1444 (2020).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[5] </a:t>
            </a:r>
            <a:r>
              <a:rPr lang="en-US" sz="1100" dirty="0" err="1">
                <a:effectLst/>
              </a:rPr>
              <a:t>Bübeck</a:t>
            </a:r>
            <a:r>
              <a:rPr lang="en-US" sz="1100" dirty="0">
                <a:effectLst/>
              </a:rPr>
              <a:t>, P., de </a:t>
            </a:r>
            <a:r>
              <a:rPr lang="en-US" sz="1100" dirty="0" err="1">
                <a:effectLst/>
              </a:rPr>
              <a:t>Moel</a:t>
            </a:r>
            <a:r>
              <a:rPr lang="en-US" sz="1100" dirty="0">
                <a:effectLst/>
              </a:rPr>
              <a:t>, H., Bouwer, L. M. &amp; </a:t>
            </a:r>
            <a:r>
              <a:rPr lang="en-US" sz="1100" dirty="0" err="1">
                <a:effectLst/>
              </a:rPr>
              <a:t>Aerts</a:t>
            </a:r>
            <a:r>
              <a:rPr lang="en-US" sz="1100" dirty="0">
                <a:effectLst/>
              </a:rPr>
              <a:t>, J. C. J. H. How reliable are projections of future flood damage? Nat. Hazards Earth Syst. Sci. 11, 3293–3306 (2011).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US" sz="1100" dirty="0">
                <a:effectLst/>
              </a:rPr>
              <a:t>[6] </a:t>
            </a:r>
            <a:r>
              <a:rPr lang="en-US" sz="1100" dirty="0" err="1">
                <a:effectLst/>
              </a:rPr>
              <a:t>Merz</a:t>
            </a:r>
            <a:r>
              <a:rPr lang="en-US" sz="1100" dirty="0">
                <a:effectLst/>
              </a:rPr>
              <a:t>, B., </a:t>
            </a:r>
            <a:r>
              <a:rPr lang="en-US" sz="1100" dirty="0" err="1">
                <a:effectLst/>
              </a:rPr>
              <a:t>Kreibich</a:t>
            </a:r>
            <a:r>
              <a:rPr lang="en-US" sz="1100" dirty="0">
                <a:effectLst/>
              </a:rPr>
              <a:t>, H., </a:t>
            </a:r>
            <a:r>
              <a:rPr lang="en-US" sz="1100" dirty="0" err="1">
                <a:effectLst/>
              </a:rPr>
              <a:t>Schwarze</a:t>
            </a:r>
            <a:r>
              <a:rPr lang="en-US" sz="1100" dirty="0">
                <a:effectLst/>
              </a:rPr>
              <a:t>, R. &amp; </a:t>
            </a:r>
            <a:r>
              <a:rPr lang="en-US" sz="1100" dirty="0" err="1">
                <a:effectLst/>
              </a:rPr>
              <a:t>Thieken</a:t>
            </a:r>
            <a:r>
              <a:rPr lang="en-US" sz="1100" dirty="0">
                <a:effectLst/>
              </a:rPr>
              <a:t>, A. Review article “Assessment of economic flood damage”. Nat. Hazards Earth Syst. Sci. 10, 1697–1724 (2010).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US" sz="1100" dirty="0">
                <a:effectLst/>
              </a:rPr>
              <a:t>[7] McGrath, H., El </a:t>
            </a:r>
            <a:r>
              <a:rPr lang="en-US" sz="1100" dirty="0" err="1">
                <a:effectLst/>
              </a:rPr>
              <a:t>Ezz</a:t>
            </a:r>
            <a:r>
              <a:rPr lang="en-US" sz="1100" dirty="0">
                <a:effectLst/>
              </a:rPr>
              <a:t>, A. A. &amp; </a:t>
            </a:r>
            <a:r>
              <a:rPr lang="en-US" sz="1100" dirty="0" err="1">
                <a:effectLst/>
              </a:rPr>
              <a:t>Nastev</a:t>
            </a:r>
            <a:r>
              <a:rPr lang="en-US" sz="1100" dirty="0">
                <a:effectLst/>
              </a:rPr>
              <a:t>, M. Probabilistic depth–damage curves for assessment of flood-induced building losses. Nat. Hazards 97, 1–14 (2019).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US" sz="1100" dirty="0">
                <a:effectLst/>
              </a:rPr>
              <a:t>[8] Lehman, W. &amp; </a:t>
            </a:r>
            <a:r>
              <a:rPr lang="en-US" sz="1100" dirty="0" err="1">
                <a:effectLst/>
              </a:rPr>
              <a:t>Nafari</a:t>
            </a:r>
            <a:r>
              <a:rPr lang="en-US" sz="1100" dirty="0">
                <a:effectLst/>
              </a:rPr>
              <a:t>, R. H. An empirical, functional approach to depth damages. E3S Web Conf. 7, 05002 (2016).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CA" sz="1100" dirty="0">
                <a:effectLst/>
              </a:rPr>
              <a:t>[9] </a:t>
            </a:r>
            <a:r>
              <a:rPr lang="en-CA" sz="1100" dirty="0" err="1">
                <a:effectLst/>
              </a:rPr>
              <a:t>Karapiperis</a:t>
            </a:r>
            <a:r>
              <a:rPr lang="en-CA" sz="1100" dirty="0">
                <a:effectLst/>
              </a:rPr>
              <a:t>, Dimitris &amp; </a:t>
            </a:r>
            <a:r>
              <a:rPr lang="en-CA" sz="1100" dirty="0" err="1">
                <a:effectLst/>
              </a:rPr>
              <a:t>Kunreuther</a:t>
            </a:r>
            <a:r>
              <a:rPr lang="en-CA" sz="1100" dirty="0">
                <a:effectLst/>
              </a:rPr>
              <a:t>, Howard &amp; </a:t>
            </a:r>
            <a:r>
              <a:rPr lang="en-CA" sz="1100" dirty="0" err="1">
                <a:effectLst/>
              </a:rPr>
              <a:t>Lamparelli</a:t>
            </a:r>
            <a:r>
              <a:rPr lang="en-CA" sz="1100" dirty="0">
                <a:effectLst/>
              </a:rPr>
              <a:t>, Nick &amp; Maddox, Ivan &amp; </a:t>
            </a:r>
            <a:r>
              <a:rPr lang="en-CA" sz="1100" dirty="0" err="1">
                <a:effectLst/>
              </a:rPr>
              <a:t>Kousky</a:t>
            </a:r>
            <a:r>
              <a:rPr lang="en-CA" sz="1100" dirty="0">
                <a:effectLst/>
              </a:rPr>
              <a:t>, Carolyn &amp; </a:t>
            </a:r>
            <a:r>
              <a:rPr lang="en-CA" sz="1100" dirty="0" err="1">
                <a:effectLst/>
              </a:rPr>
              <a:t>Surminski</a:t>
            </a:r>
            <a:r>
              <a:rPr lang="en-CA" sz="1100" dirty="0">
                <a:effectLst/>
              </a:rPr>
              <a:t>, </a:t>
            </a:r>
            <a:r>
              <a:rPr lang="en-CA" sz="1100" dirty="0" err="1">
                <a:effectLst/>
              </a:rPr>
              <a:t>Swenja</a:t>
            </a:r>
            <a:r>
              <a:rPr lang="en-CA" sz="1100" dirty="0">
                <a:effectLst/>
              </a:rPr>
              <a:t> &amp; </a:t>
            </a:r>
            <a:r>
              <a:rPr lang="en-CA" sz="1100" dirty="0" err="1">
                <a:effectLst/>
              </a:rPr>
              <a:t>Dolese</a:t>
            </a:r>
            <a:r>
              <a:rPr lang="en-CA" sz="1100" dirty="0">
                <a:effectLst/>
              </a:rPr>
              <a:t>, Ned &amp; Patel, </a:t>
            </a:r>
            <a:r>
              <a:rPr lang="en-CA" sz="1100" dirty="0" err="1">
                <a:effectLst/>
              </a:rPr>
              <a:t>Paresh</a:t>
            </a:r>
            <a:r>
              <a:rPr lang="en-CA" sz="1100" dirty="0">
                <a:effectLst/>
              </a:rPr>
              <a:t> &amp; Larkin-Thorne, Sonja. (2017). Flood Risk and Insurance. 10.13140/RG.2.2.27243.13608.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[10] Congressional Research Service: Informing the legislative debate since 1914. (2021). National Flood Insurance Program: The Current Rating Structure and Risk Rating 2.0. https://crsreports.congress.gov</a:t>
            </a:r>
          </a:p>
          <a:p>
            <a:pPr marL="0" indent="0">
              <a:buNone/>
            </a:pPr>
            <a:r>
              <a:rPr lang="en-CA" sz="1100" dirty="0">
                <a:effectLst/>
              </a:rPr>
              <a:t>[11] </a:t>
            </a:r>
            <a:r>
              <a:rPr lang="en-CA" sz="1100" u="sng" dirty="0">
                <a:effectLst/>
                <a:hlinkClick r:id="rId3"/>
              </a:rPr>
              <a:t>https://nfipservices.floodsmart.gov/reports-flood-insurance-data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CA" sz="1100" dirty="0">
                <a:effectLst/>
              </a:rPr>
              <a:t>[12] </a:t>
            </a:r>
            <a:r>
              <a:rPr lang="en-CA" sz="1100" u="sng" dirty="0">
                <a:effectLst/>
                <a:hlinkClick r:id="rId4"/>
              </a:rPr>
              <a:t>https://www.kaggle.com/lynma01/femas-national-flood-insurance-policy-database</a:t>
            </a:r>
            <a:endParaRPr lang="en-CA" sz="1100" dirty="0">
              <a:effectLst/>
            </a:endParaRPr>
          </a:p>
          <a:p>
            <a:pPr marL="0" indent="0">
              <a:buNone/>
            </a:pPr>
            <a:r>
              <a:rPr lang="en-CA" sz="1100" dirty="0">
                <a:effectLst/>
              </a:rPr>
              <a:t>[13] </a:t>
            </a:r>
            <a:r>
              <a:rPr lang="en-CA" sz="1100" dirty="0" err="1">
                <a:effectLst/>
              </a:rPr>
              <a:t>Zuur</a:t>
            </a:r>
            <a:r>
              <a:rPr lang="en-CA" sz="1100" dirty="0">
                <a:effectLst/>
              </a:rPr>
              <a:t>, A.F., </a:t>
            </a:r>
            <a:r>
              <a:rPr lang="en-CA" sz="1100" dirty="0" err="1">
                <a:effectLst/>
              </a:rPr>
              <a:t>Ieno</a:t>
            </a:r>
            <a:r>
              <a:rPr lang="en-CA" sz="1100" dirty="0">
                <a:effectLst/>
              </a:rPr>
              <a:t> E.N., </a:t>
            </a:r>
            <a:r>
              <a:rPr lang="en-CA" sz="1100" dirty="0" err="1">
                <a:effectLst/>
              </a:rPr>
              <a:t>Elphick</a:t>
            </a:r>
            <a:r>
              <a:rPr lang="en-CA" sz="1100" dirty="0">
                <a:effectLst/>
              </a:rPr>
              <a:t> C. S., A protocol for data exploration to avoid common statistical problems, Methods in Ecology &amp; Evolution, (2010)</a:t>
            </a:r>
          </a:p>
        </p:txBody>
      </p:sp>
    </p:spTree>
    <p:extLst>
      <p:ext uri="{BB962C8B-B14F-4D97-AF65-F5344CB8AC3E}">
        <p14:creationId xmlns:p14="http://schemas.microsoft.com/office/powerpoint/2010/main" val="369871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FB1B-AE0A-44BD-A13F-822CFA28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74" y="2688875"/>
            <a:ext cx="3549242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Thank you!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51133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006E-9A36-4194-B017-4DE81434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5" y="0"/>
            <a:ext cx="10353761" cy="1326321"/>
          </a:xfrm>
        </p:spPr>
        <p:txBody>
          <a:bodyPr/>
          <a:lstStyle/>
          <a:p>
            <a:r>
              <a:rPr lang="en-US" b="1" dirty="0"/>
              <a:t>Outline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42AD-E2A0-4206-BDE6-3C69F273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15" y="1070864"/>
            <a:ext cx="10353762" cy="5534122"/>
          </a:xfrm>
        </p:spPr>
        <p:txBody>
          <a:bodyPr>
            <a:noAutofit/>
          </a:bodyPr>
          <a:lstStyle/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Dataset(s)</a:t>
            </a:r>
          </a:p>
          <a:p>
            <a:r>
              <a:rPr lang="en-US" sz="1800" dirty="0"/>
              <a:t>Data engineering</a:t>
            </a:r>
          </a:p>
          <a:p>
            <a:pPr lvl="1"/>
            <a:r>
              <a:rPr lang="en-US" dirty="0"/>
              <a:t>Data exploration through visualization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Imputation</a:t>
            </a:r>
          </a:p>
          <a:p>
            <a:pPr lvl="1"/>
            <a:r>
              <a:rPr lang="en-US" dirty="0"/>
              <a:t>Feature selection and feature engineering</a:t>
            </a:r>
          </a:p>
          <a:p>
            <a:r>
              <a:rPr lang="en-US" sz="1800" dirty="0"/>
              <a:t>Modeling </a:t>
            </a:r>
          </a:p>
          <a:p>
            <a:pPr lvl="1"/>
            <a:r>
              <a:rPr lang="en-US" sz="1600" dirty="0"/>
              <a:t>Linear regression</a:t>
            </a:r>
          </a:p>
          <a:p>
            <a:pPr lvl="1"/>
            <a:r>
              <a:rPr lang="en-US" dirty="0"/>
              <a:t>Stepwise method</a:t>
            </a:r>
          </a:p>
          <a:p>
            <a:pPr lvl="1"/>
            <a:r>
              <a:rPr lang="en-CA" dirty="0"/>
              <a:t>Penalized Linear Regression </a:t>
            </a:r>
          </a:p>
          <a:p>
            <a:pPr lvl="1"/>
            <a:r>
              <a:rPr lang="en-CA" dirty="0"/>
              <a:t>Principal Component Analysis (PCA)</a:t>
            </a:r>
          </a:p>
          <a:p>
            <a:pPr lvl="1"/>
            <a:r>
              <a:rPr lang="en-CA" dirty="0"/>
              <a:t>Regression Tree</a:t>
            </a:r>
          </a:p>
          <a:p>
            <a:r>
              <a:rPr lang="en-US" sz="1800" dirty="0"/>
              <a:t>Conclusions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43971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320"/>
            <a:ext cx="10353761" cy="1326321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89" y="1121753"/>
            <a:ext cx="8605636" cy="3843342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</a:rPr>
              <a:t>Damage caused by floods is covered under the policy issued by National Flood Insurance Program (NFIP), overseen by FEMA (Federal Emergency Management Agency).</a:t>
            </a:r>
          </a:p>
          <a:p>
            <a:r>
              <a:rPr lang="en-US" sz="1800" dirty="0">
                <a:effectLst/>
              </a:rPr>
              <a:t>Flooding is the primary vector of economic damages inflicted on local communities. There is also a projected increase in destructive flooding due to climate change; therefore, there is an enormous need to efficiently distribute financial risk. </a:t>
            </a:r>
          </a:p>
          <a:p>
            <a:r>
              <a:rPr lang="en-US" sz="1800" dirty="0">
                <a:effectLst/>
              </a:rPr>
              <a:t>Our target variable is the insurance premium. We are trying to answer the following questions:</a:t>
            </a:r>
          </a:p>
          <a:p>
            <a:pPr lvl="1"/>
            <a:r>
              <a:rPr lang="en-US" dirty="0">
                <a:effectLst/>
              </a:rPr>
              <a:t>How do flood zone, elevation, property state, no. of floors and other features affect insurance premium? Can we predict premium based on the variables available? </a:t>
            </a:r>
          </a:p>
          <a:p>
            <a:pPr lvl="1"/>
            <a:r>
              <a:rPr lang="en-US" dirty="0">
                <a:effectLst/>
              </a:rPr>
              <a:t>What is the correlation between different variables? </a:t>
            </a:r>
          </a:p>
          <a:p>
            <a:pPr lvl="1"/>
            <a:r>
              <a:rPr lang="en-US" dirty="0">
                <a:effectLst/>
              </a:rPr>
              <a:t>What are the most important variables in premium estimation?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05" y="1223353"/>
            <a:ext cx="3292475" cy="2849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43" y="5209031"/>
            <a:ext cx="3927158" cy="15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57" y="-9296"/>
            <a:ext cx="10353761" cy="1326321"/>
          </a:xfrm>
        </p:spPr>
        <p:txBody>
          <a:bodyPr/>
          <a:lstStyle/>
          <a:p>
            <a:r>
              <a:rPr lang="en-US" b="1" dirty="0"/>
              <a:t>Data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57" y="2585808"/>
            <a:ext cx="10353762" cy="3695136"/>
          </a:xfrm>
        </p:spPr>
        <p:txBody>
          <a:bodyPr/>
          <a:lstStyle/>
          <a:p>
            <a:r>
              <a:rPr lang="en-US" dirty="0"/>
              <a:t>The main dataset: </a:t>
            </a:r>
            <a:r>
              <a:rPr lang="en-US" dirty="0">
                <a:effectLst/>
              </a:rPr>
              <a:t>FEMA's National Flood Insurance Policy Database (</a:t>
            </a:r>
            <a:r>
              <a:rPr lang="en-US" dirty="0">
                <a:effectLst/>
                <a:hlinkClick r:id="rId2"/>
              </a:rPr>
              <a:t>https://www.kaggle.com/lynma01/femas-national-flood-insurance-policy-database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More than 50,000,000 rows </a:t>
            </a:r>
          </a:p>
          <a:p>
            <a:r>
              <a:rPr lang="en-US" dirty="0">
                <a:effectLst/>
              </a:rPr>
              <a:t>Limited the analysis to Houston, TX data (2,029,540 rows)</a:t>
            </a:r>
          </a:p>
          <a:p>
            <a:r>
              <a:rPr lang="en-CA" dirty="0"/>
              <a:t>Supplementary data: 2,000,000 rows of Claims (</a:t>
            </a:r>
            <a:r>
              <a:rPr lang="en-US" dirty="0">
                <a:effectLst/>
                <a:hlinkClick r:id="rId3"/>
              </a:rPr>
              <a:t>https://nfipservices.floodsmart.gov/reports-flood-insurance-data</a:t>
            </a:r>
            <a:r>
              <a:rPr lang="en-US" dirty="0">
                <a:effectLst/>
              </a:rPr>
              <a:t>)</a:t>
            </a:r>
          </a:p>
          <a:p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5176415"/>
            <a:ext cx="10002636" cy="1621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357" y="850628"/>
            <a:ext cx="8965883" cy="18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A534-4B85-4B48-92A2-2858E8D8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64496"/>
            <a:ext cx="10353761" cy="1326321"/>
          </a:xfrm>
        </p:spPr>
        <p:txBody>
          <a:bodyPr/>
          <a:lstStyle/>
          <a:p>
            <a:r>
              <a:rPr lang="en-CA" dirty="0"/>
              <a:t>Warda</a:t>
            </a:r>
          </a:p>
        </p:txBody>
      </p:sp>
    </p:spTree>
    <p:extLst>
      <p:ext uri="{BB962C8B-B14F-4D97-AF65-F5344CB8AC3E}">
        <p14:creationId xmlns:p14="http://schemas.microsoft.com/office/powerpoint/2010/main" val="274326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194"/>
            <a:ext cx="10353761" cy="1326321"/>
          </a:xfrm>
        </p:spPr>
        <p:txBody>
          <a:bodyPr/>
          <a:lstStyle/>
          <a:p>
            <a:r>
              <a:rPr lang="en-US" b="1" dirty="0"/>
              <a:t>Steps in Data Analysis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11" y="1272006"/>
            <a:ext cx="7919294" cy="4795592"/>
          </a:xfrm>
        </p:spPr>
        <p:txBody>
          <a:bodyPr>
            <a:noAutofit/>
          </a:bodyPr>
          <a:lstStyle/>
          <a:p>
            <a:r>
              <a:rPr lang="en-US" sz="2400" dirty="0"/>
              <a:t>Visualization and understanding data</a:t>
            </a:r>
          </a:p>
          <a:p>
            <a:r>
              <a:rPr lang="en-US" sz="2400" dirty="0"/>
              <a:t>Data Filtering/Cleaning</a:t>
            </a:r>
          </a:p>
          <a:p>
            <a:r>
              <a:rPr lang="en-US" sz="2400" dirty="0"/>
              <a:t>Feature Selection &amp; Feature Engineering</a:t>
            </a:r>
          </a:p>
          <a:p>
            <a:r>
              <a:rPr lang="en-US" sz="2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84302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75" y="233680"/>
            <a:ext cx="10353761" cy="1326321"/>
          </a:xfrm>
        </p:spPr>
        <p:txBody>
          <a:bodyPr/>
          <a:lstStyle/>
          <a:p>
            <a:r>
              <a:rPr lang="en-US" sz="3600" dirty="0"/>
              <a:t>Visualization and understanding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9" y="1666875"/>
            <a:ext cx="3681411" cy="4895849"/>
          </a:xfrm>
        </p:spPr>
        <p:txBody>
          <a:bodyPr>
            <a:normAutofit/>
          </a:bodyPr>
          <a:lstStyle/>
          <a:p>
            <a:r>
              <a:rPr lang="en-US" sz="2800" dirty="0"/>
              <a:t>Visualization to</a:t>
            </a:r>
          </a:p>
          <a:p>
            <a:pPr marL="0" indent="0">
              <a:buNone/>
            </a:pPr>
            <a:r>
              <a:rPr lang="en-US" sz="2800" dirty="0"/>
              <a:t>understand  the data</a:t>
            </a:r>
          </a:p>
          <a:p>
            <a:endParaRPr lang="en-CA" sz="2800" dirty="0"/>
          </a:p>
        </p:txBody>
      </p:sp>
      <p:pic>
        <p:nvPicPr>
          <p:cNvPr id="4" name="Picture 3" descr="Scatter chart&#10;&#10;Description automatically generated">
            <a:extLst>
              <a:ext uri="{FF2B5EF4-FFF2-40B4-BE49-F238E27FC236}">
                <a16:creationId xmlns:a16="http://schemas.microsoft.com/office/drawing/2014/main" id="{0160E313-BD94-4EAC-AF90-8596BAA298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5300" y="1745420"/>
            <a:ext cx="7358842" cy="45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1F0-5CCB-43BF-AF25-B671E83F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194"/>
            <a:ext cx="10353761" cy="1326321"/>
          </a:xfrm>
        </p:spPr>
        <p:txBody>
          <a:bodyPr/>
          <a:lstStyle/>
          <a:p>
            <a:r>
              <a:rPr lang="en-US" sz="3200" dirty="0"/>
              <a:t>Data Filtering/Cleaning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DBF1-D837-4ADB-ADE6-9FC696DB0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11" y="1272006"/>
            <a:ext cx="5463829" cy="4795592"/>
          </a:xfrm>
        </p:spPr>
        <p:txBody>
          <a:bodyPr>
            <a:noAutofit/>
          </a:bodyPr>
          <a:lstStyle/>
          <a:p>
            <a:r>
              <a:rPr lang="en-US" sz="1400" dirty="0"/>
              <a:t>Data Filtering/Cleaning</a:t>
            </a:r>
          </a:p>
          <a:p>
            <a:pPr lvl="1"/>
            <a:r>
              <a:rPr lang="en-US" sz="1400" dirty="0"/>
              <a:t>Right data formatting</a:t>
            </a:r>
          </a:p>
          <a:p>
            <a:pPr lvl="1"/>
            <a:r>
              <a:rPr lang="en-US" sz="1400" dirty="0"/>
              <a:t>Outlier removal</a:t>
            </a:r>
          </a:p>
          <a:p>
            <a:pPr lvl="1"/>
            <a:r>
              <a:rPr lang="en-US" sz="1400" dirty="0"/>
              <a:t>Removed columns with more than 60% data missing</a:t>
            </a:r>
          </a:p>
          <a:p>
            <a:pPr lvl="1"/>
            <a:r>
              <a:rPr lang="en-US" sz="1400" dirty="0"/>
              <a:t>Imputing missing data with mean, 0 and mode</a:t>
            </a:r>
          </a:p>
          <a:p>
            <a:pPr lvl="1"/>
            <a:r>
              <a:rPr lang="en-US" sz="1400" dirty="0"/>
              <a:t>Created dummy variables for categorical features</a:t>
            </a:r>
          </a:p>
          <a:p>
            <a:endParaRPr lang="en-CA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20EAD-3985-417F-87CA-5A2C9D0478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83102" y="3296749"/>
            <a:ext cx="3412620" cy="3178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63FDD-F47B-4B34-98D1-34700682E6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4544" y="3296749"/>
            <a:ext cx="3412620" cy="31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5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460</TotalTime>
  <Words>1314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Times New Roman</vt:lpstr>
      <vt:lpstr>Damask</vt:lpstr>
      <vt:lpstr>Bitmap Image</vt:lpstr>
      <vt:lpstr>Utilizing Machine Learning &amp; Regression Analysis to Analyze Flood Insurance Data</vt:lpstr>
      <vt:lpstr>HosseiN</vt:lpstr>
      <vt:lpstr>Outline</vt:lpstr>
      <vt:lpstr>Problem Statement</vt:lpstr>
      <vt:lpstr>Data</vt:lpstr>
      <vt:lpstr>Warda</vt:lpstr>
      <vt:lpstr>Steps in Data Analysis</vt:lpstr>
      <vt:lpstr>Visualization and understanding data</vt:lpstr>
      <vt:lpstr>Data Filtering/Cleaning</vt:lpstr>
      <vt:lpstr>Steps in Data Analysis</vt:lpstr>
      <vt:lpstr>Mahshid</vt:lpstr>
      <vt:lpstr>Feature Selection &amp; Feature Engineering</vt:lpstr>
      <vt:lpstr>Feature Selection &amp; Feature Engineering</vt:lpstr>
      <vt:lpstr>Linear Regression model</vt:lpstr>
      <vt:lpstr>Anh</vt:lpstr>
      <vt:lpstr>Principal Component Analysis (PCA)</vt:lpstr>
      <vt:lpstr>Tree-based Regression</vt:lpstr>
      <vt:lpstr>Comparison of linear &amp; Tree-based Regressions</vt:lpstr>
      <vt:lpstr>Conclusions</vt:lpstr>
      <vt:lpstr>Refreneces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Machine Learning &amp; Regression Analysis to Analyze Flood Insurance Data</dc:title>
  <dc:creator>Mahshid Jafar Pour</dc:creator>
  <cp:lastModifiedBy>Owner</cp:lastModifiedBy>
  <cp:revision>41</cp:revision>
  <dcterms:created xsi:type="dcterms:W3CDTF">2022-04-05T15:08:53Z</dcterms:created>
  <dcterms:modified xsi:type="dcterms:W3CDTF">2022-04-26T05:21:19Z</dcterms:modified>
</cp:coreProperties>
</file>