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58" r:id="rId4"/>
    <p:sldId id="304" r:id="rId5"/>
    <p:sldId id="260" r:id="rId6"/>
    <p:sldId id="281" r:id="rId7"/>
    <p:sldId id="289" r:id="rId8"/>
    <p:sldId id="303" r:id="rId9"/>
    <p:sldId id="261" r:id="rId10"/>
    <p:sldId id="262" r:id="rId11"/>
    <p:sldId id="264" r:id="rId12"/>
    <p:sldId id="290" r:id="rId13"/>
    <p:sldId id="301" r:id="rId14"/>
    <p:sldId id="265" r:id="rId15"/>
    <p:sldId id="291" r:id="rId16"/>
    <p:sldId id="292" r:id="rId17"/>
    <p:sldId id="279" r:id="rId18"/>
    <p:sldId id="294" r:id="rId19"/>
    <p:sldId id="295" r:id="rId20"/>
    <p:sldId id="296" r:id="rId21"/>
    <p:sldId id="300" r:id="rId22"/>
    <p:sldId id="293" r:id="rId23"/>
    <p:sldId id="298" r:id="rId24"/>
    <p:sldId id="309" r:id="rId25"/>
    <p:sldId id="302" r:id="rId26"/>
    <p:sldId id="308" r:id="rId27"/>
    <p:sldId id="305" r:id="rId28"/>
    <p:sldId id="307" r:id="rId29"/>
    <p:sldId id="310" r:id="rId30"/>
    <p:sldId id="312" r:id="rId31"/>
    <p:sldId id="311" r:id="rId32"/>
    <p:sldId id="30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C18A0B-4619-441F-90DE-4C23AB8CBEFA}" type="doc">
      <dgm:prSet loTypeId="urn:microsoft.com/office/officeart/2005/8/layout/hierarchy2" loCatId="hierarchy" qsTypeId="urn:microsoft.com/office/officeart/2005/8/quickstyle/simple1" qsCatId="simple" csTypeId="urn:microsoft.com/office/officeart/2005/8/colors/accent5_2" csCatId="accent5" phldr="1"/>
      <dgm:spPr/>
      <dgm:t>
        <a:bodyPr/>
        <a:lstStyle/>
        <a:p>
          <a:endParaRPr lang="en-US"/>
        </a:p>
      </dgm:t>
    </dgm:pt>
    <dgm:pt modelId="{8AE0E3B1-CA86-463E-985C-098F420A4308}">
      <dgm:prSet phldrT="[Text]"/>
      <dgm:spPr/>
      <dgm:t>
        <a:bodyPr/>
        <a:lstStyle/>
        <a:p>
          <a:r>
            <a:rPr lang="en-US" dirty="0"/>
            <a:t>Data Collection </a:t>
          </a:r>
        </a:p>
      </dgm:t>
    </dgm:pt>
    <dgm:pt modelId="{D4FA07BA-9DC9-49A7-A51C-3682B42ED449}" type="parTrans" cxnId="{22426174-75EA-4898-A5BD-3565865CDEE2}">
      <dgm:prSet/>
      <dgm:spPr/>
      <dgm:t>
        <a:bodyPr/>
        <a:lstStyle/>
        <a:p>
          <a:endParaRPr lang="en-US"/>
        </a:p>
      </dgm:t>
    </dgm:pt>
    <dgm:pt modelId="{AD7A2A03-BCE4-4804-8AF9-938A6FB2B4E6}" type="sibTrans" cxnId="{22426174-75EA-4898-A5BD-3565865CDEE2}">
      <dgm:prSet/>
      <dgm:spPr/>
      <dgm:t>
        <a:bodyPr/>
        <a:lstStyle/>
        <a:p>
          <a:endParaRPr lang="en-US"/>
        </a:p>
      </dgm:t>
    </dgm:pt>
    <dgm:pt modelId="{678F2BB6-2F8B-46C4-9854-B208E8686DDD}" type="asst">
      <dgm:prSet phldrT="[Text]"/>
      <dgm:spPr/>
      <dgm:t>
        <a:bodyPr/>
        <a:lstStyle/>
        <a:p>
          <a:r>
            <a:rPr lang="en-US" dirty="0"/>
            <a:t>Data Mining</a:t>
          </a:r>
        </a:p>
      </dgm:t>
    </dgm:pt>
    <dgm:pt modelId="{91447177-A677-42CD-BA8F-F48A865BDB86}" type="parTrans" cxnId="{CF39B9AC-FF33-42EF-8114-B65AF8BE1D6B}">
      <dgm:prSet/>
      <dgm:spPr/>
      <dgm:t>
        <a:bodyPr/>
        <a:lstStyle/>
        <a:p>
          <a:endParaRPr lang="en-US"/>
        </a:p>
      </dgm:t>
    </dgm:pt>
    <dgm:pt modelId="{154FADF1-AA32-4E77-95A6-77686B00A504}" type="sibTrans" cxnId="{CF39B9AC-FF33-42EF-8114-B65AF8BE1D6B}">
      <dgm:prSet/>
      <dgm:spPr/>
      <dgm:t>
        <a:bodyPr/>
        <a:lstStyle/>
        <a:p>
          <a:endParaRPr lang="en-US"/>
        </a:p>
      </dgm:t>
    </dgm:pt>
    <dgm:pt modelId="{66FC2D1F-ED7D-4B1C-97F8-C061B9E3E228}" type="asst">
      <dgm:prSet phldrT="[Text]"/>
      <dgm:spPr/>
      <dgm:t>
        <a:bodyPr/>
        <a:lstStyle/>
        <a:p>
          <a:r>
            <a:rPr lang="en-US" dirty="0"/>
            <a:t>Follower Count (ML)</a:t>
          </a:r>
        </a:p>
      </dgm:t>
    </dgm:pt>
    <dgm:pt modelId="{487DE346-EE63-40B6-A78F-281DFBCC8F3F}" type="parTrans" cxnId="{C49E3BED-DEF8-4841-9466-72F7CADCB662}">
      <dgm:prSet/>
      <dgm:spPr/>
      <dgm:t>
        <a:bodyPr/>
        <a:lstStyle/>
        <a:p>
          <a:endParaRPr lang="en-US"/>
        </a:p>
      </dgm:t>
    </dgm:pt>
    <dgm:pt modelId="{2E8FB2D9-4DD1-408B-84E5-E6A3E7C6CC74}" type="sibTrans" cxnId="{C49E3BED-DEF8-4841-9466-72F7CADCB662}">
      <dgm:prSet/>
      <dgm:spPr/>
      <dgm:t>
        <a:bodyPr/>
        <a:lstStyle/>
        <a:p>
          <a:endParaRPr lang="en-US"/>
        </a:p>
      </dgm:t>
    </dgm:pt>
    <dgm:pt modelId="{A7833C56-28C2-45F5-87A4-61331C442803}" type="asst">
      <dgm:prSet phldrT="[Text]"/>
      <dgm:spPr/>
      <dgm:t>
        <a:bodyPr/>
        <a:lstStyle/>
        <a:p>
          <a:r>
            <a:rPr lang="en-US" dirty="0"/>
            <a:t>Hot Topics</a:t>
          </a:r>
        </a:p>
      </dgm:t>
    </dgm:pt>
    <dgm:pt modelId="{C9E70E8B-3438-4DA6-8867-D208491B08DB}" type="parTrans" cxnId="{F58E53D4-9969-4D11-A15B-DB41C739C8C9}">
      <dgm:prSet/>
      <dgm:spPr/>
      <dgm:t>
        <a:bodyPr/>
        <a:lstStyle/>
        <a:p>
          <a:endParaRPr lang="en-US"/>
        </a:p>
      </dgm:t>
    </dgm:pt>
    <dgm:pt modelId="{A57EBEA7-DA7B-4F3A-A92F-7FC78A513760}" type="sibTrans" cxnId="{F58E53D4-9969-4D11-A15B-DB41C739C8C9}">
      <dgm:prSet/>
      <dgm:spPr/>
      <dgm:t>
        <a:bodyPr/>
        <a:lstStyle/>
        <a:p>
          <a:endParaRPr lang="en-US"/>
        </a:p>
      </dgm:t>
    </dgm:pt>
    <dgm:pt modelId="{FFC7ACBE-65B6-4617-BE0B-DDAF19C239E2}" type="asst">
      <dgm:prSet phldrT="[Text]"/>
      <dgm:spPr/>
      <dgm:t>
        <a:bodyPr/>
        <a:lstStyle/>
        <a:p>
          <a:r>
            <a:rPr lang="en-US" dirty="0"/>
            <a:t>Sentiment Analysis</a:t>
          </a:r>
        </a:p>
      </dgm:t>
    </dgm:pt>
    <dgm:pt modelId="{CF504B78-8545-402A-A4D9-3AF6EB9E06EE}" type="parTrans" cxnId="{02F380C2-3590-4DF6-8D99-90B04B15ED04}">
      <dgm:prSet/>
      <dgm:spPr/>
      <dgm:t>
        <a:bodyPr/>
        <a:lstStyle/>
        <a:p>
          <a:endParaRPr lang="en-US"/>
        </a:p>
      </dgm:t>
    </dgm:pt>
    <dgm:pt modelId="{710F9BA1-8241-408C-B958-A5009E1EF792}" type="sibTrans" cxnId="{02F380C2-3590-4DF6-8D99-90B04B15ED04}">
      <dgm:prSet/>
      <dgm:spPr/>
      <dgm:t>
        <a:bodyPr/>
        <a:lstStyle/>
        <a:p>
          <a:endParaRPr lang="en-US"/>
        </a:p>
      </dgm:t>
    </dgm:pt>
    <dgm:pt modelId="{BC18E411-8517-491C-A520-59541842889A}" type="asst">
      <dgm:prSet phldrT="[Text]"/>
      <dgm:spPr/>
      <dgm:t>
        <a:bodyPr/>
        <a:lstStyle/>
        <a:p>
          <a:r>
            <a:rPr lang="en-US" dirty="0"/>
            <a:t>Time Studies</a:t>
          </a:r>
        </a:p>
      </dgm:t>
    </dgm:pt>
    <dgm:pt modelId="{6D269274-3856-4DCE-803A-BFB846DDE83A}" type="parTrans" cxnId="{56459AA6-D5DE-4BC4-BB0F-3108056E83D9}">
      <dgm:prSet/>
      <dgm:spPr/>
      <dgm:t>
        <a:bodyPr/>
        <a:lstStyle/>
        <a:p>
          <a:endParaRPr lang="en-US"/>
        </a:p>
      </dgm:t>
    </dgm:pt>
    <dgm:pt modelId="{7B4B3519-0C92-478F-84DE-8BA462EFEE03}" type="sibTrans" cxnId="{56459AA6-D5DE-4BC4-BB0F-3108056E83D9}">
      <dgm:prSet/>
      <dgm:spPr/>
      <dgm:t>
        <a:bodyPr/>
        <a:lstStyle/>
        <a:p>
          <a:endParaRPr lang="en-US"/>
        </a:p>
      </dgm:t>
    </dgm:pt>
    <dgm:pt modelId="{167879F4-C605-420F-B8EE-2AA9CD61FFFC}" type="pres">
      <dgm:prSet presAssocID="{88C18A0B-4619-441F-90DE-4C23AB8CBEFA}" presName="diagram" presStyleCnt="0">
        <dgm:presLayoutVars>
          <dgm:chPref val="1"/>
          <dgm:dir/>
          <dgm:animOne val="branch"/>
          <dgm:animLvl val="lvl"/>
          <dgm:resizeHandles val="exact"/>
        </dgm:presLayoutVars>
      </dgm:prSet>
      <dgm:spPr/>
    </dgm:pt>
    <dgm:pt modelId="{7019AF2F-9BB8-413F-9BF6-81B51E296CD5}" type="pres">
      <dgm:prSet presAssocID="{8AE0E3B1-CA86-463E-985C-098F420A4308}" presName="root1" presStyleCnt="0"/>
      <dgm:spPr/>
    </dgm:pt>
    <dgm:pt modelId="{6C96C058-5C04-4493-A05D-C2569F767D13}" type="pres">
      <dgm:prSet presAssocID="{8AE0E3B1-CA86-463E-985C-098F420A4308}" presName="LevelOneTextNode" presStyleLbl="node0" presStyleIdx="0" presStyleCnt="1">
        <dgm:presLayoutVars>
          <dgm:chPref val="3"/>
        </dgm:presLayoutVars>
      </dgm:prSet>
      <dgm:spPr/>
    </dgm:pt>
    <dgm:pt modelId="{2F7C8721-1398-4C45-B355-4E8066BC33DC}" type="pres">
      <dgm:prSet presAssocID="{8AE0E3B1-CA86-463E-985C-098F420A4308}" presName="level2hierChild" presStyleCnt="0"/>
      <dgm:spPr/>
    </dgm:pt>
    <dgm:pt modelId="{67C4C7E0-512F-4150-AD3F-C1894F8535C9}" type="pres">
      <dgm:prSet presAssocID="{91447177-A677-42CD-BA8F-F48A865BDB86}" presName="conn2-1" presStyleLbl="parChTrans1D2" presStyleIdx="0" presStyleCnt="1"/>
      <dgm:spPr/>
    </dgm:pt>
    <dgm:pt modelId="{01B813BC-F264-4236-8435-87A71745F563}" type="pres">
      <dgm:prSet presAssocID="{91447177-A677-42CD-BA8F-F48A865BDB86}" presName="connTx" presStyleLbl="parChTrans1D2" presStyleIdx="0" presStyleCnt="1"/>
      <dgm:spPr/>
    </dgm:pt>
    <dgm:pt modelId="{B7C8CA41-F069-46C6-B82C-AFA4C249A4DC}" type="pres">
      <dgm:prSet presAssocID="{678F2BB6-2F8B-46C4-9854-B208E8686DDD}" presName="root2" presStyleCnt="0"/>
      <dgm:spPr/>
    </dgm:pt>
    <dgm:pt modelId="{1CC81A40-5A0B-497A-99AB-D3844B58CBEB}" type="pres">
      <dgm:prSet presAssocID="{678F2BB6-2F8B-46C4-9854-B208E8686DDD}" presName="LevelTwoTextNode" presStyleLbl="asst1" presStyleIdx="0" presStyleCnt="5">
        <dgm:presLayoutVars>
          <dgm:chPref val="3"/>
        </dgm:presLayoutVars>
      </dgm:prSet>
      <dgm:spPr/>
    </dgm:pt>
    <dgm:pt modelId="{2ABBDE01-BC9E-4996-A4C4-DD0122E7AE87}" type="pres">
      <dgm:prSet presAssocID="{678F2BB6-2F8B-46C4-9854-B208E8686DDD}" presName="level3hierChild" presStyleCnt="0"/>
      <dgm:spPr/>
    </dgm:pt>
    <dgm:pt modelId="{E03465B3-9ACB-4FFA-AE6B-CC9E56F6F664}" type="pres">
      <dgm:prSet presAssocID="{6D269274-3856-4DCE-803A-BFB846DDE83A}" presName="conn2-1" presStyleLbl="parChTrans1D3" presStyleIdx="0" presStyleCnt="4"/>
      <dgm:spPr/>
    </dgm:pt>
    <dgm:pt modelId="{6C460A74-DDD0-44EA-8E8A-1F0D534367FF}" type="pres">
      <dgm:prSet presAssocID="{6D269274-3856-4DCE-803A-BFB846DDE83A}" presName="connTx" presStyleLbl="parChTrans1D3" presStyleIdx="0" presStyleCnt="4"/>
      <dgm:spPr/>
    </dgm:pt>
    <dgm:pt modelId="{5740AC4B-7279-4707-9ABB-FD6A5B912EE9}" type="pres">
      <dgm:prSet presAssocID="{BC18E411-8517-491C-A520-59541842889A}" presName="root2" presStyleCnt="0"/>
      <dgm:spPr/>
    </dgm:pt>
    <dgm:pt modelId="{7B505B93-0F6A-401C-9AD3-968303C71045}" type="pres">
      <dgm:prSet presAssocID="{BC18E411-8517-491C-A520-59541842889A}" presName="LevelTwoTextNode" presStyleLbl="asst1" presStyleIdx="1" presStyleCnt="5">
        <dgm:presLayoutVars>
          <dgm:chPref val="3"/>
        </dgm:presLayoutVars>
      </dgm:prSet>
      <dgm:spPr/>
    </dgm:pt>
    <dgm:pt modelId="{385AFB08-9C31-4737-9CF2-8E4F6158D1B6}" type="pres">
      <dgm:prSet presAssocID="{BC18E411-8517-491C-A520-59541842889A}" presName="level3hierChild" presStyleCnt="0"/>
      <dgm:spPr/>
    </dgm:pt>
    <dgm:pt modelId="{3C89A11D-4C03-4FF9-917A-FE02F34AEF1F}" type="pres">
      <dgm:prSet presAssocID="{C9E70E8B-3438-4DA6-8867-D208491B08DB}" presName="conn2-1" presStyleLbl="parChTrans1D3" presStyleIdx="1" presStyleCnt="4"/>
      <dgm:spPr/>
    </dgm:pt>
    <dgm:pt modelId="{AE4669CE-3B1D-44E0-9AF7-0D4AE1A7FF9E}" type="pres">
      <dgm:prSet presAssocID="{C9E70E8B-3438-4DA6-8867-D208491B08DB}" presName="connTx" presStyleLbl="parChTrans1D3" presStyleIdx="1" presStyleCnt="4"/>
      <dgm:spPr/>
    </dgm:pt>
    <dgm:pt modelId="{4D82FA73-5558-4FAA-B20D-6AA6855A7D35}" type="pres">
      <dgm:prSet presAssocID="{A7833C56-28C2-45F5-87A4-61331C442803}" presName="root2" presStyleCnt="0"/>
      <dgm:spPr/>
    </dgm:pt>
    <dgm:pt modelId="{B55272A9-D894-426D-BCAC-4E1189E870F6}" type="pres">
      <dgm:prSet presAssocID="{A7833C56-28C2-45F5-87A4-61331C442803}" presName="LevelTwoTextNode" presStyleLbl="asst1" presStyleIdx="2" presStyleCnt="5">
        <dgm:presLayoutVars>
          <dgm:chPref val="3"/>
        </dgm:presLayoutVars>
      </dgm:prSet>
      <dgm:spPr/>
    </dgm:pt>
    <dgm:pt modelId="{91ABE567-5D71-4B29-A0EF-A0803AE83783}" type="pres">
      <dgm:prSet presAssocID="{A7833C56-28C2-45F5-87A4-61331C442803}" presName="level3hierChild" presStyleCnt="0"/>
      <dgm:spPr/>
    </dgm:pt>
    <dgm:pt modelId="{1B1FEA1E-00F6-497F-8CB3-B139F3A8C481}" type="pres">
      <dgm:prSet presAssocID="{CF504B78-8545-402A-A4D9-3AF6EB9E06EE}" presName="conn2-1" presStyleLbl="parChTrans1D3" presStyleIdx="2" presStyleCnt="4"/>
      <dgm:spPr/>
    </dgm:pt>
    <dgm:pt modelId="{79A16FD4-4478-4018-AA9F-1E26CBEE6659}" type="pres">
      <dgm:prSet presAssocID="{CF504B78-8545-402A-A4D9-3AF6EB9E06EE}" presName="connTx" presStyleLbl="parChTrans1D3" presStyleIdx="2" presStyleCnt="4"/>
      <dgm:spPr/>
    </dgm:pt>
    <dgm:pt modelId="{509FF62B-7FC9-4B28-8CF4-DE74E326D5F4}" type="pres">
      <dgm:prSet presAssocID="{FFC7ACBE-65B6-4617-BE0B-DDAF19C239E2}" presName="root2" presStyleCnt="0"/>
      <dgm:spPr/>
    </dgm:pt>
    <dgm:pt modelId="{6E60C29F-866E-45D2-A663-5A5BCF48875F}" type="pres">
      <dgm:prSet presAssocID="{FFC7ACBE-65B6-4617-BE0B-DDAF19C239E2}" presName="LevelTwoTextNode" presStyleLbl="asst1" presStyleIdx="3" presStyleCnt="5">
        <dgm:presLayoutVars>
          <dgm:chPref val="3"/>
        </dgm:presLayoutVars>
      </dgm:prSet>
      <dgm:spPr/>
    </dgm:pt>
    <dgm:pt modelId="{8E4FCC3D-411B-4E23-AF4E-8337F291E16A}" type="pres">
      <dgm:prSet presAssocID="{FFC7ACBE-65B6-4617-BE0B-DDAF19C239E2}" presName="level3hierChild" presStyleCnt="0"/>
      <dgm:spPr/>
    </dgm:pt>
    <dgm:pt modelId="{93273442-16B2-4A04-8085-0B7BAA77826F}" type="pres">
      <dgm:prSet presAssocID="{487DE346-EE63-40B6-A78F-281DFBCC8F3F}" presName="conn2-1" presStyleLbl="parChTrans1D3" presStyleIdx="3" presStyleCnt="4"/>
      <dgm:spPr/>
    </dgm:pt>
    <dgm:pt modelId="{37D5CDF4-5F2B-4CA8-97BE-A3B15B34692F}" type="pres">
      <dgm:prSet presAssocID="{487DE346-EE63-40B6-A78F-281DFBCC8F3F}" presName="connTx" presStyleLbl="parChTrans1D3" presStyleIdx="3" presStyleCnt="4"/>
      <dgm:spPr/>
    </dgm:pt>
    <dgm:pt modelId="{8000B1C2-CA55-4DB2-816E-F3D40C7BA1E9}" type="pres">
      <dgm:prSet presAssocID="{66FC2D1F-ED7D-4B1C-97F8-C061B9E3E228}" presName="root2" presStyleCnt="0"/>
      <dgm:spPr/>
    </dgm:pt>
    <dgm:pt modelId="{56BBDC10-CCA5-4E41-ABAF-78A2DDFDDBD2}" type="pres">
      <dgm:prSet presAssocID="{66FC2D1F-ED7D-4B1C-97F8-C061B9E3E228}" presName="LevelTwoTextNode" presStyleLbl="asst1" presStyleIdx="4" presStyleCnt="5">
        <dgm:presLayoutVars>
          <dgm:chPref val="3"/>
        </dgm:presLayoutVars>
      </dgm:prSet>
      <dgm:spPr/>
    </dgm:pt>
    <dgm:pt modelId="{E176B727-15AA-4A43-B6C3-3277100E6CB1}" type="pres">
      <dgm:prSet presAssocID="{66FC2D1F-ED7D-4B1C-97F8-C061B9E3E228}" presName="level3hierChild" presStyleCnt="0"/>
      <dgm:spPr/>
    </dgm:pt>
  </dgm:ptLst>
  <dgm:cxnLst>
    <dgm:cxn modelId="{FDF08D12-7335-4AB8-AC06-4C0216805B23}" type="presOf" srcId="{487DE346-EE63-40B6-A78F-281DFBCC8F3F}" destId="{93273442-16B2-4A04-8085-0B7BAA77826F}" srcOrd="0" destOrd="0" presId="urn:microsoft.com/office/officeart/2005/8/layout/hierarchy2"/>
    <dgm:cxn modelId="{20A51331-B5D6-4327-AC24-8EDC4F6A35BE}" type="presOf" srcId="{8AE0E3B1-CA86-463E-985C-098F420A4308}" destId="{6C96C058-5C04-4493-A05D-C2569F767D13}" srcOrd="0" destOrd="0" presId="urn:microsoft.com/office/officeart/2005/8/layout/hierarchy2"/>
    <dgm:cxn modelId="{041DCA3B-8496-456E-9F07-3A24283A56EE}" type="presOf" srcId="{A7833C56-28C2-45F5-87A4-61331C442803}" destId="{B55272A9-D894-426D-BCAC-4E1189E870F6}" srcOrd="0" destOrd="0" presId="urn:microsoft.com/office/officeart/2005/8/layout/hierarchy2"/>
    <dgm:cxn modelId="{2CBBB23D-D284-473E-92D5-D2301FBD4E27}" type="presOf" srcId="{6D269274-3856-4DCE-803A-BFB846DDE83A}" destId="{6C460A74-DDD0-44EA-8E8A-1F0D534367FF}" srcOrd="1" destOrd="0" presId="urn:microsoft.com/office/officeart/2005/8/layout/hierarchy2"/>
    <dgm:cxn modelId="{2304875F-6AE9-493A-9F2D-25C788369D5C}" type="presOf" srcId="{C9E70E8B-3438-4DA6-8867-D208491B08DB}" destId="{AE4669CE-3B1D-44E0-9AF7-0D4AE1A7FF9E}" srcOrd="1" destOrd="0" presId="urn:microsoft.com/office/officeart/2005/8/layout/hierarchy2"/>
    <dgm:cxn modelId="{94972B4C-3963-4255-B7E9-0944038E0BAC}" type="presOf" srcId="{C9E70E8B-3438-4DA6-8867-D208491B08DB}" destId="{3C89A11D-4C03-4FF9-917A-FE02F34AEF1F}" srcOrd="0" destOrd="0" presId="urn:microsoft.com/office/officeart/2005/8/layout/hierarchy2"/>
    <dgm:cxn modelId="{22426174-75EA-4898-A5BD-3565865CDEE2}" srcId="{88C18A0B-4619-441F-90DE-4C23AB8CBEFA}" destId="{8AE0E3B1-CA86-463E-985C-098F420A4308}" srcOrd="0" destOrd="0" parTransId="{D4FA07BA-9DC9-49A7-A51C-3682B42ED449}" sibTransId="{AD7A2A03-BCE4-4804-8AF9-938A6FB2B4E6}"/>
    <dgm:cxn modelId="{36BEC277-A9C2-4C1E-B481-CC6EDFFE0286}" type="presOf" srcId="{66FC2D1F-ED7D-4B1C-97F8-C061B9E3E228}" destId="{56BBDC10-CCA5-4E41-ABAF-78A2DDFDDBD2}" srcOrd="0" destOrd="0" presId="urn:microsoft.com/office/officeart/2005/8/layout/hierarchy2"/>
    <dgm:cxn modelId="{996AEE7A-FE72-4569-BE87-C9321713FEFA}" type="presOf" srcId="{91447177-A677-42CD-BA8F-F48A865BDB86}" destId="{01B813BC-F264-4236-8435-87A71745F563}" srcOrd="1" destOrd="0" presId="urn:microsoft.com/office/officeart/2005/8/layout/hierarchy2"/>
    <dgm:cxn modelId="{D33A0882-DBB5-4041-93BF-702420F1EEF3}" type="presOf" srcId="{678F2BB6-2F8B-46C4-9854-B208E8686DDD}" destId="{1CC81A40-5A0B-497A-99AB-D3844B58CBEB}" srcOrd="0" destOrd="0" presId="urn:microsoft.com/office/officeart/2005/8/layout/hierarchy2"/>
    <dgm:cxn modelId="{56459AA6-D5DE-4BC4-BB0F-3108056E83D9}" srcId="{678F2BB6-2F8B-46C4-9854-B208E8686DDD}" destId="{BC18E411-8517-491C-A520-59541842889A}" srcOrd="0" destOrd="0" parTransId="{6D269274-3856-4DCE-803A-BFB846DDE83A}" sibTransId="{7B4B3519-0C92-478F-84DE-8BA462EFEE03}"/>
    <dgm:cxn modelId="{192F01AA-6609-453C-828B-C1CA845729CE}" type="presOf" srcId="{CF504B78-8545-402A-A4D9-3AF6EB9E06EE}" destId="{1B1FEA1E-00F6-497F-8CB3-B139F3A8C481}" srcOrd="0" destOrd="0" presId="urn:microsoft.com/office/officeart/2005/8/layout/hierarchy2"/>
    <dgm:cxn modelId="{CF39B9AC-FF33-42EF-8114-B65AF8BE1D6B}" srcId="{8AE0E3B1-CA86-463E-985C-098F420A4308}" destId="{678F2BB6-2F8B-46C4-9854-B208E8686DDD}" srcOrd="0" destOrd="0" parTransId="{91447177-A677-42CD-BA8F-F48A865BDB86}" sibTransId="{154FADF1-AA32-4E77-95A6-77686B00A504}"/>
    <dgm:cxn modelId="{02F380C2-3590-4DF6-8D99-90B04B15ED04}" srcId="{678F2BB6-2F8B-46C4-9854-B208E8686DDD}" destId="{FFC7ACBE-65B6-4617-BE0B-DDAF19C239E2}" srcOrd="2" destOrd="0" parTransId="{CF504B78-8545-402A-A4D9-3AF6EB9E06EE}" sibTransId="{710F9BA1-8241-408C-B958-A5009E1EF792}"/>
    <dgm:cxn modelId="{C477CDC2-1814-41B9-AA3D-372A8EA673AF}" type="presOf" srcId="{FFC7ACBE-65B6-4617-BE0B-DDAF19C239E2}" destId="{6E60C29F-866E-45D2-A663-5A5BCF48875F}" srcOrd="0" destOrd="0" presId="urn:microsoft.com/office/officeart/2005/8/layout/hierarchy2"/>
    <dgm:cxn modelId="{F58E53D4-9969-4D11-A15B-DB41C739C8C9}" srcId="{678F2BB6-2F8B-46C4-9854-B208E8686DDD}" destId="{A7833C56-28C2-45F5-87A4-61331C442803}" srcOrd="1" destOrd="0" parTransId="{C9E70E8B-3438-4DA6-8867-D208491B08DB}" sibTransId="{A57EBEA7-DA7B-4F3A-A92F-7FC78A513760}"/>
    <dgm:cxn modelId="{B63DA6D5-9F45-467D-8F96-FAE5BE8EAFC6}" type="presOf" srcId="{6D269274-3856-4DCE-803A-BFB846DDE83A}" destId="{E03465B3-9ACB-4FFA-AE6B-CC9E56F6F664}" srcOrd="0" destOrd="0" presId="urn:microsoft.com/office/officeart/2005/8/layout/hierarchy2"/>
    <dgm:cxn modelId="{0034FEDD-3715-4F4B-95B1-F422642B5358}" type="presOf" srcId="{91447177-A677-42CD-BA8F-F48A865BDB86}" destId="{67C4C7E0-512F-4150-AD3F-C1894F8535C9}" srcOrd="0" destOrd="0" presId="urn:microsoft.com/office/officeart/2005/8/layout/hierarchy2"/>
    <dgm:cxn modelId="{419D8EE1-53DB-4C55-86F7-0C78F4C9A930}" type="presOf" srcId="{CF504B78-8545-402A-A4D9-3AF6EB9E06EE}" destId="{79A16FD4-4478-4018-AA9F-1E26CBEE6659}" srcOrd="1" destOrd="0" presId="urn:microsoft.com/office/officeart/2005/8/layout/hierarchy2"/>
    <dgm:cxn modelId="{FFD2C4E3-DDE9-4061-A2F2-CAD2EC669E02}" type="presOf" srcId="{BC18E411-8517-491C-A520-59541842889A}" destId="{7B505B93-0F6A-401C-9AD3-968303C71045}" srcOrd="0" destOrd="0" presId="urn:microsoft.com/office/officeart/2005/8/layout/hierarchy2"/>
    <dgm:cxn modelId="{C49E3BED-DEF8-4841-9466-72F7CADCB662}" srcId="{678F2BB6-2F8B-46C4-9854-B208E8686DDD}" destId="{66FC2D1F-ED7D-4B1C-97F8-C061B9E3E228}" srcOrd="3" destOrd="0" parTransId="{487DE346-EE63-40B6-A78F-281DFBCC8F3F}" sibTransId="{2E8FB2D9-4DD1-408B-84E5-E6A3E7C6CC74}"/>
    <dgm:cxn modelId="{45DD03EE-6B13-439A-AA31-EAAB04E7759A}" type="presOf" srcId="{487DE346-EE63-40B6-A78F-281DFBCC8F3F}" destId="{37D5CDF4-5F2B-4CA8-97BE-A3B15B34692F}" srcOrd="1" destOrd="0" presId="urn:microsoft.com/office/officeart/2005/8/layout/hierarchy2"/>
    <dgm:cxn modelId="{9AB58EF6-E7A7-48D4-84A9-2450EFE81177}" type="presOf" srcId="{88C18A0B-4619-441F-90DE-4C23AB8CBEFA}" destId="{167879F4-C605-420F-B8EE-2AA9CD61FFFC}" srcOrd="0" destOrd="0" presId="urn:microsoft.com/office/officeart/2005/8/layout/hierarchy2"/>
    <dgm:cxn modelId="{A5089256-2EBD-4408-83F0-7A4878EC7960}" type="presParOf" srcId="{167879F4-C605-420F-B8EE-2AA9CD61FFFC}" destId="{7019AF2F-9BB8-413F-9BF6-81B51E296CD5}" srcOrd="0" destOrd="0" presId="urn:microsoft.com/office/officeart/2005/8/layout/hierarchy2"/>
    <dgm:cxn modelId="{3027B72C-D5E4-4FDA-B0D3-D9CE283DF325}" type="presParOf" srcId="{7019AF2F-9BB8-413F-9BF6-81B51E296CD5}" destId="{6C96C058-5C04-4493-A05D-C2569F767D13}" srcOrd="0" destOrd="0" presId="urn:microsoft.com/office/officeart/2005/8/layout/hierarchy2"/>
    <dgm:cxn modelId="{A5D1E4AE-CC7B-49C3-B79E-CCD3B07141EA}" type="presParOf" srcId="{7019AF2F-9BB8-413F-9BF6-81B51E296CD5}" destId="{2F7C8721-1398-4C45-B355-4E8066BC33DC}" srcOrd="1" destOrd="0" presId="urn:microsoft.com/office/officeart/2005/8/layout/hierarchy2"/>
    <dgm:cxn modelId="{57FED599-3B7F-4990-A4A6-4D944440F346}" type="presParOf" srcId="{2F7C8721-1398-4C45-B355-4E8066BC33DC}" destId="{67C4C7E0-512F-4150-AD3F-C1894F8535C9}" srcOrd="0" destOrd="0" presId="urn:microsoft.com/office/officeart/2005/8/layout/hierarchy2"/>
    <dgm:cxn modelId="{DB39B8DB-8B60-47C4-8D63-6DA9F25BD007}" type="presParOf" srcId="{67C4C7E0-512F-4150-AD3F-C1894F8535C9}" destId="{01B813BC-F264-4236-8435-87A71745F563}" srcOrd="0" destOrd="0" presId="urn:microsoft.com/office/officeart/2005/8/layout/hierarchy2"/>
    <dgm:cxn modelId="{375701B3-9F23-4F0F-9FBC-5906DD99BD47}" type="presParOf" srcId="{2F7C8721-1398-4C45-B355-4E8066BC33DC}" destId="{B7C8CA41-F069-46C6-B82C-AFA4C249A4DC}" srcOrd="1" destOrd="0" presId="urn:microsoft.com/office/officeart/2005/8/layout/hierarchy2"/>
    <dgm:cxn modelId="{A11A7779-245D-496D-A407-448118EF7E44}" type="presParOf" srcId="{B7C8CA41-F069-46C6-B82C-AFA4C249A4DC}" destId="{1CC81A40-5A0B-497A-99AB-D3844B58CBEB}" srcOrd="0" destOrd="0" presId="urn:microsoft.com/office/officeart/2005/8/layout/hierarchy2"/>
    <dgm:cxn modelId="{ECFB5DDA-93F6-4F1D-9C44-F4A7501C404F}" type="presParOf" srcId="{B7C8CA41-F069-46C6-B82C-AFA4C249A4DC}" destId="{2ABBDE01-BC9E-4996-A4C4-DD0122E7AE87}" srcOrd="1" destOrd="0" presId="urn:microsoft.com/office/officeart/2005/8/layout/hierarchy2"/>
    <dgm:cxn modelId="{CB67885B-023E-4640-9E6C-287B199682C3}" type="presParOf" srcId="{2ABBDE01-BC9E-4996-A4C4-DD0122E7AE87}" destId="{E03465B3-9ACB-4FFA-AE6B-CC9E56F6F664}" srcOrd="0" destOrd="0" presId="urn:microsoft.com/office/officeart/2005/8/layout/hierarchy2"/>
    <dgm:cxn modelId="{2AB1E08E-3AC2-4C47-BD82-E099DFD60938}" type="presParOf" srcId="{E03465B3-9ACB-4FFA-AE6B-CC9E56F6F664}" destId="{6C460A74-DDD0-44EA-8E8A-1F0D534367FF}" srcOrd="0" destOrd="0" presId="urn:microsoft.com/office/officeart/2005/8/layout/hierarchy2"/>
    <dgm:cxn modelId="{93009670-82AD-411C-A7F6-A035CE9FA658}" type="presParOf" srcId="{2ABBDE01-BC9E-4996-A4C4-DD0122E7AE87}" destId="{5740AC4B-7279-4707-9ABB-FD6A5B912EE9}" srcOrd="1" destOrd="0" presId="urn:microsoft.com/office/officeart/2005/8/layout/hierarchy2"/>
    <dgm:cxn modelId="{82024883-0F3B-4A7F-9D38-507002ADDCF0}" type="presParOf" srcId="{5740AC4B-7279-4707-9ABB-FD6A5B912EE9}" destId="{7B505B93-0F6A-401C-9AD3-968303C71045}" srcOrd="0" destOrd="0" presId="urn:microsoft.com/office/officeart/2005/8/layout/hierarchy2"/>
    <dgm:cxn modelId="{DAA452BA-CE7F-4DB6-AD39-921427BF20AF}" type="presParOf" srcId="{5740AC4B-7279-4707-9ABB-FD6A5B912EE9}" destId="{385AFB08-9C31-4737-9CF2-8E4F6158D1B6}" srcOrd="1" destOrd="0" presId="urn:microsoft.com/office/officeart/2005/8/layout/hierarchy2"/>
    <dgm:cxn modelId="{F93B83DB-2EE6-478E-8F7B-431947A60ADC}" type="presParOf" srcId="{2ABBDE01-BC9E-4996-A4C4-DD0122E7AE87}" destId="{3C89A11D-4C03-4FF9-917A-FE02F34AEF1F}" srcOrd="2" destOrd="0" presId="urn:microsoft.com/office/officeart/2005/8/layout/hierarchy2"/>
    <dgm:cxn modelId="{65512278-815A-4CD1-A694-6EA01919E4EB}" type="presParOf" srcId="{3C89A11D-4C03-4FF9-917A-FE02F34AEF1F}" destId="{AE4669CE-3B1D-44E0-9AF7-0D4AE1A7FF9E}" srcOrd="0" destOrd="0" presId="urn:microsoft.com/office/officeart/2005/8/layout/hierarchy2"/>
    <dgm:cxn modelId="{F25D0692-131E-4FB3-9894-6B9E0F53411C}" type="presParOf" srcId="{2ABBDE01-BC9E-4996-A4C4-DD0122E7AE87}" destId="{4D82FA73-5558-4FAA-B20D-6AA6855A7D35}" srcOrd="3" destOrd="0" presId="urn:microsoft.com/office/officeart/2005/8/layout/hierarchy2"/>
    <dgm:cxn modelId="{7844ADB0-AFBE-4BDC-B55F-9A462DFDF2C8}" type="presParOf" srcId="{4D82FA73-5558-4FAA-B20D-6AA6855A7D35}" destId="{B55272A9-D894-426D-BCAC-4E1189E870F6}" srcOrd="0" destOrd="0" presId="urn:microsoft.com/office/officeart/2005/8/layout/hierarchy2"/>
    <dgm:cxn modelId="{BC589B66-A07D-420C-8159-1FB7D680EC82}" type="presParOf" srcId="{4D82FA73-5558-4FAA-B20D-6AA6855A7D35}" destId="{91ABE567-5D71-4B29-A0EF-A0803AE83783}" srcOrd="1" destOrd="0" presId="urn:microsoft.com/office/officeart/2005/8/layout/hierarchy2"/>
    <dgm:cxn modelId="{425A1B30-A51E-4459-A48F-B8708737CA31}" type="presParOf" srcId="{2ABBDE01-BC9E-4996-A4C4-DD0122E7AE87}" destId="{1B1FEA1E-00F6-497F-8CB3-B139F3A8C481}" srcOrd="4" destOrd="0" presId="urn:microsoft.com/office/officeart/2005/8/layout/hierarchy2"/>
    <dgm:cxn modelId="{5ACD2C39-7118-4132-A1F7-79842776D2E7}" type="presParOf" srcId="{1B1FEA1E-00F6-497F-8CB3-B139F3A8C481}" destId="{79A16FD4-4478-4018-AA9F-1E26CBEE6659}" srcOrd="0" destOrd="0" presId="urn:microsoft.com/office/officeart/2005/8/layout/hierarchy2"/>
    <dgm:cxn modelId="{CD0177F2-8778-415E-87DE-2C9ECDA191C5}" type="presParOf" srcId="{2ABBDE01-BC9E-4996-A4C4-DD0122E7AE87}" destId="{509FF62B-7FC9-4B28-8CF4-DE74E326D5F4}" srcOrd="5" destOrd="0" presId="urn:microsoft.com/office/officeart/2005/8/layout/hierarchy2"/>
    <dgm:cxn modelId="{3372C24A-7D71-4EB7-B20D-76EB4C28DC8C}" type="presParOf" srcId="{509FF62B-7FC9-4B28-8CF4-DE74E326D5F4}" destId="{6E60C29F-866E-45D2-A663-5A5BCF48875F}" srcOrd="0" destOrd="0" presId="urn:microsoft.com/office/officeart/2005/8/layout/hierarchy2"/>
    <dgm:cxn modelId="{838F01D3-7024-4EA3-96B8-87229C829746}" type="presParOf" srcId="{509FF62B-7FC9-4B28-8CF4-DE74E326D5F4}" destId="{8E4FCC3D-411B-4E23-AF4E-8337F291E16A}" srcOrd="1" destOrd="0" presId="urn:microsoft.com/office/officeart/2005/8/layout/hierarchy2"/>
    <dgm:cxn modelId="{0CE76B67-AE6C-401E-9FAB-24F33569477D}" type="presParOf" srcId="{2ABBDE01-BC9E-4996-A4C4-DD0122E7AE87}" destId="{93273442-16B2-4A04-8085-0B7BAA77826F}" srcOrd="6" destOrd="0" presId="urn:microsoft.com/office/officeart/2005/8/layout/hierarchy2"/>
    <dgm:cxn modelId="{DBF7D640-4799-4D2C-B4C5-E3BC8B03B63D}" type="presParOf" srcId="{93273442-16B2-4A04-8085-0B7BAA77826F}" destId="{37D5CDF4-5F2B-4CA8-97BE-A3B15B34692F}" srcOrd="0" destOrd="0" presId="urn:microsoft.com/office/officeart/2005/8/layout/hierarchy2"/>
    <dgm:cxn modelId="{C17CF032-214B-4BAC-AC24-B4AA8BC7AF97}" type="presParOf" srcId="{2ABBDE01-BC9E-4996-A4C4-DD0122E7AE87}" destId="{8000B1C2-CA55-4DB2-816E-F3D40C7BA1E9}" srcOrd="7" destOrd="0" presId="urn:microsoft.com/office/officeart/2005/8/layout/hierarchy2"/>
    <dgm:cxn modelId="{CBD4B374-F9D2-45D0-86C6-4D6FB3CD7B67}" type="presParOf" srcId="{8000B1C2-CA55-4DB2-816E-F3D40C7BA1E9}" destId="{56BBDC10-CCA5-4E41-ABAF-78A2DDFDDBD2}" srcOrd="0" destOrd="0" presId="urn:microsoft.com/office/officeart/2005/8/layout/hierarchy2"/>
    <dgm:cxn modelId="{7CC6884D-F659-47A0-BDE0-A7A466EFEB9C}" type="presParOf" srcId="{8000B1C2-CA55-4DB2-816E-F3D40C7BA1E9}" destId="{E176B727-15AA-4A43-B6C3-3277100E6CB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6C058-5C04-4493-A05D-C2569F767D13}">
      <dsp:nvSpPr>
        <dsp:cNvPr id="0" name=""/>
        <dsp:cNvSpPr/>
      </dsp:nvSpPr>
      <dsp:spPr>
        <a:xfrm>
          <a:off x="1212094" y="1837694"/>
          <a:ext cx="2129318" cy="10646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Data Collection </a:t>
          </a:r>
        </a:p>
      </dsp:txBody>
      <dsp:txXfrm>
        <a:off x="1243277" y="1868877"/>
        <a:ext cx="2066952" cy="1002293"/>
      </dsp:txXfrm>
    </dsp:sp>
    <dsp:sp modelId="{67C4C7E0-512F-4150-AD3F-C1894F8535C9}">
      <dsp:nvSpPr>
        <dsp:cNvPr id="0" name=""/>
        <dsp:cNvSpPr/>
      </dsp:nvSpPr>
      <dsp:spPr>
        <a:xfrm>
          <a:off x="3341413" y="2349809"/>
          <a:ext cx="851727" cy="40429"/>
        </a:xfrm>
        <a:custGeom>
          <a:avLst/>
          <a:gdLst/>
          <a:ahLst/>
          <a:cxnLst/>
          <a:rect l="0" t="0" r="0" b="0"/>
          <a:pathLst>
            <a:path>
              <a:moveTo>
                <a:pt x="0" y="20214"/>
              </a:moveTo>
              <a:lnTo>
                <a:pt x="851727" y="2021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5983" y="2348731"/>
        <a:ext cx="42586" cy="42586"/>
      </dsp:txXfrm>
    </dsp:sp>
    <dsp:sp modelId="{1CC81A40-5A0B-497A-99AB-D3844B58CBEB}">
      <dsp:nvSpPr>
        <dsp:cNvPr id="0" name=""/>
        <dsp:cNvSpPr/>
      </dsp:nvSpPr>
      <dsp:spPr>
        <a:xfrm>
          <a:off x="4193140" y="1837694"/>
          <a:ext cx="2129318" cy="10646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Data Mining</a:t>
          </a:r>
        </a:p>
      </dsp:txBody>
      <dsp:txXfrm>
        <a:off x="4224323" y="1868877"/>
        <a:ext cx="2066952" cy="1002293"/>
      </dsp:txXfrm>
    </dsp:sp>
    <dsp:sp modelId="{E03465B3-9ACB-4FFA-AE6B-CC9E56F6F664}">
      <dsp:nvSpPr>
        <dsp:cNvPr id="0" name=""/>
        <dsp:cNvSpPr/>
      </dsp:nvSpPr>
      <dsp:spPr>
        <a:xfrm rot="17692822">
          <a:off x="5736109" y="1431540"/>
          <a:ext cx="2024428" cy="40429"/>
        </a:xfrm>
        <a:custGeom>
          <a:avLst/>
          <a:gdLst/>
          <a:ahLst/>
          <a:cxnLst/>
          <a:rect l="0" t="0" r="0" b="0"/>
          <a:pathLst>
            <a:path>
              <a:moveTo>
                <a:pt x="0" y="20214"/>
              </a:moveTo>
              <a:lnTo>
                <a:pt x="2024428" y="20214"/>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6697712" y="1401145"/>
        <a:ext cx="101221" cy="101221"/>
      </dsp:txXfrm>
    </dsp:sp>
    <dsp:sp modelId="{7B505B93-0F6A-401C-9AD3-968303C71045}">
      <dsp:nvSpPr>
        <dsp:cNvPr id="0" name=""/>
        <dsp:cNvSpPr/>
      </dsp:nvSpPr>
      <dsp:spPr>
        <a:xfrm>
          <a:off x="7174186" y="1157"/>
          <a:ext cx="2129318" cy="10646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Time Studies</a:t>
          </a:r>
        </a:p>
      </dsp:txBody>
      <dsp:txXfrm>
        <a:off x="7205369" y="32340"/>
        <a:ext cx="2066952" cy="1002293"/>
      </dsp:txXfrm>
    </dsp:sp>
    <dsp:sp modelId="{3C89A11D-4C03-4FF9-917A-FE02F34AEF1F}">
      <dsp:nvSpPr>
        <dsp:cNvPr id="0" name=""/>
        <dsp:cNvSpPr/>
      </dsp:nvSpPr>
      <dsp:spPr>
        <a:xfrm rot="19457599">
          <a:off x="6223870" y="2043720"/>
          <a:ext cx="1048905" cy="40429"/>
        </a:xfrm>
        <a:custGeom>
          <a:avLst/>
          <a:gdLst/>
          <a:ahLst/>
          <a:cxnLst/>
          <a:rect l="0" t="0" r="0" b="0"/>
          <a:pathLst>
            <a:path>
              <a:moveTo>
                <a:pt x="0" y="20214"/>
              </a:moveTo>
              <a:lnTo>
                <a:pt x="1048905" y="20214"/>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22100" y="2037712"/>
        <a:ext cx="52445" cy="52445"/>
      </dsp:txXfrm>
    </dsp:sp>
    <dsp:sp modelId="{B55272A9-D894-426D-BCAC-4E1189E870F6}">
      <dsp:nvSpPr>
        <dsp:cNvPr id="0" name=""/>
        <dsp:cNvSpPr/>
      </dsp:nvSpPr>
      <dsp:spPr>
        <a:xfrm>
          <a:off x="7174186" y="1225515"/>
          <a:ext cx="2129318" cy="10646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Hot Topics</a:t>
          </a:r>
        </a:p>
      </dsp:txBody>
      <dsp:txXfrm>
        <a:off x="7205369" y="1256698"/>
        <a:ext cx="2066952" cy="1002293"/>
      </dsp:txXfrm>
    </dsp:sp>
    <dsp:sp modelId="{1B1FEA1E-00F6-497F-8CB3-B139F3A8C481}">
      <dsp:nvSpPr>
        <dsp:cNvPr id="0" name=""/>
        <dsp:cNvSpPr/>
      </dsp:nvSpPr>
      <dsp:spPr>
        <a:xfrm rot="2142401">
          <a:off x="6223870" y="2655899"/>
          <a:ext cx="1048905" cy="40429"/>
        </a:xfrm>
        <a:custGeom>
          <a:avLst/>
          <a:gdLst/>
          <a:ahLst/>
          <a:cxnLst/>
          <a:rect l="0" t="0" r="0" b="0"/>
          <a:pathLst>
            <a:path>
              <a:moveTo>
                <a:pt x="0" y="20214"/>
              </a:moveTo>
              <a:lnTo>
                <a:pt x="1048905" y="20214"/>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22100" y="2649891"/>
        <a:ext cx="52445" cy="52445"/>
      </dsp:txXfrm>
    </dsp:sp>
    <dsp:sp modelId="{6E60C29F-866E-45D2-A663-5A5BCF48875F}">
      <dsp:nvSpPr>
        <dsp:cNvPr id="0" name=""/>
        <dsp:cNvSpPr/>
      </dsp:nvSpPr>
      <dsp:spPr>
        <a:xfrm>
          <a:off x="7174186" y="2449873"/>
          <a:ext cx="2129318" cy="10646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Sentiment Analysis</a:t>
          </a:r>
        </a:p>
      </dsp:txBody>
      <dsp:txXfrm>
        <a:off x="7205369" y="2481056"/>
        <a:ext cx="2066952" cy="1002293"/>
      </dsp:txXfrm>
    </dsp:sp>
    <dsp:sp modelId="{93273442-16B2-4A04-8085-0B7BAA77826F}">
      <dsp:nvSpPr>
        <dsp:cNvPr id="0" name=""/>
        <dsp:cNvSpPr/>
      </dsp:nvSpPr>
      <dsp:spPr>
        <a:xfrm rot="3907178">
          <a:off x="5736109" y="3268078"/>
          <a:ext cx="2024428" cy="40429"/>
        </a:xfrm>
        <a:custGeom>
          <a:avLst/>
          <a:gdLst/>
          <a:ahLst/>
          <a:cxnLst/>
          <a:rect l="0" t="0" r="0" b="0"/>
          <a:pathLst>
            <a:path>
              <a:moveTo>
                <a:pt x="0" y="20214"/>
              </a:moveTo>
              <a:lnTo>
                <a:pt x="2024428" y="20214"/>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6697712" y="3237682"/>
        <a:ext cx="101221" cy="101221"/>
      </dsp:txXfrm>
    </dsp:sp>
    <dsp:sp modelId="{56BBDC10-CCA5-4E41-ABAF-78A2DDFDDBD2}">
      <dsp:nvSpPr>
        <dsp:cNvPr id="0" name=""/>
        <dsp:cNvSpPr/>
      </dsp:nvSpPr>
      <dsp:spPr>
        <a:xfrm>
          <a:off x="7174186" y="3674232"/>
          <a:ext cx="2129318" cy="10646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Follower Count (ML)</a:t>
          </a:r>
        </a:p>
      </dsp:txBody>
      <dsp:txXfrm>
        <a:off x="7205369" y="3705415"/>
        <a:ext cx="2066952" cy="10022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DF2D1-CD15-4863-B82E-8127C1127CD2}" type="datetimeFigureOut">
              <a:rPr lang="en-US" smtClean="0"/>
              <a:t>2/17/2018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7727A-FAC7-4B5A-A288-171BE9339E8C}" type="slidenum">
              <a:rPr lang="en-US" smtClean="0"/>
              <a:t>‹#›</a:t>
            </a:fld>
            <a:endParaRPr lang="en-US"/>
          </a:p>
        </p:txBody>
      </p:sp>
    </p:spTree>
    <p:extLst>
      <p:ext uri="{BB962C8B-B14F-4D97-AF65-F5344CB8AC3E}">
        <p14:creationId xmlns:p14="http://schemas.microsoft.com/office/powerpoint/2010/main" val="213894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5F85-C441-401E-97F6-BF2FABD84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A5BFE-7E82-4EC1-A553-041904302A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1C3795-9248-4CDB-973D-C1B57A2F03C1}"/>
              </a:ext>
            </a:extLst>
          </p:cNvPr>
          <p:cNvSpPr>
            <a:spLocks noGrp="1"/>
          </p:cNvSpPr>
          <p:nvPr>
            <p:ph type="dt" sz="half" idx="10"/>
          </p:nvPr>
        </p:nvSpPr>
        <p:spPr/>
        <p:txBody>
          <a:bodyPr/>
          <a:lstStyle/>
          <a:p>
            <a:fld id="{D972DF12-052C-4093-9FA8-594322336958}" type="datetime1">
              <a:rPr lang="en-US" smtClean="0"/>
              <a:t>2/17/2018</a:t>
            </a:fld>
            <a:endParaRPr lang="en-US"/>
          </a:p>
        </p:txBody>
      </p:sp>
      <p:sp>
        <p:nvSpPr>
          <p:cNvPr id="5" name="Footer Placeholder 4">
            <a:extLst>
              <a:ext uri="{FF2B5EF4-FFF2-40B4-BE49-F238E27FC236}">
                <a16:creationId xmlns:a16="http://schemas.microsoft.com/office/drawing/2014/main" id="{DA014954-9B52-490F-AC63-22224C017980}"/>
              </a:ext>
            </a:extLst>
          </p:cNvPr>
          <p:cNvSpPr>
            <a:spLocks noGrp="1"/>
          </p:cNvSpPr>
          <p:nvPr>
            <p:ph type="ftr" sz="quarter" idx="11"/>
          </p:nvPr>
        </p:nvSpPr>
        <p:spPr/>
        <p:txBody>
          <a:bodyPr/>
          <a:lstStyle/>
          <a:p>
            <a:r>
              <a:rPr lang="en-US"/>
              <a:t>Exploring Black Friday &amp; Cyber Monday Tweets</a:t>
            </a:r>
          </a:p>
        </p:txBody>
      </p:sp>
      <p:sp>
        <p:nvSpPr>
          <p:cNvPr id="6" name="Slide Number Placeholder 5">
            <a:extLst>
              <a:ext uri="{FF2B5EF4-FFF2-40B4-BE49-F238E27FC236}">
                <a16:creationId xmlns:a16="http://schemas.microsoft.com/office/drawing/2014/main" id="{4BCDDFCE-7830-4EE2-B4E9-97C289F97AB3}"/>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167534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5DBC-6867-4AA7-A2D9-ABEA01F471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7E404-C2B8-4F60-BE06-887D59990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03920-D72A-4DE9-95F6-140B6E3478F8}"/>
              </a:ext>
            </a:extLst>
          </p:cNvPr>
          <p:cNvSpPr>
            <a:spLocks noGrp="1"/>
          </p:cNvSpPr>
          <p:nvPr>
            <p:ph type="dt" sz="half" idx="10"/>
          </p:nvPr>
        </p:nvSpPr>
        <p:spPr/>
        <p:txBody>
          <a:bodyPr/>
          <a:lstStyle/>
          <a:p>
            <a:fld id="{9FE0AA19-13EC-42BB-9D60-D1DA9F37D3AB}" type="datetime1">
              <a:rPr lang="en-US" smtClean="0"/>
              <a:t>2/17/2018</a:t>
            </a:fld>
            <a:endParaRPr lang="en-US"/>
          </a:p>
        </p:txBody>
      </p:sp>
      <p:sp>
        <p:nvSpPr>
          <p:cNvPr id="5" name="Footer Placeholder 4">
            <a:extLst>
              <a:ext uri="{FF2B5EF4-FFF2-40B4-BE49-F238E27FC236}">
                <a16:creationId xmlns:a16="http://schemas.microsoft.com/office/drawing/2014/main" id="{CA9011FC-1B17-4F18-A9C8-B14DED65A3C6}"/>
              </a:ext>
            </a:extLst>
          </p:cNvPr>
          <p:cNvSpPr>
            <a:spLocks noGrp="1"/>
          </p:cNvSpPr>
          <p:nvPr>
            <p:ph type="ftr" sz="quarter" idx="11"/>
          </p:nvPr>
        </p:nvSpPr>
        <p:spPr/>
        <p:txBody>
          <a:bodyPr/>
          <a:lstStyle/>
          <a:p>
            <a:r>
              <a:rPr lang="en-US"/>
              <a:t>Exploring Black Friday &amp; Cyber Monday Tweets</a:t>
            </a:r>
          </a:p>
        </p:txBody>
      </p:sp>
      <p:sp>
        <p:nvSpPr>
          <p:cNvPr id="6" name="Slide Number Placeholder 5">
            <a:extLst>
              <a:ext uri="{FF2B5EF4-FFF2-40B4-BE49-F238E27FC236}">
                <a16:creationId xmlns:a16="http://schemas.microsoft.com/office/drawing/2014/main" id="{319B317D-5FFB-4B2E-A8B4-60D3640A2D80}"/>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395158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684B3-E9DF-4386-AACB-04682CECC5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C7E975-7703-41EF-A507-3CB0DE43AD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C0D58-1610-4BDF-B643-3540EA556A61}"/>
              </a:ext>
            </a:extLst>
          </p:cNvPr>
          <p:cNvSpPr>
            <a:spLocks noGrp="1"/>
          </p:cNvSpPr>
          <p:nvPr>
            <p:ph type="dt" sz="half" idx="10"/>
          </p:nvPr>
        </p:nvSpPr>
        <p:spPr/>
        <p:txBody>
          <a:bodyPr/>
          <a:lstStyle/>
          <a:p>
            <a:fld id="{EB2F90D8-B2D4-42CE-A944-46B2032074AD}" type="datetime1">
              <a:rPr lang="en-US" smtClean="0"/>
              <a:t>2/17/2018</a:t>
            </a:fld>
            <a:endParaRPr lang="en-US"/>
          </a:p>
        </p:txBody>
      </p:sp>
      <p:sp>
        <p:nvSpPr>
          <p:cNvPr id="5" name="Footer Placeholder 4">
            <a:extLst>
              <a:ext uri="{FF2B5EF4-FFF2-40B4-BE49-F238E27FC236}">
                <a16:creationId xmlns:a16="http://schemas.microsoft.com/office/drawing/2014/main" id="{DF49C54A-B103-4814-BE7B-9B6922F5F0E8}"/>
              </a:ext>
            </a:extLst>
          </p:cNvPr>
          <p:cNvSpPr>
            <a:spLocks noGrp="1"/>
          </p:cNvSpPr>
          <p:nvPr>
            <p:ph type="ftr" sz="quarter" idx="11"/>
          </p:nvPr>
        </p:nvSpPr>
        <p:spPr/>
        <p:txBody>
          <a:bodyPr/>
          <a:lstStyle/>
          <a:p>
            <a:r>
              <a:rPr lang="en-US"/>
              <a:t>Exploring Black Friday &amp; Cyber Monday Tweets</a:t>
            </a:r>
          </a:p>
        </p:txBody>
      </p:sp>
      <p:sp>
        <p:nvSpPr>
          <p:cNvPr id="6" name="Slide Number Placeholder 5">
            <a:extLst>
              <a:ext uri="{FF2B5EF4-FFF2-40B4-BE49-F238E27FC236}">
                <a16:creationId xmlns:a16="http://schemas.microsoft.com/office/drawing/2014/main" id="{87FA7417-B76C-4A71-92AA-52B1FE9DC39D}"/>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362073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D548-717D-4EBA-B1B7-F43F84B550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8B679C-2AD6-4E3A-9416-C26A67B62D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F8E08-CEFF-436F-9AB4-D13BF71922BD}"/>
              </a:ext>
            </a:extLst>
          </p:cNvPr>
          <p:cNvSpPr>
            <a:spLocks noGrp="1"/>
          </p:cNvSpPr>
          <p:nvPr>
            <p:ph type="dt" sz="half" idx="10"/>
          </p:nvPr>
        </p:nvSpPr>
        <p:spPr/>
        <p:txBody>
          <a:bodyPr/>
          <a:lstStyle/>
          <a:p>
            <a:fld id="{450951AC-0CC4-4180-B0EA-C303E3BC3345}" type="datetime1">
              <a:rPr lang="en-US" smtClean="0"/>
              <a:t>2/17/2018</a:t>
            </a:fld>
            <a:endParaRPr lang="en-US"/>
          </a:p>
        </p:txBody>
      </p:sp>
      <p:sp>
        <p:nvSpPr>
          <p:cNvPr id="5" name="Footer Placeholder 4">
            <a:extLst>
              <a:ext uri="{FF2B5EF4-FFF2-40B4-BE49-F238E27FC236}">
                <a16:creationId xmlns:a16="http://schemas.microsoft.com/office/drawing/2014/main" id="{D5D6743E-DF5B-4A3A-B74E-2FA0A8A83002}"/>
              </a:ext>
            </a:extLst>
          </p:cNvPr>
          <p:cNvSpPr>
            <a:spLocks noGrp="1"/>
          </p:cNvSpPr>
          <p:nvPr>
            <p:ph type="ftr" sz="quarter" idx="11"/>
          </p:nvPr>
        </p:nvSpPr>
        <p:spPr/>
        <p:txBody>
          <a:bodyPr/>
          <a:lstStyle/>
          <a:p>
            <a:r>
              <a:rPr lang="en-US"/>
              <a:t>Exploring Black Friday &amp; Cyber Monday Tweets</a:t>
            </a:r>
          </a:p>
        </p:txBody>
      </p:sp>
      <p:sp>
        <p:nvSpPr>
          <p:cNvPr id="6" name="Slide Number Placeholder 5">
            <a:extLst>
              <a:ext uri="{FF2B5EF4-FFF2-40B4-BE49-F238E27FC236}">
                <a16:creationId xmlns:a16="http://schemas.microsoft.com/office/drawing/2014/main" id="{09D1EA38-7334-4367-AAE3-B91228A8DE54}"/>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121462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86BA-FF95-4FF6-B6A3-CE2C734783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899AFE-D6B6-43A0-9C46-B3CBA63DC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0DCCBC-692B-4259-B99B-B12BCE1AC213}"/>
              </a:ext>
            </a:extLst>
          </p:cNvPr>
          <p:cNvSpPr>
            <a:spLocks noGrp="1"/>
          </p:cNvSpPr>
          <p:nvPr>
            <p:ph type="dt" sz="half" idx="10"/>
          </p:nvPr>
        </p:nvSpPr>
        <p:spPr/>
        <p:txBody>
          <a:bodyPr/>
          <a:lstStyle/>
          <a:p>
            <a:fld id="{7680F6AD-E96E-4C21-A5B7-394DD20A7B58}" type="datetime1">
              <a:rPr lang="en-US" smtClean="0"/>
              <a:t>2/17/2018</a:t>
            </a:fld>
            <a:endParaRPr lang="en-US"/>
          </a:p>
        </p:txBody>
      </p:sp>
      <p:sp>
        <p:nvSpPr>
          <p:cNvPr id="5" name="Footer Placeholder 4">
            <a:extLst>
              <a:ext uri="{FF2B5EF4-FFF2-40B4-BE49-F238E27FC236}">
                <a16:creationId xmlns:a16="http://schemas.microsoft.com/office/drawing/2014/main" id="{68D47F7C-0105-42C4-B83D-CB1E4E35C338}"/>
              </a:ext>
            </a:extLst>
          </p:cNvPr>
          <p:cNvSpPr>
            <a:spLocks noGrp="1"/>
          </p:cNvSpPr>
          <p:nvPr>
            <p:ph type="ftr" sz="quarter" idx="11"/>
          </p:nvPr>
        </p:nvSpPr>
        <p:spPr/>
        <p:txBody>
          <a:bodyPr/>
          <a:lstStyle/>
          <a:p>
            <a:r>
              <a:rPr lang="en-US"/>
              <a:t>Exploring Black Friday &amp; Cyber Monday Tweets</a:t>
            </a:r>
          </a:p>
        </p:txBody>
      </p:sp>
      <p:sp>
        <p:nvSpPr>
          <p:cNvPr id="6" name="Slide Number Placeholder 5">
            <a:extLst>
              <a:ext uri="{FF2B5EF4-FFF2-40B4-BE49-F238E27FC236}">
                <a16:creationId xmlns:a16="http://schemas.microsoft.com/office/drawing/2014/main" id="{33FC1843-7803-47AF-8FE9-6220F504B67F}"/>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192131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DF3B-39E2-4934-A97A-17B9B906F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EF151-FF0A-4ACF-8DAE-8F83013609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22E9C4-C902-4242-87AE-138AF986E7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2A068A-3566-4FB9-8544-0D66AD231996}"/>
              </a:ext>
            </a:extLst>
          </p:cNvPr>
          <p:cNvSpPr>
            <a:spLocks noGrp="1"/>
          </p:cNvSpPr>
          <p:nvPr>
            <p:ph type="dt" sz="half" idx="10"/>
          </p:nvPr>
        </p:nvSpPr>
        <p:spPr/>
        <p:txBody>
          <a:bodyPr/>
          <a:lstStyle/>
          <a:p>
            <a:fld id="{A945B84D-15D0-4CC3-8BE4-3FA22C870450}" type="datetime1">
              <a:rPr lang="en-US" smtClean="0"/>
              <a:t>2/17/2018</a:t>
            </a:fld>
            <a:endParaRPr lang="en-US"/>
          </a:p>
        </p:txBody>
      </p:sp>
      <p:sp>
        <p:nvSpPr>
          <p:cNvPr id="6" name="Footer Placeholder 5">
            <a:extLst>
              <a:ext uri="{FF2B5EF4-FFF2-40B4-BE49-F238E27FC236}">
                <a16:creationId xmlns:a16="http://schemas.microsoft.com/office/drawing/2014/main" id="{FE634708-0102-411E-82FF-9E61E523FF46}"/>
              </a:ext>
            </a:extLst>
          </p:cNvPr>
          <p:cNvSpPr>
            <a:spLocks noGrp="1"/>
          </p:cNvSpPr>
          <p:nvPr>
            <p:ph type="ftr" sz="quarter" idx="11"/>
          </p:nvPr>
        </p:nvSpPr>
        <p:spPr/>
        <p:txBody>
          <a:bodyPr/>
          <a:lstStyle/>
          <a:p>
            <a:r>
              <a:rPr lang="en-US"/>
              <a:t>Exploring Black Friday &amp; Cyber Monday Tweets</a:t>
            </a:r>
          </a:p>
        </p:txBody>
      </p:sp>
      <p:sp>
        <p:nvSpPr>
          <p:cNvPr id="7" name="Slide Number Placeholder 6">
            <a:extLst>
              <a:ext uri="{FF2B5EF4-FFF2-40B4-BE49-F238E27FC236}">
                <a16:creationId xmlns:a16="http://schemas.microsoft.com/office/drawing/2014/main" id="{3B14474A-2558-4E92-98D9-98E04E938980}"/>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344853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5078-544C-4487-9875-4F4AFABB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7944DC-8C96-402C-B885-9A8B1887C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52F8BE-0154-4FD3-9BF5-882847ED74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A1A9CA-7490-4F41-9925-A67F80A11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EFDD9F-1117-4A42-9F14-75EB23D70F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5713DD-394E-4977-8768-D65569218E6F}"/>
              </a:ext>
            </a:extLst>
          </p:cNvPr>
          <p:cNvSpPr>
            <a:spLocks noGrp="1"/>
          </p:cNvSpPr>
          <p:nvPr>
            <p:ph type="dt" sz="half" idx="10"/>
          </p:nvPr>
        </p:nvSpPr>
        <p:spPr/>
        <p:txBody>
          <a:bodyPr/>
          <a:lstStyle/>
          <a:p>
            <a:fld id="{069DD3A4-3E44-4BDE-B9FC-BF0FA9DDFCA6}" type="datetime1">
              <a:rPr lang="en-US" smtClean="0"/>
              <a:t>2/17/2018</a:t>
            </a:fld>
            <a:endParaRPr lang="en-US"/>
          </a:p>
        </p:txBody>
      </p:sp>
      <p:sp>
        <p:nvSpPr>
          <p:cNvPr id="8" name="Footer Placeholder 7">
            <a:extLst>
              <a:ext uri="{FF2B5EF4-FFF2-40B4-BE49-F238E27FC236}">
                <a16:creationId xmlns:a16="http://schemas.microsoft.com/office/drawing/2014/main" id="{9DF03366-FCC0-479E-A757-3E6161DCF994}"/>
              </a:ext>
            </a:extLst>
          </p:cNvPr>
          <p:cNvSpPr>
            <a:spLocks noGrp="1"/>
          </p:cNvSpPr>
          <p:nvPr>
            <p:ph type="ftr" sz="quarter" idx="11"/>
          </p:nvPr>
        </p:nvSpPr>
        <p:spPr/>
        <p:txBody>
          <a:bodyPr/>
          <a:lstStyle/>
          <a:p>
            <a:r>
              <a:rPr lang="en-US"/>
              <a:t>Exploring Black Friday &amp; Cyber Monday Tweets</a:t>
            </a:r>
          </a:p>
        </p:txBody>
      </p:sp>
      <p:sp>
        <p:nvSpPr>
          <p:cNvPr id="9" name="Slide Number Placeholder 8">
            <a:extLst>
              <a:ext uri="{FF2B5EF4-FFF2-40B4-BE49-F238E27FC236}">
                <a16:creationId xmlns:a16="http://schemas.microsoft.com/office/drawing/2014/main" id="{00EB5CC9-15C6-43AD-BE3C-76EA5A18208B}"/>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236768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B77F-F7CC-445A-9ED5-2FA06B081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588AC1-4729-4153-83FB-C3C2A2CAF7F8}"/>
              </a:ext>
            </a:extLst>
          </p:cNvPr>
          <p:cNvSpPr>
            <a:spLocks noGrp="1"/>
          </p:cNvSpPr>
          <p:nvPr>
            <p:ph type="dt" sz="half" idx="10"/>
          </p:nvPr>
        </p:nvSpPr>
        <p:spPr/>
        <p:txBody>
          <a:bodyPr/>
          <a:lstStyle/>
          <a:p>
            <a:fld id="{4F4D2CCE-7299-4E11-884D-711F62A25F7B}" type="datetime1">
              <a:rPr lang="en-US" smtClean="0"/>
              <a:t>2/17/2018</a:t>
            </a:fld>
            <a:endParaRPr lang="en-US"/>
          </a:p>
        </p:txBody>
      </p:sp>
      <p:sp>
        <p:nvSpPr>
          <p:cNvPr id="4" name="Footer Placeholder 3">
            <a:extLst>
              <a:ext uri="{FF2B5EF4-FFF2-40B4-BE49-F238E27FC236}">
                <a16:creationId xmlns:a16="http://schemas.microsoft.com/office/drawing/2014/main" id="{69E3EE10-8682-4646-8057-18B7691255C2}"/>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36D972B6-B406-413D-AF7B-47E9FF474C08}"/>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14178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416EC7-68CD-40E5-8988-89B695F3DA05}"/>
              </a:ext>
            </a:extLst>
          </p:cNvPr>
          <p:cNvSpPr>
            <a:spLocks noGrp="1"/>
          </p:cNvSpPr>
          <p:nvPr>
            <p:ph type="dt" sz="half" idx="10"/>
          </p:nvPr>
        </p:nvSpPr>
        <p:spPr/>
        <p:txBody>
          <a:bodyPr/>
          <a:lstStyle/>
          <a:p>
            <a:fld id="{BE4D61F5-B3AE-4F2B-A610-240A30A07F35}" type="datetime1">
              <a:rPr lang="en-US" smtClean="0"/>
              <a:t>2/17/2018</a:t>
            </a:fld>
            <a:endParaRPr lang="en-US"/>
          </a:p>
        </p:txBody>
      </p:sp>
      <p:sp>
        <p:nvSpPr>
          <p:cNvPr id="3" name="Footer Placeholder 2">
            <a:extLst>
              <a:ext uri="{FF2B5EF4-FFF2-40B4-BE49-F238E27FC236}">
                <a16:creationId xmlns:a16="http://schemas.microsoft.com/office/drawing/2014/main" id="{F5F82CAE-634B-4B8E-96FC-23B50C06E6B4}"/>
              </a:ext>
            </a:extLst>
          </p:cNvPr>
          <p:cNvSpPr>
            <a:spLocks noGrp="1"/>
          </p:cNvSpPr>
          <p:nvPr>
            <p:ph type="ftr" sz="quarter" idx="11"/>
          </p:nvPr>
        </p:nvSpPr>
        <p:spPr/>
        <p:txBody>
          <a:bodyPr/>
          <a:lstStyle/>
          <a:p>
            <a:r>
              <a:rPr lang="en-US"/>
              <a:t>Exploring Black Friday &amp; Cyber Monday Tweets</a:t>
            </a:r>
          </a:p>
        </p:txBody>
      </p:sp>
      <p:sp>
        <p:nvSpPr>
          <p:cNvPr id="4" name="Slide Number Placeholder 3">
            <a:extLst>
              <a:ext uri="{FF2B5EF4-FFF2-40B4-BE49-F238E27FC236}">
                <a16:creationId xmlns:a16="http://schemas.microsoft.com/office/drawing/2014/main" id="{5FB7527C-BCCC-4809-9E3E-998303468CE2}"/>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174330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E8CA-A9DE-4EBF-AC73-FA04AD145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F8A7BF-634D-4830-B4B1-483E16799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1B0EBE-F2A1-411C-820C-1018B9A3F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1EE910-E34D-4FE2-A278-D14C7B5E497F}"/>
              </a:ext>
            </a:extLst>
          </p:cNvPr>
          <p:cNvSpPr>
            <a:spLocks noGrp="1"/>
          </p:cNvSpPr>
          <p:nvPr>
            <p:ph type="dt" sz="half" idx="10"/>
          </p:nvPr>
        </p:nvSpPr>
        <p:spPr/>
        <p:txBody>
          <a:bodyPr/>
          <a:lstStyle/>
          <a:p>
            <a:fld id="{673E5CD8-4621-46E9-BE0D-9ECF32ED4482}" type="datetime1">
              <a:rPr lang="en-US" smtClean="0"/>
              <a:t>2/17/2018</a:t>
            </a:fld>
            <a:endParaRPr lang="en-US"/>
          </a:p>
        </p:txBody>
      </p:sp>
      <p:sp>
        <p:nvSpPr>
          <p:cNvPr id="6" name="Footer Placeholder 5">
            <a:extLst>
              <a:ext uri="{FF2B5EF4-FFF2-40B4-BE49-F238E27FC236}">
                <a16:creationId xmlns:a16="http://schemas.microsoft.com/office/drawing/2014/main" id="{1D599FF7-42FB-47BB-95DE-3A1A95B3AEC8}"/>
              </a:ext>
            </a:extLst>
          </p:cNvPr>
          <p:cNvSpPr>
            <a:spLocks noGrp="1"/>
          </p:cNvSpPr>
          <p:nvPr>
            <p:ph type="ftr" sz="quarter" idx="11"/>
          </p:nvPr>
        </p:nvSpPr>
        <p:spPr/>
        <p:txBody>
          <a:bodyPr/>
          <a:lstStyle/>
          <a:p>
            <a:r>
              <a:rPr lang="en-US"/>
              <a:t>Exploring Black Friday &amp; Cyber Monday Tweets</a:t>
            </a:r>
          </a:p>
        </p:txBody>
      </p:sp>
      <p:sp>
        <p:nvSpPr>
          <p:cNvPr id="7" name="Slide Number Placeholder 6">
            <a:extLst>
              <a:ext uri="{FF2B5EF4-FFF2-40B4-BE49-F238E27FC236}">
                <a16:creationId xmlns:a16="http://schemas.microsoft.com/office/drawing/2014/main" id="{112C9ECC-ADE8-4067-9B68-B2F7C20EC531}"/>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338561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3BA6-AA57-41CD-86BD-DF3B20899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D44DD-1FF8-4D48-8349-D45E837DC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B23B8D-4B05-4056-83BA-A7E1AE0B5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DE326F-D0C4-4A18-85BA-7CA3328603CA}"/>
              </a:ext>
            </a:extLst>
          </p:cNvPr>
          <p:cNvSpPr>
            <a:spLocks noGrp="1"/>
          </p:cNvSpPr>
          <p:nvPr>
            <p:ph type="dt" sz="half" idx="10"/>
          </p:nvPr>
        </p:nvSpPr>
        <p:spPr/>
        <p:txBody>
          <a:bodyPr/>
          <a:lstStyle/>
          <a:p>
            <a:fld id="{A54C4D14-7EA5-4073-A9A9-55FBFD69338E}" type="datetime1">
              <a:rPr lang="en-US" smtClean="0"/>
              <a:t>2/17/2018</a:t>
            </a:fld>
            <a:endParaRPr lang="en-US"/>
          </a:p>
        </p:txBody>
      </p:sp>
      <p:sp>
        <p:nvSpPr>
          <p:cNvPr id="6" name="Footer Placeholder 5">
            <a:extLst>
              <a:ext uri="{FF2B5EF4-FFF2-40B4-BE49-F238E27FC236}">
                <a16:creationId xmlns:a16="http://schemas.microsoft.com/office/drawing/2014/main" id="{11064AFE-9F48-4180-8704-7A019DC49A6A}"/>
              </a:ext>
            </a:extLst>
          </p:cNvPr>
          <p:cNvSpPr>
            <a:spLocks noGrp="1"/>
          </p:cNvSpPr>
          <p:nvPr>
            <p:ph type="ftr" sz="quarter" idx="11"/>
          </p:nvPr>
        </p:nvSpPr>
        <p:spPr/>
        <p:txBody>
          <a:bodyPr/>
          <a:lstStyle/>
          <a:p>
            <a:r>
              <a:rPr lang="en-US"/>
              <a:t>Exploring Black Friday &amp; Cyber Monday Tweets</a:t>
            </a:r>
          </a:p>
        </p:txBody>
      </p:sp>
      <p:sp>
        <p:nvSpPr>
          <p:cNvPr id="7" name="Slide Number Placeholder 6">
            <a:extLst>
              <a:ext uri="{FF2B5EF4-FFF2-40B4-BE49-F238E27FC236}">
                <a16:creationId xmlns:a16="http://schemas.microsoft.com/office/drawing/2014/main" id="{18CB6593-3D46-414D-9C9A-15D6E7C77A79}"/>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2075688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2C477-3C4D-418E-95A3-DB4CD8AB1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4CBFD3-15F2-4FE3-91D3-BCE814F56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C88B7-911E-42A3-A6F5-EDF123A21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BFCDB-F2F0-4946-AE0B-7953580A048E}" type="datetime1">
              <a:rPr lang="en-US" smtClean="0"/>
              <a:t>2/17/2018</a:t>
            </a:fld>
            <a:endParaRPr lang="en-US"/>
          </a:p>
        </p:txBody>
      </p:sp>
      <p:sp>
        <p:nvSpPr>
          <p:cNvPr id="5" name="Footer Placeholder 4">
            <a:extLst>
              <a:ext uri="{FF2B5EF4-FFF2-40B4-BE49-F238E27FC236}">
                <a16:creationId xmlns:a16="http://schemas.microsoft.com/office/drawing/2014/main" id="{307F2A9F-F9F0-413E-9B99-1F6196D847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Exploring Black Friday &amp; Cyber Monday Tweets</a:t>
            </a:r>
          </a:p>
        </p:txBody>
      </p:sp>
      <p:sp>
        <p:nvSpPr>
          <p:cNvPr id="6" name="Slide Number Placeholder 5">
            <a:extLst>
              <a:ext uri="{FF2B5EF4-FFF2-40B4-BE49-F238E27FC236}">
                <a16:creationId xmlns:a16="http://schemas.microsoft.com/office/drawing/2014/main" id="{294A0A57-2543-450D-A921-87999F41C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387E5-48F7-4464-94C9-16375A6BC0B4}" type="slidenum">
              <a:rPr lang="en-US" smtClean="0"/>
              <a:t>‹#›</a:t>
            </a:fld>
            <a:endParaRPr lang="en-US"/>
          </a:p>
        </p:txBody>
      </p:sp>
    </p:spTree>
    <p:extLst>
      <p:ext uri="{BB962C8B-B14F-4D97-AF65-F5344CB8AC3E}">
        <p14:creationId xmlns:p14="http://schemas.microsoft.com/office/powerpoint/2010/main" val="3844391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DD3C-7591-40D4-ABDA-859BCFDF3795}"/>
              </a:ext>
            </a:extLst>
          </p:cNvPr>
          <p:cNvSpPr>
            <a:spLocks noGrp="1"/>
          </p:cNvSpPr>
          <p:nvPr>
            <p:ph type="ctrTitle"/>
          </p:nvPr>
        </p:nvSpPr>
        <p:spPr>
          <a:xfrm>
            <a:off x="2247900" y="1109663"/>
            <a:ext cx="7543800" cy="1763077"/>
          </a:xfrm>
        </p:spPr>
        <p:txBody>
          <a:bodyPr>
            <a:normAutofit/>
          </a:bodyPr>
          <a:lstStyle/>
          <a:p>
            <a:r>
              <a:rPr lang="en-US" sz="4800" b="1" dirty="0"/>
              <a:t>Exploring Black Friday &amp; Cyber Monday Tweets</a:t>
            </a:r>
          </a:p>
        </p:txBody>
      </p:sp>
      <p:sp>
        <p:nvSpPr>
          <p:cNvPr id="3" name="Subtitle 2">
            <a:extLst>
              <a:ext uri="{FF2B5EF4-FFF2-40B4-BE49-F238E27FC236}">
                <a16:creationId xmlns:a16="http://schemas.microsoft.com/office/drawing/2014/main" id="{714DD38E-DC69-49D1-B866-83180303430F}"/>
              </a:ext>
            </a:extLst>
          </p:cNvPr>
          <p:cNvSpPr>
            <a:spLocks noGrp="1"/>
          </p:cNvSpPr>
          <p:nvPr>
            <p:ph type="subTitle" idx="1"/>
          </p:nvPr>
        </p:nvSpPr>
        <p:spPr>
          <a:xfrm>
            <a:off x="1524000" y="4685617"/>
            <a:ext cx="9144000" cy="1655762"/>
          </a:xfrm>
        </p:spPr>
        <p:txBody>
          <a:bodyPr>
            <a:normAutofit fontScale="77500" lnSpcReduction="20000"/>
          </a:bodyPr>
          <a:lstStyle/>
          <a:p>
            <a:r>
              <a:rPr lang="en-US" dirty="0"/>
              <a:t>Springboard Data Science Bootcamp</a:t>
            </a:r>
          </a:p>
          <a:p>
            <a:r>
              <a:rPr lang="en-US" dirty="0"/>
              <a:t>Capstone Project 2</a:t>
            </a:r>
          </a:p>
          <a:p>
            <a:endParaRPr lang="en-US" dirty="0"/>
          </a:p>
          <a:p>
            <a:r>
              <a:rPr lang="en-US" dirty="0"/>
              <a:t>Mahshid Mohammadi</a:t>
            </a:r>
          </a:p>
          <a:p>
            <a:r>
              <a:rPr lang="en-US" dirty="0"/>
              <a:t>Feb 2018</a:t>
            </a:r>
          </a:p>
        </p:txBody>
      </p:sp>
      <p:grpSp>
        <p:nvGrpSpPr>
          <p:cNvPr id="12" name="Group 11">
            <a:extLst>
              <a:ext uri="{FF2B5EF4-FFF2-40B4-BE49-F238E27FC236}">
                <a16:creationId xmlns:a16="http://schemas.microsoft.com/office/drawing/2014/main" id="{75010C9D-DB09-4100-8A31-0F85E2CAF844}"/>
              </a:ext>
            </a:extLst>
          </p:cNvPr>
          <p:cNvGrpSpPr/>
          <p:nvPr/>
        </p:nvGrpSpPr>
        <p:grpSpPr>
          <a:xfrm>
            <a:off x="4205256" y="2788558"/>
            <a:ext cx="3781487" cy="1529792"/>
            <a:chOff x="829974" y="3784614"/>
            <a:chExt cx="3781487" cy="1529792"/>
          </a:xfrm>
        </p:grpSpPr>
        <p:pic>
          <p:nvPicPr>
            <p:cNvPr id="11" name="Picture 10">
              <a:extLst>
                <a:ext uri="{FF2B5EF4-FFF2-40B4-BE49-F238E27FC236}">
                  <a16:creationId xmlns:a16="http://schemas.microsoft.com/office/drawing/2014/main" id="{B44185D4-E014-4A48-90CA-C1F8C3F107C7}"/>
                </a:ext>
              </a:extLst>
            </p:cNvPr>
            <p:cNvPicPr>
              <a:picLocks noChangeAspect="1"/>
            </p:cNvPicPr>
            <p:nvPr/>
          </p:nvPicPr>
          <p:blipFill>
            <a:blip r:embed="rId2"/>
            <a:stretch>
              <a:fillRect/>
            </a:stretch>
          </p:blipFill>
          <p:spPr>
            <a:xfrm>
              <a:off x="1524000" y="3784614"/>
              <a:ext cx="3087461" cy="1529792"/>
            </a:xfrm>
            <a:prstGeom prst="rect">
              <a:avLst/>
            </a:prstGeom>
          </p:spPr>
        </p:pic>
        <p:pic>
          <p:nvPicPr>
            <p:cNvPr id="9" name="Picture 8">
              <a:extLst>
                <a:ext uri="{FF2B5EF4-FFF2-40B4-BE49-F238E27FC236}">
                  <a16:creationId xmlns:a16="http://schemas.microsoft.com/office/drawing/2014/main" id="{403C72AF-B3F0-4D49-8FC2-004482A7A360}"/>
                </a:ext>
              </a:extLst>
            </p:cNvPr>
            <p:cNvPicPr>
              <a:picLocks noChangeAspect="1"/>
            </p:cNvPicPr>
            <p:nvPr/>
          </p:nvPicPr>
          <p:blipFill>
            <a:blip r:embed="rId3"/>
            <a:stretch>
              <a:fillRect/>
            </a:stretch>
          </p:blipFill>
          <p:spPr>
            <a:xfrm>
              <a:off x="829974" y="4567122"/>
              <a:ext cx="919848" cy="747284"/>
            </a:xfrm>
            <a:prstGeom prst="rect">
              <a:avLst/>
            </a:prstGeom>
          </p:spPr>
        </p:pic>
      </p:grpSp>
    </p:spTree>
    <p:extLst>
      <p:ext uri="{BB962C8B-B14F-4D97-AF65-F5344CB8AC3E}">
        <p14:creationId xmlns:p14="http://schemas.microsoft.com/office/powerpoint/2010/main" val="3641038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1A90-73E9-46E0-99E6-E8D3544185BB}"/>
              </a:ext>
            </a:extLst>
          </p:cNvPr>
          <p:cNvSpPr>
            <a:spLocks noGrp="1"/>
          </p:cNvSpPr>
          <p:nvPr>
            <p:ph type="title"/>
          </p:nvPr>
        </p:nvSpPr>
        <p:spPr/>
        <p:txBody>
          <a:bodyPr/>
          <a:lstStyle/>
          <a:p>
            <a:r>
              <a:rPr lang="en-US" dirty="0"/>
              <a:t>Data Mining</a:t>
            </a:r>
          </a:p>
        </p:txBody>
      </p:sp>
      <p:sp>
        <p:nvSpPr>
          <p:cNvPr id="3" name="Content Placeholder 2">
            <a:extLst>
              <a:ext uri="{FF2B5EF4-FFF2-40B4-BE49-F238E27FC236}">
                <a16:creationId xmlns:a16="http://schemas.microsoft.com/office/drawing/2014/main" id="{ABD62575-5A4E-4113-9400-A7A9ACBE0D56}"/>
              </a:ext>
            </a:extLst>
          </p:cNvPr>
          <p:cNvSpPr>
            <a:spLocks noGrp="1"/>
          </p:cNvSpPr>
          <p:nvPr>
            <p:ph idx="1"/>
          </p:nvPr>
        </p:nvSpPr>
        <p:spPr/>
        <p:txBody>
          <a:bodyPr/>
          <a:lstStyle/>
          <a:p>
            <a:r>
              <a:rPr lang="en-US" dirty="0"/>
              <a:t>The purpose of this step is to select the needed attributes from the tweet dictionaries to build the tweet and retweet </a:t>
            </a:r>
            <a:r>
              <a:rPr lang="en-US" dirty="0" err="1"/>
              <a:t>dataframes</a:t>
            </a:r>
            <a:r>
              <a:rPr lang="en-US" dirty="0"/>
              <a:t>.</a:t>
            </a:r>
          </a:p>
          <a:p>
            <a:r>
              <a:rPr lang="en-US" dirty="0"/>
              <a:t>Here are the tweet attributes that were saved: </a:t>
            </a:r>
          </a:p>
          <a:p>
            <a:pPr lvl="1"/>
            <a:r>
              <a:rPr lang="en-US" dirty="0"/>
              <a:t>Id | time of creation | coordinates | extended | user mentions | hashtags | </a:t>
            </a:r>
            <a:r>
              <a:rPr lang="en-US" dirty="0" err="1"/>
              <a:t>fulltext</a:t>
            </a:r>
            <a:r>
              <a:rPr lang="en-US" dirty="0"/>
              <a:t> | username | verified | user follower count | user friend count | user favorite count | user status count | user listed count | account creation date</a:t>
            </a:r>
          </a:p>
          <a:p>
            <a:r>
              <a:rPr lang="en-US" dirty="0"/>
              <a:t>Retweet </a:t>
            </a:r>
            <a:r>
              <a:rPr lang="en-US" dirty="0" err="1"/>
              <a:t>dataframe</a:t>
            </a:r>
            <a:r>
              <a:rPr lang="en-US" dirty="0"/>
              <a:t> contains information about the retweet id, creation time, and coordinate plus all the aforementioned attributes of the original tweet.</a:t>
            </a:r>
          </a:p>
        </p:txBody>
      </p:sp>
      <p:sp>
        <p:nvSpPr>
          <p:cNvPr id="4" name="Footer Placeholder 3">
            <a:extLst>
              <a:ext uri="{FF2B5EF4-FFF2-40B4-BE49-F238E27FC236}">
                <a16:creationId xmlns:a16="http://schemas.microsoft.com/office/drawing/2014/main" id="{5B798C7D-F2DD-41F1-91C5-C1D210373BCE}"/>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41DF2A08-813C-45A1-9287-7F682FA2C956}"/>
              </a:ext>
            </a:extLst>
          </p:cNvPr>
          <p:cNvSpPr>
            <a:spLocks noGrp="1"/>
          </p:cNvSpPr>
          <p:nvPr>
            <p:ph type="sldNum" sz="quarter" idx="12"/>
          </p:nvPr>
        </p:nvSpPr>
        <p:spPr/>
        <p:txBody>
          <a:bodyPr/>
          <a:lstStyle/>
          <a:p>
            <a:fld id="{81F387E5-48F7-4464-94C9-16375A6BC0B4}" type="slidenum">
              <a:rPr lang="en-US" smtClean="0"/>
              <a:t>10</a:t>
            </a:fld>
            <a:endParaRPr lang="en-US"/>
          </a:p>
        </p:txBody>
      </p:sp>
    </p:spTree>
    <p:extLst>
      <p:ext uri="{BB962C8B-B14F-4D97-AF65-F5344CB8AC3E}">
        <p14:creationId xmlns:p14="http://schemas.microsoft.com/office/powerpoint/2010/main" val="152324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B512-0F36-4B0A-BEAA-8609E5A39D49}"/>
              </a:ext>
            </a:extLst>
          </p:cNvPr>
          <p:cNvSpPr>
            <a:spLocks noGrp="1"/>
          </p:cNvSpPr>
          <p:nvPr>
            <p:ph type="title"/>
          </p:nvPr>
        </p:nvSpPr>
        <p:spPr/>
        <p:txBody>
          <a:bodyPr/>
          <a:lstStyle/>
          <a:p>
            <a:r>
              <a:rPr lang="en-US" dirty="0"/>
              <a:t>Final Tweet Data Frame (~1.7 million rows)</a:t>
            </a:r>
          </a:p>
        </p:txBody>
      </p:sp>
      <p:sp>
        <p:nvSpPr>
          <p:cNvPr id="4" name="Footer Placeholder 3">
            <a:extLst>
              <a:ext uri="{FF2B5EF4-FFF2-40B4-BE49-F238E27FC236}">
                <a16:creationId xmlns:a16="http://schemas.microsoft.com/office/drawing/2014/main" id="{CCCA8792-107E-41A5-9510-7528A842F221}"/>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608AAD3B-6970-4F03-AE3E-57F5730EA932}"/>
              </a:ext>
            </a:extLst>
          </p:cNvPr>
          <p:cNvSpPr>
            <a:spLocks noGrp="1"/>
          </p:cNvSpPr>
          <p:nvPr>
            <p:ph type="sldNum" sz="quarter" idx="12"/>
          </p:nvPr>
        </p:nvSpPr>
        <p:spPr/>
        <p:txBody>
          <a:bodyPr/>
          <a:lstStyle/>
          <a:p>
            <a:fld id="{81F387E5-48F7-4464-94C9-16375A6BC0B4}" type="slidenum">
              <a:rPr lang="en-US" smtClean="0"/>
              <a:t>11</a:t>
            </a:fld>
            <a:endParaRPr lang="en-US"/>
          </a:p>
        </p:txBody>
      </p:sp>
      <p:pic>
        <p:nvPicPr>
          <p:cNvPr id="3" name="Picture 2">
            <a:extLst>
              <a:ext uri="{FF2B5EF4-FFF2-40B4-BE49-F238E27FC236}">
                <a16:creationId xmlns:a16="http://schemas.microsoft.com/office/drawing/2014/main" id="{6421DC06-09BC-431B-8298-BD81349EABE5}"/>
              </a:ext>
            </a:extLst>
          </p:cNvPr>
          <p:cNvPicPr>
            <a:picLocks noChangeAspect="1"/>
          </p:cNvPicPr>
          <p:nvPr/>
        </p:nvPicPr>
        <p:blipFill>
          <a:blip r:embed="rId2"/>
          <a:stretch>
            <a:fillRect/>
          </a:stretch>
        </p:blipFill>
        <p:spPr>
          <a:xfrm>
            <a:off x="275655" y="2106053"/>
            <a:ext cx="6268221" cy="2999347"/>
          </a:xfrm>
          <a:prstGeom prst="rect">
            <a:avLst/>
          </a:prstGeom>
        </p:spPr>
      </p:pic>
      <p:pic>
        <p:nvPicPr>
          <p:cNvPr id="9" name="Picture 8">
            <a:extLst>
              <a:ext uri="{FF2B5EF4-FFF2-40B4-BE49-F238E27FC236}">
                <a16:creationId xmlns:a16="http://schemas.microsoft.com/office/drawing/2014/main" id="{4762AD57-51AA-4099-BE40-1241B382D57E}"/>
              </a:ext>
            </a:extLst>
          </p:cNvPr>
          <p:cNvPicPr>
            <a:picLocks noChangeAspect="1"/>
          </p:cNvPicPr>
          <p:nvPr/>
        </p:nvPicPr>
        <p:blipFill>
          <a:blip r:embed="rId3"/>
          <a:stretch>
            <a:fillRect/>
          </a:stretch>
        </p:blipFill>
        <p:spPr>
          <a:xfrm>
            <a:off x="6620076" y="2106053"/>
            <a:ext cx="4996456" cy="2999347"/>
          </a:xfrm>
          <a:prstGeom prst="rect">
            <a:avLst/>
          </a:prstGeom>
        </p:spPr>
      </p:pic>
    </p:spTree>
    <p:extLst>
      <p:ext uri="{BB962C8B-B14F-4D97-AF65-F5344CB8AC3E}">
        <p14:creationId xmlns:p14="http://schemas.microsoft.com/office/powerpoint/2010/main" val="5866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E3B5-DDFB-4223-A577-04C6A127B779}"/>
              </a:ext>
            </a:extLst>
          </p:cNvPr>
          <p:cNvSpPr>
            <a:spLocks noGrp="1"/>
          </p:cNvSpPr>
          <p:nvPr>
            <p:ph type="title"/>
          </p:nvPr>
        </p:nvSpPr>
        <p:spPr>
          <a:xfrm>
            <a:off x="838199" y="365125"/>
            <a:ext cx="10773229" cy="1325563"/>
          </a:xfrm>
        </p:spPr>
        <p:txBody>
          <a:bodyPr>
            <a:normAutofit/>
          </a:bodyPr>
          <a:lstStyle/>
          <a:p>
            <a:r>
              <a:rPr lang="en-US" dirty="0"/>
              <a:t>Final Retweet Data Frame (~2.9 million rows)</a:t>
            </a:r>
          </a:p>
        </p:txBody>
      </p:sp>
      <p:sp>
        <p:nvSpPr>
          <p:cNvPr id="4" name="Footer Placeholder 3">
            <a:extLst>
              <a:ext uri="{FF2B5EF4-FFF2-40B4-BE49-F238E27FC236}">
                <a16:creationId xmlns:a16="http://schemas.microsoft.com/office/drawing/2014/main" id="{F03EBAA4-D25C-48D8-B83B-C8AB1E866B11}"/>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BBF9420E-7C77-477E-BB2B-59362882C907}"/>
              </a:ext>
            </a:extLst>
          </p:cNvPr>
          <p:cNvSpPr>
            <a:spLocks noGrp="1"/>
          </p:cNvSpPr>
          <p:nvPr>
            <p:ph type="sldNum" sz="quarter" idx="12"/>
          </p:nvPr>
        </p:nvSpPr>
        <p:spPr/>
        <p:txBody>
          <a:bodyPr/>
          <a:lstStyle/>
          <a:p>
            <a:fld id="{81F387E5-48F7-4464-94C9-16375A6BC0B4}" type="slidenum">
              <a:rPr lang="en-US" smtClean="0"/>
              <a:t>12</a:t>
            </a:fld>
            <a:endParaRPr lang="en-US"/>
          </a:p>
        </p:txBody>
      </p:sp>
      <p:pic>
        <p:nvPicPr>
          <p:cNvPr id="6" name="Picture 5">
            <a:extLst>
              <a:ext uri="{FF2B5EF4-FFF2-40B4-BE49-F238E27FC236}">
                <a16:creationId xmlns:a16="http://schemas.microsoft.com/office/drawing/2014/main" id="{095FEE01-6798-44D6-964B-97858BA1F875}"/>
              </a:ext>
            </a:extLst>
          </p:cNvPr>
          <p:cNvPicPr>
            <a:picLocks noChangeAspect="1"/>
          </p:cNvPicPr>
          <p:nvPr/>
        </p:nvPicPr>
        <p:blipFill rotWithShape="1">
          <a:blip r:embed="rId2"/>
          <a:srcRect b="57000"/>
          <a:stretch/>
        </p:blipFill>
        <p:spPr>
          <a:xfrm>
            <a:off x="1375624" y="1690688"/>
            <a:ext cx="9017384" cy="1881082"/>
          </a:xfrm>
          <a:prstGeom prst="rect">
            <a:avLst/>
          </a:prstGeom>
        </p:spPr>
      </p:pic>
      <p:pic>
        <p:nvPicPr>
          <p:cNvPr id="7" name="Picture 6">
            <a:extLst>
              <a:ext uri="{FF2B5EF4-FFF2-40B4-BE49-F238E27FC236}">
                <a16:creationId xmlns:a16="http://schemas.microsoft.com/office/drawing/2014/main" id="{E04D50E9-E0FF-4633-AB79-B96AD21B0260}"/>
              </a:ext>
            </a:extLst>
          </p:cNvPr>
          <p:cNvPicPr>
            <a:picLocks noChangeAspect="1"/>
          </p:cNvPicPr>
          <p:nvPr/>
        </p:nvPicPr>
        <p:blipFill rotWithShape="1">
          <a:blip r:embed="rId3"/>
          <a:srcRect b="53564"/>
          <a:stretch/>
        </p:blipFill>
        <p:spPr>
          <a:xfrm>
            <a:off x="1375626" y="4132375"/>
            <a:ext cx="9017382" cy="1881083"/>
          </a:xfrm>
          <a:prstGeom prst="rect">
            <a:avLst/>
          </a:prstGeom>
        </p:spPr>
      </p:pic>
    </p:spTree>
    <p:extLst>
      <p:ext uri="{BB962C8B-B14F-4D97-AF65-F5344CB8AC3E}">
        <p14:creationId xmlns:p14="http://schemas.microsoft.com/office/powerpoint/2010/main" val="1703140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048A-D2DC-43FD-9399-23EFFF731023}"/>
              </a:ext>
            </a:extLst>
          </p:cNvPr>
          <p:cNvSpPr>
            <a:spLocks noGrp="1"/>
          </p:cNvSpPr>
          <p:nvPr>
            <p:ph type="title"/>
          </p:nvPr>
        </p:nvSpPr>
        <p:spPr/>
        <p:txBody>
          <a:bodyPr/>
          <a:lstStyle/>
          <a:p>
            <a:r>
              <a:rPr lang="en-US" dirty="0"/>
              <a:t>Tweet Volume over Time</a:t>
            </a:r>
          </a:p>
        </p:txBody>
      </p:sp>
      <p:sp>
        <p:nvSpPr>
          <p:cNvPr id="3" name="Content Placeholder 2">
            <a:extLst>
              <a:ext uri="{FF2B5EF4-FFF2-40B4-BE49-F238E27FC236}">
                <a16:creationId xmlns:a16="http://schemas.microsoft.com/office/drawing/2014/main" id="{BBC61FF8-1A39-4176-A344-F2061B6BC6B0}"/>
              </a:ext>
            </a:extLst>
          </p:cNvPr>
          <p:cNvSpPr>
            <a:spLocks noGrp="1"/>
          </p:cNvSpPr>
          <p:nvPr>
            <p:ph idx="1"/>
          </p:nvPr>
        </p:nvSpPr>
        <p:spPr/>
        <p:txBody>
          <a:bodyPr/>
          <a:lstStyle/>
          <a:p>
            <a:pPr marL="0" lvl="0" indent="0">
              <a:buNone/>
            </a:pPr>
            <a:r>
              <a:rPr lang="en-US" dirty="0"/>
              <a:t>Questions to think about:</a:t>
            </a:r>
          </a:p>
          <a:p>
            <a:pPr lvl="0"/>
            <a:endParaRPr lang="en-US" dirty="0"/>
          </a:p>
          <a:p>
            <a:pPr lvl="0"/>
            <a:r>
              <a:rPr lang="en-US" dirty="0"/>
              <a:t>How did the frequency of tweets change over time (over the course of three weeks around Black Friday)? </a:t>
            </a:r>
          </a:p>
          <a:p>
            <a:pPr lvl="0"/>
            <a:r>
              <a:rPr lang="en-US" dirty="0"/>
              <a:t>When did people’s enthusiasm spike for shopping? </a:t>
            </a:r>
          </a:p>
          <a:p>
            <a:pPr lvl="0"/>
            <a:r>
              <a:rPr lang="en-US" dirty="0"/>
              <a:t>Is there a best time to tweet to get the most exposure?</a:t>
            </a:r>
          </a:p>
        </p:txBody>
      </p:sp>
      <p:sp>
        <p:nvSpPr>
          <p:cNvPr id="4" name="Footer Placeholder 3">
            <a:extLst>
              <a:ext uri="{FF2B5EF4-FFF2-40B4-BE49-F238E27FC236}">
                <a16:creationId xmlns:a16="http://schemas.microsoft.com/office/drawing/2014/main" id="{041E6850-227C-45B0-9CA6-A17890A6F54C}"/>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5A47260B-07C3-4C59-89BE-7294D90DBF06}"/>
              </a:ext>
            </a:extLst>
          </p:cNvPr>
          <p:cNvSpPr>
            <a:spLocks noGrp="1"/>
          </p:cNvSpPr>
          <p:nvPr>
            <p:ph type="sldNum" sz="quarter" idx="12"/>
          </p:nvPr>
        </p:nvSpPr>
        <p:spPr/>
        <p:txBody>
          <a:bodyPr/>
          <a:lstStyle/>
          <a:p>
            <a:fld id="{81F387E5-48F7-4464-94C9-16375A6BC0B4}" type="slidenum">
              <a:rPr lang="en-US" smtClean="0"/>
              <a:t>13</a:t>
            </a:fld>
            <a:endParaRPr lang="en-US"/>
          </a:p>
        </p:txBody>
      </p:sp>
    </p:spTree>
    <p:extLst>
      <p:ext uri="{BB962C8B-B14F-4D97-AF65-F5344CB8AC3E}">
        <p14:creationId xmlns:p14="http://schemas.microsoft.com/office/powerpoint/2010/main" val="1920590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6212-73C5-49A4-9FD4-4328B12BFAA3}"/>
              </a:ext>
            </a:extLst>
          </p:cNvPr>
          <p:cNvSpPr>
            <a:spLocks noGrp="1"/>
          </p:cNvSpPr>
          <p:nvPr>
            <p:ph type="title"/>
          </p:nvPr>
        </p:nvSpPr>
        <p:spPr/>
        <p:txBody>
          <a:bodyPr/>
          <a:lstStyle/>
          <a:p>
            <a:r>
              <a:rPr lang="en-US" dirty="0"/>
              <a:t>Tweets Daily &amp; Hourly Volume (EDA)</a:t>
            </a:r>
          </a:p>
        </p:txBody>
      </p:sp>
      <p:sp>
        <p:nvSpPr>
          <p:cNvPr id="4" name="Footer Placeholder 3">
            <a:extLst>
              <a:ext uri="{FF2B5EF4-FFF2-40B4-BE49-F238E27FC236}">
                <a16:creationId xmlns:a16="http://schemas.microsoft.com/office/drawing/2014/main" id="{F2A02549-A4C8-4A1E-B81D-CF9D08B40960}"/>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663DCAAD-2D0F-4AFE-B740-9C30776D75CA}"/>
              </a:ext>
            </a:extLst>
          </p:cNvPr>
          <p:cNvSpPr>
            <a:spLocks noGrp="1"/>
          </p:cNvSpPr>
          <p:nvPr>
            <p:ph type="sldNum" sz="quarter" idx="12"/>
          </p:nvPr>
        </p:nvSpPr>
        <p:spPr/>
        <p:txBody>
          <a:bodyPr/>
          <a:lstStyle/>
          <a:p>
            <a:fld id="{81F387E5-48F7-4464-94C9-16375A6BC0B4}" type="slidenum">
              <a:rPr lang="en-US" smtClean="0"/>
              <a:t>14</a:t>
            </a:fld>
            <a:endParaRPr lang="en-US"/>
          </a:p>
        </p:txBody>
      </p:sp>
      <p:pic>
        <p:nvPicPr>
          <p:cNvPr id="7" name="Picture 6">
            <a:extLst>
              <a:ext uri="{FF2B5EF4-FFF2-40B4-BE49-F238E27FC236}">
                <a16:creationId xmlns:a16="http://schemas.microsoft.com/office/drawing/2014/main" id="{2A976BB0-3B9D-4912-BA66-1ABAC5E82A68}"/>
              </a:ext>
            </a:extLst>
          </p:cNvPr>
          <p:cNvPicPr>
            <a:picLocks noChangeAspect="1"/>
          </p:cNvPicPr>
          <p:nvPr/>
        </p:nvPicPr>
        <p:blipFill rotWithShape="1">
          <a:blip r:embed="rId2"/>
          <a:srcRect b="6763"/>
          <a:stretch/>
        </p:blipFill>
        <p:spPr>
          <a:xfrm>
            <a:off x="6457950" y="2073275"/>
            <a:ext cx="5343525" cy="4120696"/>
          </a:xfrm>
          <a:prstGeom prst="rect">
            <a:avLst/>
          </a:prstGeom>
        </p:spPr>
      </p:pic>
      <p:pic>
        <p:nvPicPr>
          <p:cNvPr id="9" name="Picture 8">
            <a:extLst>
              <a:ext uri="{FF2B5EF4-FFF2-40B4-BE49-F238E27FC236}">
                <a16:creationId xmlns:a16="http://schemas.microsoft.com/office/drawing/2014/main" id="{4FCF3DEA-EFE4-49E1-BCB3-7B1AC0882B9D}"/>
              </a:ext>
            </a:extLst>
          </p:cNvPr>
          <p:cNvPicPr>
            <a:picLocks noChangeAspect="1"/>
          </p:cNvPicPr>
          <p:nvPr/>
        </p:nvPicPr>
        <p:blipFill>
          <a:blip r:embed="rId3"/>
          <a:stretch>
            <a:fillRect/>
          </a:stretch>
        </p:blipFill>
        <p:spPr>
          <a:xfrm>
            <a:off x="390525" y="1936750"/>
            <a:ext cx="5676900" cy="3705225"/>
          </a:xfrm>
          <a:prstGeom prst="rect">
            <a:avLst/>
          </a:prstGeom>
        </p:spPr>
      </p:pic>
    </p:spTree>
    <p:extLst>
      <p:ext uri="{BB962C8B-B14F-4D97-AF65-F5344CB8AC3E}">
        <p14:creationId xmlns:p14="http://schemas.microsoft.com/office/powerpoint/2010/main" val="192758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6212-73C5-49A4-9FD4-4328B12BFAA3}"/>
              </a:ext>
            </a:extLst>
          </p:cNvPr>
          <p:cNvSpPr>
            <a:spLocks noGrp="1"/>
          </p:cNvSpPr>
          <p:nvPr>
            <p:ph type="title"/>
          </p:nvPr>
        </p:nvSpPr>
        <p:spPr/>
        <p:txBody>
          <a:bodyPr/>
          <a:lstStyle/>
          <a:p>
            <a:r>
              <a:rPr lang="en-US" dirty="0"/>
              <a:t>Tweets Daily &amp; Hourly Volume (EDA)</a:t>
            </a:r>
          </a:p>
        </p:txBody>
      </p:sp>
      <p:sp>
        <p:nvSpPr>
          <p:cNvPr id="4" name="Footer Placeholder 3">
            <a:extLst>
              <a:ext uri="{FF2B5EF4-FFF2-40B4-BE49-F238E27FC236}">
                <a16:creationId xmlns:a16="http://schemas.microsoft.com/office/drawing/2014/main" id="{F2A02549-A4C8-4A1E-B81D-CF9D08B40960}"/>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663DCAAD-2D0F-4AFE-B740-9C30776D75CA}"/>
              </a:ext>
            </a:extLst>
          </p:cNvPr>
          <p:cNvSpPr>
            <a:spLocks noGrp="1"/>
          </p:cNvSpPr>
          <p:nvPr>
            <p:ph type="sldNum" sz="quarter" idx="12"/>
          </p:nvPr>
        </p:nvSpPr>
        <p:spPr/>
        <p:txBody>
          <a:bodyPr/>
          <a:lstStyle/>
          <a:p>
            <a:fld id="{81F387E5-48F7-4464-94C9-16375A6BC0B4}" type="slidenum">
              <a:rPr lang="en-US" smtClean="0"/>
              <a:t>15</a:t>
            </a:fld>
            <a:endParaRPr lang="en-US"/>
          </a:p>
        </p:txBody>
      </p:sp>
      <p:pic>
        <p:nvPicPr>
          <p:cNvPr id="3" name="Picture 2">
            <a:extLst>
              <a:ext uri="{FF2B5EF4-FFF2-40B4-BE49-F238E27FC236}">
                <a16:creationId xmlns:a16="http://schemas.microsoft.com/office/drawing/2014/main" id="{9EB069CE-DCC4-49AB-AD03-DFAF5D9DD957}"/>
              </a:ext>
            </a:extLst>
          </p:cNvPr>
          <p:cNvPicPr>
            <a:picLocks noChangeAspect="1"/>
          </p:cNvPicPr>
          <p:nvPr/>
        </p:nvPicPr>
        <p:blipFill>
          <a:blip r:embed="rId2"/>
          <a:stretch>
            <a:fillRect/>
          </a:stretch>
        </p:blipFill>
        <p:spPr>
          <a:xfrm>
            <a:off x="514350" y="1788659"/>
            <a:ext cx="5581650" cy="4248150"/>
          </a:xfrm>
          <a:prstGeom prst="rect">
            <a:avLst/>
          </a:prstGeom>
        </p:spPr>
      </p:pic>
      <p:pic>
        <p:nvPicPr>
          <p:cNvPr id="9" name="Picture 8">
            <a:extLst>
              <a:ext uri="{FF2B5EF4-FFF2-40B4-BE49-F238E27FC236}">
                <a16:creationId xmlns:a16="http://schemas.microsoft.com/office/drawing/2014/main" id="{9903BABB-C91C-4DB9-A65B-E0285786C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982" y="2569201"/>
            <a:ext cx="4114800" cy="3369637"/>
          </a:xfrm>
          <a:prstGeom prst="rect">
            <a:avLst/>
          </a:prstGeom>
        </p:spPr>
      </p:pic>
      <p:sp>
        <p:nvSpPr>
          <p:cNvPr id="10" name="Oval 9">
            <a:extLst>
              <a:ext uri="{FF2B5EF4-FFF2-40B4-BE49-F238E27FC236}">
                <a16:creationId xmlns:a16="http://schemas.microsoft.com/office/drawing/2014/main" id="{706D80C5-A643-4587-840D-7DF2EC10D7B8}"/>
              </a:ext>
            </a:extLst>
          </p:cNvPr>
          <p:cNvSpPr/>
          <p:nvPr/>
        </p:nvSpPr>
        <p:spPr>
          <a:xfrm>
            <a:off x="4212771" y="2569201"/>
            <a:ext cx="740229" cy="7402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81ACA6E7-5292-44D5-9A16-8945DDFC67A9}"/>
              </a:ext>
            </a:extLst>
          </p:cNvPr>
          <p:cNvCxnSpPr>
            <a:stCxn id="10" idx="6"/>
          </p:cNvCxnSpPr>
          <p:nvPr/>
        </p:nvCxnSpPr>
        <p:spPr>
          <a:xfrm flipV="1">
            <a:off x="4953000" y="2939315"/>
            <a:ext cx="1698171"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5C64C45-CBBF-44EA-953C-879E7575AAC3}"/>
              </a:ext>
            </a:extLst>
          </p:cNvPr>
          <p:cNvSpPr txBox="1"/>
          <p:nvPr/>
        </p:nvSpPr>
        <p:spPr>
          <a:xfrm>
            <a:off x="6950982" y="1714114"/>
            <a:ext cx="3902982" cy="646331"/>
          </a:xfrm>
          <a:prstGeom prst="rect">
            <a:avLst/>
          </a:prstGeom>
          <a:noFill/>
        </p:spPr>
        <p:txBody>
          <a:bodyPr wrap="square" rtlCol="0">
            <a:spAutoFit/>
          </a:bodyPr>
          <a:lstStyle/>
          <a:p>
            <a:pPr algn="ctr"/>
            <a:r>
              <a:rPr lang="en-US" b="1" dirty="0"/>
              <a:t>Protest tweet right before 6 am Eastern on Small Business Saturday</a:t>
            </a:r>
          </a:p>
        </p:txBody>
      </p:sp>
    </p:spTree>
    <p:extLst>
      <p:ext uri="{BB962C8B-B14F-4D97-AF65-F5344CB8AC3E}">
        <p14:creationId xmlns:p14="http://schemas.microsoft.com/office/powerpoint/2010/main" val="191934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764E-FA38-4C38-9370-D0F3747AF508}"/>
              </a:ext>
            </a:extLst>
          </p:cNvPr>
          <p:cNvSpPr>
            <a:spLocks noGrp="1"/>
          </p:cNvSpPr>
          <p:nvPr>
            <p:ph type="title"/>
          </p:nvPr>
        </p:nvSpPr>
        <p:spPr/>
        <p:txBody>
          <a:bodyPr/>
          <a:lstStyle/>
          <a:p>
            <a:r>
              <a:rPr lang="en-US" dirty="0"/>
              <a:t>Highest Hourly Tweet Volume</a:t>
            </a:r>
          </a:p>
        </p:txBody>
      </p:sp>
      <p:sp>
        <p:nvSpPr>
          <p:cNvPr id="3" name="Content Placeholder 2">
            <a:extLst>
              <a:ext uri="{FF2B5EF4-FFF2-40B4-BE49-F238E27FC236}">
                <a16:creationId xmlns:a16="http://schemas.microsoft.com/office/drawing/2014/main" id="{2794CFAB-CADB-456E-89C7-C533CD4ECF21}"/>
              </a:ext>
            </a:extLst>
          </p:cNvPr>
          <p:cNvSpPr>
            <a:spLocks noGrp="1"/>
          </p:cNvSpPr>
          <p:nvPr>
            <p:ph idx="1"/>
          </p:nvPr>
        </p:nvSpPr>
        <p:spPr/>
        <p:txBody>
          <a:bodyPr/>
          <a:lstStyle/>
          <a:p>
            <a:pPr marL="342900" lvl="0" indent="-342900">
              <a:lnSpc>
                <a:spcPct val="107000"/>
              </a:lnSpc>
              <a:spcBef>
                <a:spcPts val="0"/>
              </a:spcBef>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On a daily basis, the highest tweet volume occurs between 9 AM to 12 PM Eastern. </a:t>
            </a:r>
          </a:p>
          <a:p>
            <a:pPr marL="342900" lvl="0" indent="-342900">
              <a:lnSpc>
                <a:spcPct val="107000"/>
              </a:lnSpc>
              <a:spcBef>
                <a:spcPts val="0"/>
              </a:spcBef>
              <a:buFont typeface="Symbol" panose="05050102010706020507" pitchFamily="18" charset="2"/>
              <a:buChar char=""/>
            </a:pPr>
            <a:r>
              <a:rPr lang="en-US" dirty="0">
                <a:latin typeface="Calibri" panose="020F0502020204030204" pitchFamily="34" charset="0"/>
                <a:ea typeface="Calibri" panose="020F0502020204030204" pitchFamily="34" charset="0"/>
                <a:cs typeface="Calibri" panose="020F0502020204030204" pitchFamily="34" charset="0"/>
              </a:rPr>
              <a:t>The highest hourly tweet volume: </a:t>
            </a:r>
            <a:endParaRPr lang="en-US"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Around 10 AM Eastern time on Black Friday (and the whole 6 AM – 12 PM span)</a:t>
            </a:r>
            <a:endParaRPr lang="en-US"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A sharp spike right before 6 AM Eastern time on Small Business Saturday (protest against the repeal of net neutrality)</a:t>
            </a:r>
            <a:endParaRPr lang="en-US"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Around 11 AM Eastern time on Cyber Monday</a:t>
            </a:r>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C142B38C-745C-42B2-9D05-A68BDCE2AB42}"/>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DC8685C8-B682-413A-A2D2-936D697DBBB5}"/>
              </a:ext>
            </a:extLst>
          </p:cNvPr>
          <p:cNvSpPr>
            <a:spLocks noGrp="1"/>
          </p:cNvSpPr>
          <p:nvPr>
            <p:ph type="sldNum" sz="quarter" idx="12"/>
          </p:nvPr>
        </p:nvSpPr>
        <p:spPr/>
        <p:txBody>
          <a:bodyPr/>
          <a:lstStyle/>
          <a:p>
            <a:fld id="{81F387E5-48F7-4464-94C9-16375A6BC0B4}" type="slidenum">
              <a:rPr lang="en-US" smtClean="0"/>
              <a:t>16</a:t>
            </a:fld>
            <a:endParaRPr lang="en-US"/>
          </a:p>
        </p:txBody>
      </p:sp>
    </p:spTree>
    <p:extLst>
      <p:ext uri="{BB962C8B-B14F-4D97-AF65-F5344CB8AC3E}">
        <p14:creationId xmlns:p14="http://schemas.microsoft.com/office/powerpoint/2010/main" val="25571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39EA-71CB-4C7A-87A0-F14B9FC33D65}"/>
              </a:ext>
            </a:extLst>
          </p:cNvPr>
          <p:cNvSpPr>
            <a:spLocks noGrp="1"/>
          </p:cNvSpPr>
          <p:nvPr>
            <p:ph type="title"/>
          </p:nvPr>
        </p:nvSpPr>
        <p:spPr/>
        <p:txBody>
          <a:bodyPr/>
          <a:lstStyle/>
          <a:p>
            <a:r>
              <a:rPr lang="en-US" dirty="0"/>
              <a:t>Hot Topics: Most Frequent Hashtags and Mentions</a:t>
            </a:r>
          </a:p>
        </p:txBody>
      </p:sp>
      <p:sp>
        <p:nvSpPr>
          <p:cNvPr id="3" name="Content Placeholder 2">
            <a:extLst>
              <a:ext uri="{FF2B5EF4-FFF2-40B4-BE49-F238E27FC236}">
                <a16:creationId xmlns:a16="http://schemas.microsoft.com/office/drawing/2014/main" id="{22D51BD8-5D6C-47AB-A8C2-412EC4731F38}"/>
              </a:ext>
            </a:extLst>
          </p:cNvPr>
          <p:cNvSpPr>
            <a:spLocks noGrp="1"/>
          </p:cNvSpPr>
          <p:nvPr>
            <p:ph idx="1"/>
          </p:nvPr>
        </p:nvSpPr>
        <p:spPr/>
        <p:txBody>
          <a:bodyPr>
            <a:normAutofit lnSpcReduction="10000"/>
          </a:bodyPr>
          <a:lstStyle/>
          <a:p>
            <a:pPr marL="0" indent="0">
              <a:buNone/>
            </a:pPr>
            <a:r>
              <a:rPr lang="en-US" dirty="0"/>
              <a:t>Questions to think about: </a:t>
            </a:r>
          </a:p>
          <a:p>
            <a:endParaRPr lang="en-US" dirty="0"/>
          </a:p>
          <a:p>
            <a:r>
              <a:rPr lang="en-US" dirty="0"/>
              <a:t>What were the hot topics around Black Friday? </a:t>
            </a:r>
          </a:p>
          <a:p>
            <a:r>
              <a:rPr lang="en-US" dirty="0"/>
              <a:t>What were the most popular hashtags?</a:t>
            </a:r>
          </a:p>
          <a:p>
            <a:r>
              <a:rPr lang="en-US" dirty="0"/>
              <a:t>Who are our business competitor that we do not know of? We can find this out by looking the most frequent retweets with the hashtags of interest or accounts which frequently post about those.</a:t>
            </a:r>
          </a:p>
          <a:p>
            <a:r>
              <a:rPr lang="en-US" dirty="0"/>
              <a:t>How do our competitors promote their products? We can answer this by looking at the content of the tweets with the most number of the retweets and the hashtags of interest. </a:t>
            </a:r>
          </a:p>
          <a:p>
            <a:pPr marL="0" indent="0">
              <a:buNone/>
            </a:pPr>
            <a:endParaRPr lang="en-US" dirty="0"/>
          </a:p>
        </p:txBody>
      </p:sp>
      <p:sp>
        <p:nvSpPr>
          <p:cNvPr id="4" name="Footer Placeholder 3">
            <a:extLst>
              <a:ext uri="{FF2B5EF4-FFF2-40B4-BE49-F238E27FC236}">
                <a16:creationId xmlns:a16="http://schemas.microsoft.com/office/drawing/2014/main" id="{EF4EAA00-3554-400C-9187-CE5E9DF10FB1}"/>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51416438-57DD-4389-BBB1-A6829AE2057F}"/>
              </a:ext>
            </a:extLst>
          </p:cNvPr>
          <p:cNvSpPr>
            <a:spLocks noGrp="1"/>
          </p:cNvSpPr>
          <p:nvPr>
            <p:ph type="sldNum" sz="quarter" idx="12"/>
          </p:nvPr>
        </p:nvSpPr>
        <p:spPr/>
        <p:txBody>
          <a:bodyPr/>
          <a:lstStyle/>
          <a:p>
            <a:fld id="{81F387E5-48F7-4464-94C9-16375A6BC0B4}" type="slidenum">
              <a:rPr lang="en-US" smtClean="0"/>
              <a:t>17</a:t>
            </a:fld>
            <a:endParaRPr lang="en-US"/>
          </a:p>
        </p:txBody>
      </p:sp>
    </p:spTree>
    <p:extLst>
      <p:ext uri="{BB962C8B-B14F-4D97-AF65-F5344CB8AC3E}">
        <p14:creationId xmlns:p14="http://schemas.microsoft.com/office/powerpoint/2010/main" val="1284037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52DF-3466-4DF1-8F67-1716274CE998}"/>
              </a:ext>
            </a:extLst>
          </p:cNvPr>
          <p:cNvSpPr>
            <a:spLocks noGrp="1"/>
          </p:cNvSpPr>
          <p:nvPr>
            <p:ph type="title"/>
          </p:nvPr>
        </p:nvSpPr>
        <p:spPr/>
        <p:txBody>
          <a:bodyPr/>
          <a:lstStyle/>
          <a:p>
            <a:r>
              <a:rPr lang="en-US" dirty="0"/>
              <a:t>Most Frequent Hashtags </a:t>
            </a:r>
          </a:p>
        </p:txBody>
      </p:sp>
      <p:sp>
        <p:nvSpPr>
          <p:cNvPr id="4" name="Footer Placeholder 3">
            <a:extLst>
              <a:ext uri="{FF2B5EF4-FFF2-40B4-BE49-F238E27FC236}">
                <a16:creationId xmlns:a16="http://schemas.microsoft.com/office/drawing/2014/main" id="{435BE877-4F80-43C1-912F-B6BDD7F4752F}"/>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6CDB9E22-0481-4931-B6E6-0B0FA6EFF0B2}"/>
              </a:ext>
            </a:extLst>
          </p:cNvPr>
          <p:cNvSpPr>
            <a:spLocks noGrp="1"/>
          </p:cNvSpPr>
          <p:nvPr>
            <p:ph type="sldNum" sz="quarter" idx="12"/>
          </p:nvPr>
        </p:nvSpPr>
        <p:spPr/>
        <p:txBody>
          <a:bodyPr/>
          <a:lstStyle/>
          <a:p>
            <a:fld id="{81F387E5-48F7-4464-94C9-16375A6BC0B4}" type="slidenum">
              <a:rPr lang="en-US" smtClean="0"/>
              <a:t>18</a:t>
            </a:fld>
            <a:endParaRPr lang="en-US"/>
          </a:p>
        </p:txBody>
      </p:sp>
      <p:pic>
        <p:nvPicPr>
          <p:cNvPr id="6" name="Picture 5">
            <a:extLst>
              <a:ext uri="{FF2B5EF4-FFF2-40B4-BE49-F238E27FC236}">
                <a16:creationId xmlns:a16="http://schemas.microsoft.com/office/drawing/2014/main" id="{441C3AE0-7118-40DC-AC6C-D85F5B791FC1}"/>
              </a:ext>
            </a:extLst>
          </p:cNvPr>
          <p:cNvPicPr>
            <a:picLocks noChangeAspect="1"/>
          </p:cNvPicPr>
          <p:nvPr/>
        </p:nvPicPr>
        <p:blipFill>
          <a:blip r:embed="rId2"/>
          <a:stretch>
            <a:fillRect/>
          </a:stretch>
        </p:blipFill>
        <p:spPr>
          <a:xfrm>
            <a:off x="6074229" y="1553303"/>
            <a:ext cx="5940748" cy="4713373"/>
          </a:xfrm>
          <a:prstGeom prst="rect">
            <a:avLst/>
          </a:prstGeom>
        </p:spPr>
      </p:pic>
      <p:pic>
        <p:nvPicPr>
          <p:cNvPr id="7" name="Picture 6">
            <a:extLst>
              <a:ext uri="{FF2B5EF4-FFF2-40B4-BE49-F238E27FC236}">
                <a16:creationId xmlns:a16="http://schemas.microsoft.com/office/drawing/2014/main" id="{16091DB8-B2ED-49F8-89B8-1403BCC192D1}"/>
              </a:ext>
            </a:extLst>
          </p:cNvPr>
          <p:cNvPicPr>
            <a:picLocks noChangeAspect="1"/>
          </p:cNvPicPr>
          <p:nvPr/>
        </p:nvPicPr>
        <p:blipFill>
          <a:blip r:embed="rId3"/>
          <a:stretch>
            <a:fillRect/>
          </a:stretch>
        </p:blipFill>
        <p:spPr>
          <a:xfrm>
            <a:off x="18333" y="1553303"/>
            <a:ext cx="5933007" cy="4713373"/>
          </a:xfrm>
          <a:prstGeom prst="rect">
            <a:avLst/>
          </a:prstGeom>
        </p:spPr>
      </p:pic>
      <p:cxnSp>
        <p:nvCxnSpPr>
          <p:cNvPr id="9" name="Straight Arrow Connector 8">
            <a:extLst>
              <a:ext uri="{FF2B5EF4-FFF2-40B4-BE49-F238E27FC236}">
                <a16:creationId xmlns:a16="http://schemas.microsoft.com/office/drawing/2014/main" id="{6509CD0A-E141-46E1-B808-7F0CDE05511C}"/>
              </a:ext>
            </a:extLst>
          </p:cNvPr>
          <p:cNvCxnSpPr>
            <a:cxnSpLocks/>
          </p:cNvCxnSpPr>
          <p:nvPr/>
        </p:nvCxnSpPr>
        <p:spPr>
          <a:xfrm>
            <a:off x="2264229" y="2133600"/>
            <a:ext cx="1055914"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26B905-B2CF-4ED2-82EC-DB85BF7286BA}"/>
              </a:ext>
            </a:extLst>
          </p:cNvPr>
          <p:cNvSpPr txBox="1"/>
          <p:nvPr/>
        </p:nvSpPr>
        <p:spPr>
          <a:xfrm>
            <a:off x="3320143" y="2450971"/>
            <a:ext cx="2561291" cy="369332"/>
          </a:xfrm>
          <a:prstGeom prst="rect">
            <a:avLst/>
          </a:prstGeom>
          <a:noFill/>
        </p:spPr>
        <p:txBody>
          <a:bodyPr wrap="square" rtlCol="0">
            <a:spAutoFit/>
          </a:bodyPr>
          <a:lstStyle/>
          <a:p>
            <a:r>
              <a:rPr lang="en-US" dirty="0"/>
              <a:t>Tweets with No Hashtag</a:t>
            </a:r>
          </a:p>
        </p:txBody>
      </p:sp>
    </p:spTree>
    <p:extLst>
      <p:ext uri="{BB962C8B-B14F-4D97-AF65-F5344CB8AC3E}">
        <p14:creationId xmlns:p14="http://schemas.microsoft.com/office/powerpoint/2010/main" val="175364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30E6-E81D-445F-90E7-B203776BF928}"/>
              </a:ext>
            </a:extLst>
          </p:cNvPr>
          <p:cNvSpPr>
            <a:spLocks noGrp="1"/>
          </p:cNvSpPr>
          <p:nvPr>
            <p:ph type="title"/>
          </p:nvPr>
        </p:nvSpPr>
        <p:spPr/>
        <p:txBody>
          <a:bodyPr/>
          <a:lstStyle/>
          <a:p>
            <a:r>
              <a:rPr lang="en-US" dirty="0"/>
              <a:t>Most Frequent User Mentions e.g. @amazon</a:t>
            </a:r>
          </a:p>
        </p:txBody>
      </p:sp>
      <p:sp>
        <p:nvSpPr>
          <p:cNvPr id="4" name="Footer Placeholder 3">
            <a:extLst>
              <a:ext uri="{FF2B5EF4-FFF2-40B4-BE49-F238E27FC236}">
                <a16:creationId xmlns:a16="http://schemas.microsoft.com/office/drawing/2014/main" id="{4D222F2E-8511-4AD4-A60D-11C427ECF15B}"/>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BDE72B15-0969-4983-970D-D627A953AE8F}"/>
              </a:ext>
            </a:extLst>
          </p:cNvPr>
          <p:cNvSpPr>
            <a:spLocks noGrp="1"/>
          </p:cNvSpPr>
          <p:nvPr>
            <p:ph type="sldNum" sz="quarter" idx="12"/>
          </p:nvPr>
        </p:nvSpPr>
        <p:spPr/>
        <p:txBody>
          <a:bodyPr/>
          <a:lstStyle/>
          <a:p>
            <a:fld id="{81F387E5-48F7-4464-94C9-16375A6BC0B4}" type="slidenum">
              <a:rPr lang="en-US" smtClean="0"/>
              <a:t>19</a:t>
            </a:fld>
            <a:endParaRPr lang="en-US"/>
          </a:p>
        </p:txBody>
      </p:sp>
      <p:pic>
        <p:nvPicPr>
          <p:cNvPr id="6" name="Picture 5">
            <a:extLst>
              <a:ext uri="{FF2B5EF4-FFF2-40B4-BE49-F238E27FC236}">
                <a16:creationId xmlns:a16="http://schemas.microsoft.com/office/drawing/2014/main" id="{B300E8E7-21FE-4DFE-96C5-0406CEC2AEA3}"/>
              </a:ext>
            </a:extLst>
          </p:cNvPr>
          <p:cNvPicPr>
            <a:picLocks noChangeAspect="1"/>
          </p:cNvPicPr>
          <p:nvPr/>
        </p:nvPicPr>
        <p:blipFill>
          <a:blip r:embed="rId2"/>
          <a:stretch>
            <a:fillRect/>
          </a:stretch>
        </p:blipFill>
        <p:spPr>
          <a:xfrm>
            <a:off x="226607" y="1446006"/>
            <a:ext cx="5773414" cy="4910344"/>
          </a:xfrm>
          <a:prstGeom prst="rect">
            <a:avLst/>
          </a:prstGeom>
        </p:spPr>
      </p:pic>
      <p:pic>
        <p:nvPicPr>
          <p:cNvPr id="7" name="Picture 6">
            <a:extLst>
              <a:ext uri="{FF2B5EF4-FFF2-40B4-BE49-F238E27FC236}">
                <a16:creationId xmlns:a16="http://schemas.microsoft.com/office/drawing/2014/main" id="{F3A1BF3D-B8ED-4171-8CE4-284094E85630}"/>
              </a:ext>
            </a:extLst>
          </p:cNvPr>
          <p:cNvPicPr>
            <a:picLocks noChangeAspect="1"/>
          </p:cNvPicPr>
          <p:nvPr/>
        </p:nvPicPr>
        <p:blipFill>
          <a:blip r:embed="rId3"/>
          <a:stretch>
            <a:fillRect/>
          </a:stretch>
        </p:blipFill>
        <p:spPr>
          <a:xfrm>
            <a:off x="6191981" y="1388447"/>
            <a:ext cx="5773412" cy="4878209"/>
          </a:xfrm>
          <a:prstGeom prst="rect">
            <a:avLst/>
          </a:prstGeom>
        </p:spPr>
      </p:pic>
    </p:spTree>
    <p:extLst>
      <p:ext uri="{BB962C8B-B14F-4D97-AF65-F5344CB8AC3E}">
        <p14:creationId xmlns:p14="http://schemas.microsoft.com/office/powerpoint/2010/main" val="254374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2C12-7C03-4EDF-92CD-650951A40772}"/>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EE7F05D5-FD65-421F-B91A-CD438D1F2053}"/>
              </a:ext>
            </a:extLst>
          </p:cNvPr>
          <p:cNvSpPr>
            <a:spLocks noGrp="1"/>
          </p:cNvSpPr>
          <p:nvPr>
            <p:ph idx="1"/>
          </p:nvPr>
        </p:nvSpPr>
        <p:spPr/>
        <p:txBody>
          <a:bodyPr>
            <a:normAutofit/>
          </a:bodyPr>
          <a:lstStyle/>
          <a:p>
            <a:r>
              <a:rPr lang="en-US" dirty="0"/>
              <a:t>The project is about exploring Black Friday and Cyber Monday tweets and retweets (4.6 million tweets) that were collected between Nov 8 – Dec 1, 2017 through twitter streaming API. </a:t>
            </a:r>
          </a:p>
          <a:p>
            <a:r>
              <a:rPr lang="en-US" dirty="0"/>
              <a:t>The objective is to gain insight about popular times for tweeting, hot topics, and correlations between the number of retweets, number of followers, and other twitter account features.  </a:t>
            </a:r>
          </a:p>
          <a:p>
            <a:r>
              <a:rPr lang="en-US" dirty="0"/>
              <a:t>I chose Twitter and Black Friday shopping because of my personal interest in the applications of data science in social media, business, and marketing. Defining this project gave me the opportunity to collect a very large and rich dataset and work on it. </a:t>
            </a:r>
          </a:p>
        </p:txBody>
      </p:sp>
      <p:sp>
        <p:nvSpPr>
          <p:cNvPr id="4" name="Footer Placeholder 3">
            <a:extLst>
              <a:ext uri="{FF2B5EF4-FFF2-40B4-BE49-F238E27FC236}">
                <a16:creationId xmlns:a16="http://schemas.microsoft.com/office/drawing/2014/main" id="{5724ABC9-D245-4F4D-856F-6A72A440D06C}"/>
              </a:ext>
            </a:extLst>
          </p:cNvPr>
          <p:cNvSpPr>
            <a:spLocks noGrp="1"/>
          </p:cNvSpPr>
          <p:nvPr>
            <p:ph type="ftr" sz="quarter" idx="11"/>
          </p:nvPr>
        </p:nvSpPr>
        <p:spPr/>
        <p:txBody>
          <a:bodyPr/>
          <a:lstStyle/>
          <a:p>
            <a:r>
              <a:rPr lang="en-US" dirty="0"/>
              <a:t>Exploring Black Friday &amp; Cyber Monday Tweets</a:t>
            </a:r>
          </a:p>
        </p:txBody>
      </p:sp>
      <p:sp>
        <p:nvSpPr>
          <p:cNvPr id="5" name="Slide Number Placeholder 4">
            <a:extLst>
              <a:ext uri="{FF2B5EF4-FFF2-40B4-BE49-F238E27FC236}">
                <a16:creationId xmlns:a16="http://schemas.microsoft.com/office/drawing/2014/main" id="{A3A26AB1-C59B-4A2D-94D9-67033D259B30}"/>
              </a:ext>
            </a:extLst>
          </p:cNvPr>
          <p:cNvSpPr>
            <a:spLocks noGrp="1"/>
          </p:cNvSpPr>
          <p:nvPr>
            <p:ph type="sldNum" sz="quarter" idx="12"/>
          </p:nvPr>
        </p:nvSpPr>
        <p:spPr/>
        <p:txBody>
          <a:bodyPr/>
          <a:lstStyle/>
          <a:p>
            <a:fld id="{81F387E5-48F7-4464-94C9-16375A6BC0B4}" type="slidenum">
              <a:rPr lang="en-US" smtClean="0"/>
              <a:t>2</a:t>
            </a:fld>
            <a:endParaRPr lang="en-US"/>
          </a:p>
        </p:txBody>
      </p:sp>
    </p:spTree>
    <p:extLst>
      <p:ext uri="{BB962C8B-B14F-4D97-AF65-F5344CB8AC3E}">
        <p14:creationId xmlns:p14="http://schemas.microsoft.com/office/powerpoint/2010/main" val="2961723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8D89-8469-4247-97C2-54E3D5010767}"/>
              </a:ext>
            </a:extLst>
          </p:cNvPr>
          <p:cNvSpPr>
            <a:spLocks noGrp="1"/>
          </p:cNvSpPr>
          <p:nvPr>
            <p:ph type="title"/>
          </p:nvPr>
        </p:nvSpPr>
        <p:spPr/>
        <p:txBody>
          <a:bodyPr/>
          <a:lstStyle/>
          <a:p>
            <a:r>
              <a:rPr lang="en-US" dirty="0"/>
              <a:t>Comparison Between the Retailers</a:t>
            </a:r>
          </a:p>
        </p:txBody>
      </p:sp>
      <p:sp>
        <p:nvSpPr>
          <p:cNvPr id="4" name="Footer Placeholder 3">
            <a:extLst>
              <a:ext uri="{FF2B5EF4-FFF2-40B4-BE49-F238E27FC236}">
                <a16:creationId xmlns:a16="http://schemas.microsoft.com/office/drawing/2014/main" id="{5D3BD61B-3F9B-4B59-BA9C-E73A0FE4C1CE}"/>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05F7C217-9465-4254-B0B9-25B84DC01235}"/>
              </a:ext>
            </a:extLst>
          </p:cNvPr>
          <p:cNvSpPr>
            <a:spLocks noGrp="1"/>
          </p:cNvSpPr>
          <p:nvPr>
            <p:ph type="sldNum" sz="quarter" idx="12"/>
          </p:nvPr>
        </p:nvSpPr>
        <p:spPr/>
        <p:txBody>
          <a:bodyPr/>
          <a:lstStyle/>
          <a:p>
            <a:fld id="{81F387E5-48F7-4464-94C9-16375A6BC0B4}" type="slidenum">
              <a:rPr lang="en-US" smtClean="0"/>
              <a:t>20</a:t>
            </a:fld>
            <a:endParaRPr lang="en-US"/>
          </a:p>
        </p:txBody>
      </p:sp>
      <p:pic>
        <p:nvPicPr>
          <p:cNvPr id="6" name="Picture 5">
            <a:extLst>
              <a:ext uri="{FF2B5EF4-FFF2-40B4-BE49-F238E27FC236}">
                <a16:creationId xmlns:a16="http://schemas.microsoft.com/office/drawing/2014/main" id="{DE6970AC-0815-49CE-94ED-EA5F6DA31FE5}"/>
              </a:ext>
            </a:extLst>
          </p:cNvPr>
          <p:cNvPicPr>
            <a:picLocks noChangeAspect="1"/>
          </p:cNvPicPr>
          <p:nvPr/>
        </p:nvPicPr>
        <p:blipFill rotWithShape="1">
          <a:blip r:embed="rId2"/>
          <a:srcRect t="551"/>
          <a:stretch/>
        </p:blipFill>
        <p:spPr>
          <a:xfrm>
            <a:off x="238466" y="1630326"/>
            <a:ext cx="5857534" cy="4726024"/>
          </a:xfrm>
          <a:prstGeom prst="rect">
            <a:avLst/>
          </a:prstGeom>
        </p:spPr>
      </p:pic>
      <p:pic>
        <p:nvPicPr>
          <p:cNvPr id="7" name="Picture 6">
            <a:extLst>
              <a:ext uri="{FF2B5EF4-FFF2-40B4-BE49-F238E27FC236}">
                <a16:creationId xmlns:a16="http://schemas.microsoft.com/office/drawing/2014/main" id="{B9E03760-238A-4C6D-9301-647A92129D9D}"/>
              </a:ext>
            </a:extLst>
          </p:cNvPr>
          <p:cNvPicPr>
            <a:picLocks noChangeAspect="1"/>
          </p:cNvPicPr>
          <p:nvPr/>
        </p:nvPicPr>
        <p:blipFill>
          <a:blip r:embed="rId3"/>
          <a:stretch>
            <a:fillRect/>
          </a:stretch>
        </p:blipFill>
        <p:spPr>
          <a:xfrm>
            <a:off x="6096000" y="1611587"/>
            <a:ext cx="5622110" cy="4726024"/>
          </a:xfrm>
          <a:prstGeom prst="rect">
            <a:avLst/>
          </a:prstGeom>
        </p:spPr>
      </p:pic>
      <p:sp>
        <p:nvSpPr>
          <p:cNvPr id="3" name="TextBox 2">
            <a:extLst>
              <a:ext uri="{FF2B5EF4-FFF2-40B4-BE49-F238E27FC236}">
                <a16:creationId xmlns:a16="http://schemas.microsoft.com/office/drawing/2014/main" id="{E9E416F5-261C-4FE8-9BC8-172555250867}"/>
              </a:ext>
            </a:extLst>
          </p:cNvPr>
          <p:cNvSpPr txBox="1"/>
          <p:nvPr/>
        </p:nvSpPr>
        <p:spPr>
          <a:xfrm>
            <a:off x="2346960" y="4124960"/>
            <a:ext cx="8900160" cy="646331"/>
          </a:xfrm>
          <a:prstGeom prst="rect">
            <a:avLst/>
          </a:prstGeom>
          <a:noFill/>
        </p:spPr>
        <p:txBody>
          <a:bodyPr wrap="square" rtlCol="0">
            <a:spAutoFit/>
          </a:bodyPr>
          <a:lstStyle/>
          <a:p>
            <a:r>
              <a:rPr lang="en-US" sz="3600" b="1" dirty="0">
                <a:solidFill>
                  <a:srgbClr val="002060"/>
                </a:solidFill>
              </a:rPr>
              <a:t>Winners:                                    Amazon &amp; Etsy</a:t>
            </a:r>
          </a:p>
        </p:txBody>
      </p:sp>
    </p:spTree>
    <p:extLst>
      <p:ext uri="{BB962C8B-B14F-4D97-AF65-F5344CB8AC3E}">
        <p14:creationId xmlns:p14="http://schemas.microsoft.com/office/powerpoint/2010/main" val="1820090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93C8-6006-46C5-91BC-6D7282DF4053}"/>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A9BAA2F6-169D-4C9A-AA16-1BF35E9F380B}"/>
              </a:ext>
            </a:extLst>
          </p:cNvPr>
          <p:cNvSpPr>
            <a:spLocks noGrp="1"/>
          </p:cNvSpPr>
          <p:nvPr>
            <p:ph idx="1"/>
          </p:nvPr>
        </p:nvSpPr>
        <p:spPr/>
        <p:txBody>
          <a:bodyPr/>
          <a:lstStyle/>
          <a:p>
            <a:pPr marL="0" indent="0">
              <a:buNone/>
            </a:pPr>
            <a:r>
              <a:rPr lang="en-US" dirty="0"/>
              <a:t>Questions to think about:</a:t>
            </a:r>
          </a:p>
          <a:p>
            <a:pPr marL="0" indent="0">
              <a:buNone/>
            </a:pPr>
            <a:endParaRPr lang="en-US" dirty="0"/>
          </a:p>
          <a:p>
            <a:r>
              <a:rPr lang="en-US" dirty="0"/>
              <a:t>What was the public sentiment about our products?</a:t>
            </a:r>
          </a:p>
          <a:p>
            <a:r>
              <a:rPr lang="en-US" dirty="0"/>
              <a:t>What were the areas of concerns and dissatisfaction?</a:t>
            </a:r>
          </a:p>
          <a:p>
            <a:r>
              <a:rPr lang="en-US" dirty="0"/>
              <a:t>How to detect negative tweets automatically to address the customer’s concern early?</a:t>
            </a:r>
          </a:p>
        </p:txBody>
      </p:sp>
      <p:sp>
        <p:nvSpPr>
          <p:cNvPr id="4" name="Footer Placeholder 3">
            <a:extLst>
              <a:ext uri="{FF2B5EF4-FFF2-40B4-BE49-F238E27FC236}">
                <a16:creationId xmlns:a16="http://schemas.microsoft.com/office/drawing/2014/main" id="{DFCFE2F4-A410-4FB1-B87A-824072D0FB58}"/>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EE12E51E-1242-4F05-99AA-0FBEAB7EEF24}"/>
              </a:ext>
            </a:extLst>
          </p:cNvPr>
          <p:cNvSpPr>
            <a:spLocks noGrp="1"/>
          </p:cNvSpPr>
          <p:nvPr>
            <p:ph type="sldNum" sz="quarter" idx="12"/>
          </p:nvPr>
        </p:nvSpPr>
        <p:spPr/>
        <p:txBody>
          <a:bodyPr/>
          <a:lstStyle/>
          <a:p>
            <a:fld id="{81F387E5-48F7-4464-94C9-16375A6BC0B4}" type="slidenum">
              <a:rPr lang="en-US" smtClean="0"/>
              <a:t>21</a:t>
            </a:fld>
            <a:endParaRPr lang="en-US"/>
          </a:p>
        </p:txBody>
      </p:sp>
    </p:spTree>
    <p:extLst>
      <p:ext uri="{BB962C8B-B14F-4D97-AF65-F5344CB8AC3E}">
        <p14:creationId xmlns:p14="http://schemas.microsoft.com/office/powerpoint/2010/main" val="945054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C140-F0C8-4250-9CFB-4AEF825FA82B}"/>
              </a:ext>
            </a:extLst>
          </p:cNvPr>
          <p:cNvSpPr>
            <a:spLocks noGrp="1"/>
          </p:cNvSpPr>
          <p:nvPr>
            <p:ph type="title"/>
          </p:nvPr>
        </p:nvSpPr>
        <p:spPr/>
        <p:txBody>
          <a:bodyPr/>
          <a:lstStyle/>
          <a:p>
            <a:r>
              <a:rPr lang="en-US" dirty="0"/>
              <a:t>Sentiment Analysis for English Tweets</a:t>
            </a:r>
          </a:p>
        </p:txBody>
      </p:sp>
      <p:sp>
        <p:nvSpPr>
          <p:cNvPr id="3" name="Content Placeholder 2">
            <a:extLst>
              <a:ext uri="{FF2B5EF4-FFF2-40B4-BE49-F238E27FC236}">
                <a16:creationId xmlns:a16="http://schemas.microsoft.com/office/drawing/2014/main" id="{ABA9451D-93C8-49E3-AE52-1FD75F8784BB}"/>
              </a:ext>
            </a:extLst>
          </p:cNvPr>
          <p:cNvSpPr>
            <a:spLocks noGrp="1"/>
          </p:cNvSpPr>
          <p:nvPr>
            <p:ph idx="1"/>
          </p:nvPr>
        </p:nvSpPr>
        <p:spPr/>
        <p:txBody>
          <a:bodyPr>
            <a:normAutofit/>
          </a:bodyPr>
          <a:lstStyle/>
          <a:p>
            <a:r>
              <a:rPr lang="en-US" dirty="0"/>
              <a:t>Simple sentiment analysis using </a:t>
            </a:r>
            <a:r>
              <a:rPr lang="en-US" dirty="0" err="1"/>
              <a:t>TextBlob</a:t>
            </a:r>
            <a:r>
              <a:rPr lang="en-US" dirty="0"/>
              <a:t> </a:t>
            </a:r>
          </a:p>
          <a:p>
            <a:pPr lvl="1"/>
            <a:r>
              <a:rPr lang="en-US" dirty="0"/>
              <a:t>51% positive </a:t>
            </a:r>
          </a:p>
          <a:p>
            <a:pPr lvl="1"/>
            <a:r>
              <a:rPr lang="en-US" dirty="0"/>
              <a:t>36% neutral </a:t>
            </a:r>
          </a:p>
          <a:p>
            <a:pPr lvl="1"/>
            <a:r>
              <a:rPr lang="en-US" dirty="0"/>
              <a:t>13% negative</a:t>
            </a:r>
          </a:p>
          <a:p>
            <a:pPr marL="0" indent="0">
              <a:buNone/>
            </a:pPr>
            <a:endParaRPr lang="en-US" dirty="0"/>
          </a:p>
          <a:p>
            <a:r>
              <a:rPr lang="en-US" dirty="0"/>
              <a:t>From looking at the tweets content, it seemed that text blob False Negative rate is not trivial for the tweets about shopping, deals and discounts. However, we can still compare the sentiment about different companies with each other, assuming that the False Negative rate is the same for large samples.</a:t>
            </a:r>
          </a:p>
        </p:txBody>
      </p:sp>
      <p:sp>
        <p:nvSpPr>
          <p:cNvPr id="4" name="Footer Placeholder 3">
            <a:extLst>
              <a:ext uri="{FF2B5EF4-FFF2-40B4-BE49-F238E27FC236}">
                <a16:creationId xmlns:a16="http://schemas.microsoft.com/office/drawing/2014/main" id="{F3E9D406-A8AF-4042-B7C3-45B3091B2F32}"/>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EA392B88-EC44-47FF-9876-E94002B2F927}"/>
              </a:ext>
            </a:extLst>
          </p:cNvPr>
          <p:cNvSpPr>
            <a:spLocks noGrp="1"/>
          </p:cNvSpPr>
          <p:nvPr>
            <p:ph type="sldNum" sz="quarter" idx="12"/>
          </p:nvPr>
        </p:nvSpPr>
        <p:spPr/>
        <p:txBody>
          <a:bodyPr/>
          <a:lstStyle/>
          <a:p>
            <a:fld id="{81F387E5-48F7-4464-94C9-16375A6BC0B4}" type="slidenum">
              <a:rPr lang="en-US" smtClean="0"/>
              <a:t>22</a:t>
            </a:fld>
            <a:endParaRPr lang="en-US"/>
          </a:p>
        </p:txBody>
      </p:sp>
      <p:pic>
        <p:nvPicPr>
          <p:cNvPr id="6" name="Picture 5">
            <a:extLst>
              <a:ext uri="{FF2B5EF4-FFF2-40B4-BE49-F238E27FC236}">
                <a16:creationId xmlns:a16="http://schemas.microsoft.com/office/drawing/2014/main" id="{53D578E6-369D-408F-8D0E-EB1EC13DC7A5}"/>
              </a:ext>
            </a:extLst>
          </p:cNvPr>
          <p:cNvPicPr>
            <a:picLocks noChangeAspect="1"/>
          </p:cNvPicPr>
          <p:nvPr/>
        </p:nvPicPr>
        <p:blipFill>
          <a:blip r:embed="rId2"/>
          <a:stretch>
            <a:fillRect/>
          </a:stretch>
        </p:blipFill>
        <p:spPr>
          <a:xfrm>
            <a:off x="7718652" y="1690688"/>
            <a:ext cx="3393606" cy="2146754"/>
          </a:xfrm>
          <a:prstGeom prst="rect">
            <a:avLst/>
          </a:prstGeom>
        </p:spPr>
      </p:pic>
    </p:spTree>
    <p:extLst>
      <p:ext uri="{BB962C8B-B14F-4D97-AF65-F5344CB8AC3E}">
        <p14:creationId xmlns:p14="http://schemas.microsoft.com/office/powerpoint/2010/main" val="299394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065B-3998-4DC8-B1A9-AB335A15D649}"/>
              </a:ext>
            </a:extLst>
          </p:cNvPr>
          <p:cNvSpPr>
            <a:spLocks noGrp="1"/>
          </p:cNvSpPr>
          <p:nvPr>
            <p:ph type="title"/>
          </p:nvPr>
        </p:nvSpPr>
        <p:spPr/>
        <p:txBody>
          <a:bodyPr/>
          <a:lstStyle/>
          <a:p>
            <a:r>
              <a:rPr lang="en-US" dirty="0"/>
              <a:t>Sentiment Analysis: Apple vs. Samsung</a:t>
            </a:r>
          </a:p>
        </p:txBody>
      </p:sp>
      <p:sp>
        <p:nvSpPr>
          <p:cNvPr id="3" name="Content Placeholder 2">
            <a:extLst>
              <a:ext uri="{FF2B5EF4-FFF2-40B4-BE49-F238E27FC236}">
                <a16:creationId xmlns:a16="http://schemas.microsoft.com/office/drawing/2014/main" id="{B6A199E3-145D-42DE-B10F-9947599BCD3A}"/>
              </a:ext>
            </a:extLst>
          </p:cNvPr>
          <p:cNvSpPr>
            <a:spLocks noGrp="1"/>
          </p:cNvSpPr>
          <p:nvPr>
            <p:ph idx="1"/>
          </p:nvPr>
        </p:nvSpPr>
        <p:spPr/>
        <p:txBody>
          <a:bodyPr/>
          <a:lstStyle/>
          <a:p>
            <a:r>
              <a:rPr lang="en-US" dirty="0"/>
              <a:t>I selected the tweets with #apple or @apple &amp; #</a:t>
            </a:r>
            <a:r>
              <a:rPr lang="en-US" dirty="0" err="1"/>
              <a:t>samsung</a:t>
            </a:r>
            <a:r>
              <a:rPr lang="en-US" dirty="0"/>
              <a:t> or @</a:t>
            </a:r>
            <a:r>
              <a:rPr lang="en-US" dirty="0" err="1"/>
              <a:t>samsung</a:t>
            </a:r>
            <a:r>
              <a:rPr lang="en-US" dirty="0"/>
              <a:t>.</a:t>
            </a:r>
          </a:p>
          <a:p>
            <a:r>
              <a:rPr lang="en-US" dirty="0"/>
              <a:t>The sentiment of tweets about Apple around Black Friday &amp; Cyber Monday was more positive than the sentiment of tweets about Samsung.</a:t>
            </a:r>
          </a:p>
          <a:p>
            <a:endParaRPr lang="en-US" dirty="0"/>
          </a:p>
        </p:txBody>
      </p:sp>
      <p:sp>
        <p:nvSpPr>
          <p:cNvPr id="4" name="Footer Placeholder 3">
            <a:extLst>
              <a:ext uri="{FF2B5EF4-FFF2-40B4-BE49-F238E27FC236}">
                <a16:creationId xmlns:a16="http://schemas.microsoft.com/office/drawing/2014/main" id="{75001522-AE52-4A1C-8773-47C66D0A1F3D}"/>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793D438C-C236-4754-9F71-A0B361526B0E}"/>
              </a:ext>
            </a:extLst>
          </p:cNvPr>
          <p:cNvSpPr>
            <a:spLocks noGrp="1"/>
          </p:cNvSpPr>
          <p:nvPr>
            <p:ph type="sldNum" sz="quarter" idx="12"/>
          </p:nvPr>
        </p:nvSpPr>
        <p:spPr/>
        <p:txBody>
          <a:bodyPr/>
          <a:lstStyle/>
          <a:p>
            <a:fld id="{81F387E5-48F7-4464-94C9-16375A6BC0B4}" type="slidenum">
              <a:rPr lang="en-US" smtClean="0"/>
              <a:t>23</a:t>
            </a:fld>
            <a:endParaRPr lang="en-US"/>
          </a:p>
        </p:txBody>
      </p:sp>
      <p:pic>
        <p:nvPicPr>
          <p:cNvPr id="6" name="Picture 5">
            <a:extLst>
              <a:ext uri="{FF2B5EF4-FFF2-40B4-BE49-F238E27FC236}">
                <a16:creationId xmlns:a16="http://schemas.microsoft.com/office/drawing/2014/main" id="{289BBC58-1EBE-469A-8063-CE8FDAC46CEB}"/>
              </a:ext>
            </a:extLst>
          </p:cNvPr>
          <p:cNvPicPr>
            <a:picLocks noChangeAspect="1"/>
          </p:cNvPicPr>
          <p:nvPr/>
        </p:nvPicPr>
        <p:blipFill>
          <a:blip r:embed="rId2"/>
          <a:stretch>
            <a:fillRect/>
          </a:stretch>
        </p:blipFill>
        <p:spPr>
          <a:xfrm>
            <a:off x="5266304" y="4297363"/>
            <a:ext cx="2943225" cy="1924050"/>
          </a:xfrm>
          <a:prstGeom prst="rect">
            <a:avLst/>
          </a:prstGeom>
        </p:spPr>
      </p:pic>
      <p:sp>
        <p:nvSpPr>
          <p:cNvPr id="7" name="TextBox 6">
            <a:extLst>
              <a:ext uri="{FF2B5EF4-FFF2-40B4-BE49-F238E27FC236}">
                <a16:creationId xmlns:a16="http://schemas.microsoft.com/office/drawing/2014/main" id="{FA2A29DB-479B-4E41-8EE0-144C041C4E9E}"/>
              </a:ext>
            </a:extLst>
          </p:cNvPr>
          <p:cNvSpPr txBox="1"/>
          <p:nvPr/>
        </p:nvSpPr>
        <p:spPr>
          <a:xfrm>
            <a:off x="6257876" y="3899841"/>
            <a:ext cx="970238" cy="461665"/>
          </a:xfrm>
          <a:prstGeom prst="rect">
            <a:avLst/>
          </a:prstGeom>
          <a:noFill/>
        </p:spPr>
        <p:txBody>
          <a:bodyPr wrap="square" rtlCol="0">
            <a:spAutoFit/>
          </a:bodyPr>
          <a:lstStyle/>
          <a:p>
            <a:r>
              <a:rPr lang="en-US" sz="2400" dirty="0"/>
              <a:t>Apple</a:t>
            </a:r>
          </a:p>
        </p:txBody>
      </p:sp>
      <p:pic>
        <p:nvPicPr>
          <p:cNvPr id="8" name="Picture 7">
            <a:extLst>
              <a:ext uri="{FF2B5EF4-FFF2-40B4-BE49-F238E27FC236}">
                <a16:creationId xmlns:a16="http://schemas.microsoft.com/office/drawing/2014/main" id="{3B929328-3E9D-4EB7-8FB7-C99378FEC83B}"/>
              </a:ext>
            </a:extLst>
          </p:cNvPr>
          <p:cNvPicPr>
            <a:picLocks noChangeAspect="1"/>
          </p:cNvPicPr>
          <p:nvPr/>
        </p:nvPicPr>
        <p:blipFill>
          <a:blip r:embed="rId3"/>
          <a:stretch>
            <a:fillRect/>
          </a:stretch>
        </p:blipFill>
        <p:spPr>
          <a:xfrm>
            <a:off x="8296275" y="4270376"/>
            <a:ext cx="3057525" cy="1933575"/>
          </a:xfrm>
          <a:prstGeom prst="rect">
            <a:avLst/>
          </a:prstGeom>
        </p:spPr>
      </p:pic>
      <p:sp>
        <p:nvSpPr>
          <p:cNvPr id="9" name="Rectangle 8">
            <a:extLst>
              <a:ext uri="{FF2B5EF4-FFF2-40B4-BE49-F238E27FC236}">
                <a16:creationId xmlns:a16="http://schemas.microsoft.com/office/drawing/2014/main" id="{EBF088CA-A949-456C-AB21-617C7E765739}"/>
              </a:ext>
            </a:extLst>
          </p:cNvPr>
          <p:cNvSpPr/>
          <p:nvPr/>
        </p:nvSpPr>
        <p:spPr>
          <a:xfrm>
            <a:off x="9171653" y="3854276"/>
            <a:ext cx="1306768" cy="461665"/>
          </a:xfrm>
          <a:prstGeom prst="rect">
            <a:avLst/>
          </a:prstGeom>
        </p:spPr>
        <p:txBody>
          <a:bodyPr wrap="none">
            <a:spAutoFit/>
          </a:bodyPr>
          <a:lstStyle/>
          <a:p>
            <a:r>
              <a:rPr lang="en-US" sz="2400" dirty="0"/>
              <a:t>Samsung</a:t>
            </a:r>
            <a:endParaRPr lang="en-US" sz="3600" dirty="0"/>
          </a:p>
        </p:txBody>
      </p:sp>
      <p:graphicFrame>
        <p:nvGraphicFramePr>
          <p:cNvPr id="11" name="Table 10">
            <a:extLst>
              <a:ext uri="{FF2B5EF4-FFF2-40B4-BE49-F238E27FC236}">
                <a16:creationId xmlns:a16="http://schemas.microsoft.com/office/drawing/2014/main" id="{C4A544B4-CEC5-48D7-BEFA-65D3D9FC9384}"/>
              </a:ext>
            </a:extLst>
          </p:cNvPr>
          <p:cNvGraphicFramePr>
            <a:graphicFrameLocks noGrp="1"/>
          </p:cNvGraphicFramePr>
          <p:nvPr>
            <p:extLst>
              <p:ext uri="{D42A27DB-BD31-4B8C-83A1-F6EECF244321}">
                <p14:modId xmlns:p14="http://schemas.microsoft.com/office/powerpoint/2010/main" val="1681240651"/>
              </p:ext>
            </p:extLst>
          </p:nvPr>
        </p:nvGraphicFramePr>
        <p:xfrm>
          <a:off x="1061813" y="4130674"/>
          <a:ext cx="3208400" cy="1924052"/>
        </p:xfrm>
        <a:graphic>
          <a:graphicData uri="http://schemas.openxmlformats.org/drawingml/2006/table">
            <a:tbl>
              <a:tblPr firstRow="1" bandRow="1">
                <a:tableStyleId>{9D7B26C5-4107-4FEC-AEDC-1716B250A1EF}</a:tableStyleId>
              </a:tblPr>
              <a:tblGrid>
                <a:gridCol w="1057500">
                  <a:extLst>
                    <a:ext uri="{9D8B030D-6E8A-4147-A177-3AD203B41FA5}">
                      <a16:colId xmlns:a16="http://schemas.microsoft.com/office/drawing/2014/main" val="1296233802"/>
                    </a:ext>
                  </a:extLst>
                </a:gridCol>
                <a:gridCol w="1075450">
                  <a:extLst>
                    <a:ext uri="{9D8B030D-6E8A-4147-A177-3AD203B41FA5}">
                      <a16:colId xmlns:a16="http://schemas.microsoft.com/office/drawing/2014/main" val="21794408"/>
                    </a:ext>
                  </a:extLst>
                </a:gridCol>
                <a:gridCol w="1075450">
                  <a:extLst>
                    <a:ext uri="{9D8B030D-6E8A-4147-A177-3AD203B41FA5}">
                      <a16:colId xmlns:a16="http://schemas.microsoft.com/office/drawing/2014/main" val="3105686985"/>
                    </a:ext>
                  </a:extLst>
                </a:gridCol>
              </a:tblGrid>
              <a:tr h="481013">
                <a:tc>
                  <a:txBody>
                    <a:bodyPr/>
                    <a:lstStyle/>
                    <a:p>
                      <a:pPr algn="ctr"/>
                      <a:endParaRPr lang="en-US" dirty="0"/>
                    </a:p>
                  </a:txBody>
                  <a:tcPr/>
                </a:tc>
                <a:tc>
                  <a:txBody>
                    <a:bodyPr/>
                    <a:lstStyle/>
                    <a:p>
                      <a:pPr algn="ctr"/>
                      <a:r>
                        <a:rPr lang="en-US" dirty="0"/>
                        <a:t>Apple</a:t>
                      </a:r>
                    </a:p>
                  </a:txBody>
                  <a:tcPr/>
                </a:tc>
                <a:tc>
                  <a:txBody>
                    <a:bodyPr/>
                    <a:lstStyle/>
                    <a:p>
                      <a:pPr algn="ctr"/>
                      <a:r>
                        <a:rPr lang="en-US" dirty="0"/>
                        <a:t>Samsung</a:t>
                      </a:r>
                    </a:p>
                  </a:txBody>
                  <a:tcPr/>
                </a:tc>
                <a:extLst>
                  <a:ext uri="{0D108BD9-81ED-4DB2-BD59-A6C34878D82A}">
                    <a16:rowId xmlns:a16="http://schemas.microsoft.com/office/drawing/2014/main" val="3299287129"/>
                  </a:ext>
                </a:extLst>
              </a:tr>
              <a:tr h="481013">
                <a:tc>
                  <a:txBody>
                    <a:bodyPr/>
                    <a:lstStyle/>
                    <a:p>
                      <a:pPr algn="ctr"/>
                      <a:r>
                        <a:rPr lang="en-US" dirty="0"/>
                        <a:t>Positive</a:t>
                      </a:r>
                    </a:p>
                  </a:txBody>
                  <a:tcPr/>
                </a:tc>
                <a:tc>
                  <a:txBody>
                    <a:bodyPr/>
                    <a:lstStyle/>
                    <a:p>
                      <a:pPr algn="ctr"/>
                      <a:r>
                        <a:rPr lang="en-US" dirty="0"/>
                        <a:t>52%</a:t>
                      </a:r>
                    </a:p>
                  </a:txBody>
                  <a:tcPr/>
                </a:tc>
                <a:tc>
                  <a:txBody>
                    <a:bodyPr/>
                    <a:lstStyle/>
                    <a:p>
                      <a:pPr algn="ctr"/>
                      <a:r>
                        <a:rPr lang="en-US" dirty="0"/>
                        <a:t>50%</a:t>
                      </a:r>
                    </a:p>
                  </a:txBody>
                  <a:tcPr/>
                </a:tc>
                <a:extLst>
                  <a:ext uri="{0D108BD9-81ED-4DB2-BD59-A6C34878D82A}">
                    <a16:rowId xmlns:a16="http://schemas.microsoft.com/office/drawing/2014/main" val="1650016114"/>
                  </a:ext>
                </a:extLst>
              </a:tr>
              <a:tr h="481013">
                <a:tc>
                  <a:txBody>
                    <a:bodyPr/>
                    <a:lstStyle/>
                    <a:p>
                      <a:pPr algn="ctr"/>
                      <a:r>
                        <a:rPr lang="en-US" dirty="0"/>
                        <a:t>Neutral</a:t>
                      </a:r>
                    </a:p>
                  </a:txBody>
                  <a:tcPr/>
                </a:tc>
                <a:tc>
                  <a:txBody>
                    <a:bodyPr/>
                    <a:lstStyle/>
                    <a:p>
                      <a:pPr algn="ctr"/>
                      <a:r>
                        <a:rPr lang="en-US" dirty="0"/>
                        <a:t>41%</a:t>
                      </a:r>
                    </a:p>
                  </a:txBody>
                  <a:tcPr/>
                </a:tc>
                <a:tc>
                  <a:txBody>
                    <a:bodyPr/>
                    <a:lstStyle/>
                    <a:p>
                      <a:pPr algn="ctr"/>
                      <a:r>
                        <a:rPr lang="en-US" dirty="0"/>
                        <a:t>37%</a:t>
                      </a:r>
                    </a:p>
                  </a:txBody>
                  <a:tcPr/>
                </a:tc>
                <a:extLst>
                  <a:ext uri="{0D108BD9-81ED-4DB2-BD59-A6C34878D82A}">
                    <a16:rowId xmlns:a16="http://schemas.microsoft.com/office/drawing/2014/main" val="2633646676"/>
                  </a:ext>
                </a:extLst>
              </a:tr>
              <a:tr h="481013">
                <a:tc>
                  <a:txBody>
                    <a:bodyPr/>
                    <a:lstStyle/>
                    <a:p>
                      <a:pPr algn="ctr"/>
                      <a:r>
                        <a:rPr lang="en-US" dirty="0"/>
                        <a:t>Negative</a:t>
                      </a:r>
                    </a:p>
                  </a:txBody>
                  <a:tcPr/>
                </a:tc>
                <a:tc>
                  <a:txBody>
                    <a:bodyPr/>
                    <a:lstStyle/>
                    <a:p>
                      <a:pPr algn="ctr"/>
                      <a:r>
                        <a:rPr lang="en-US" dirty="0"/>
                        <a:t>7%</a:t>
                      </a:r>
                    </a:p>
                  </a:txBody>
                  <a:tcPr/>
                </a:tc>
                <a:tc>
                  <a:txBody>
                    <a:bodyPr/>
                    <a:lstStyle/>
                    <a:p>
                      <a:pPr algn="ctr"/>
                      <a:r>
                        <a:rPr lang="en-US" dirty="0"/>
                        <a:t>13%</a:t>
                      </a:r>
                    </a:p>
                  </a:txBody>
                  <a:tcPr/>
                </a:tc>
                <a:extLst>
                  <a:ext uri="{0D108BD9-81ED-4DB2-BD59-A6C34878D82A}">
                    <a16:rowId xmlns:a16="http://schemas.microsoft.com/office/drawing/2014/main" val="3568225632"/>
                  </a:ext>
                </a:extLst>
              </a:tr>
            </a:tbl>
          </a:graphicData>
        </a:graphic>
      </p:graphicFrame>
    </p:spTree>
    <p:extLst>
      <p:ext uri="{BB962C8B-B14F-4D97-AF65-F5344CB8AC3E}">
        <p14:creationId xmlns:p14="http://schemas.microsoft.com/office/powerpoint/2010/main" val="1292936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9795-38D4-4961-8A81-19CCB8FDDC09}"/>
              </a:ext>
            </a:extLst>
          </p:cNvPr>
          <p:cNvSpPr>
            <a:spLocks noGrp="1"/>
          </p:cNvSpPr>
          <p:nvPr>
            <p:ph type="title"/>
          </p:nvPr>
        </p:nvSpPr>
        <p:spPr/>
        <p:txBody>
          <a:bodyPr/>
          <a:lstStyle/>
          <a:p>
            <a:r>
              <a:rPr lang="en-US" dirty="0"/>
              <a:t>Machine Learning – Linear Regression</a:t>
            </a:r>
          </a:p>
        </p:txBody>
      </p:sp>
      <p:sp>
        <p:nvSpPr>
          <p:cNvPr id="3" name="Content Placeholder 2">
            <a:extLst>
              <a:ext uri="{FF2B5EF4-FFF2-40B4-BE49-F238E27FC236}">
                <a16:creationId xmlns:a16="http://schemas.microsoft.com/office/drawing/2014/main" id="{F2BB0859-8196-4B13-9171-8CFAFCB80A8A}"/>
              </a:ext>
            </a:extLst>
          </p:cNvPr>
          <p:cNvSpPr>
            <a:spLocks noGrp="1"/>
          </p:cNvSpPr>
          <p:nvPr>
            <p:ph idx="1"/>
          </p:nvPr>
        </p:nvSpPr>
        <p:spPr/>
        <p:txBody>
          <a:bodyPr/>
          <a:lstStyle/>
          <a:p>
            <a:pPr marL="0" indent="0">
              <a:buNone/>
            </a:pPr>
            <a:r>
              <a:rPr lang="en-US" dirty="0"/>
              <a:t>Questions to think about:</a:t>
            </a:r>
          </a:p>
          <a:p>
            <a:pPr marL="0" indent="0">
              <a:buNone/>
            </a:pPr>
            <a:endParaRPr lang="en-US" dirty="0"/>
          </a:p>
          <a:p>
            <a:r>
              <a:rPr lang="en-US" dirty="0"/>
              <a:t>Is there a correlation between the number of retweets and the number of followers or other account features?</a:t>
            </a:r>
          </a:p>
          <a:p>
            <a:r>
              <a:rPr lang="en-US" dirty="0"/>
              <a:t>What helps getting more followers? Do posting a lot of statuses, liking other tweets, or following a lot of accounts help?</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BE854893-CFC3-49F5-9D9F-05D28597CD2A}"/>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116F1233-4C34-471F-82DB-851FE29CEBCD}"/>
              </a:ext>
            </a:extLst>
          </p:cNvPr>
          <p:cNvSpPr>
            <a:spLocks noGrp="1"/>
          </p:cNvSpPr>
          <p:nvPr>
            <p:ph type="sldNum" sz="quarter" idx="12"/>
          </p:nvPr>
        </p:nvSpPr>
        <p:spPr/>
        <p:txBody>
          <a:bodyPr/>
          <a:lstStyle/>
          <a:p>
            <a:fld id="{81F387E5-48F7-4464-94C9-16375A6BC0B4}" type="slidenum">
              <a:rPr lang="en-US" smtClean="0"/>
              <a:t>24</a:t>
            </a:fld>
            <a:endParaRPr lang="en-US"/>
          </a:p>
        </p:txBody>
      </p:sp>
    </p:spTree>
    <p:extLst>
      <p:ext uri="{BB962C8B-B14F-4D97-AF65-F5344CB8AC3E}">
        <p14:creationId xmlns:p14="http://schemas.microsoft.com/office/powerpoint/2010/main" val="702483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18BF-AC14-40E2-A087-987283663C13}"/>
              </a:ext>
            </a:extLst>
          </p:cNvPr>
          <p:cNvSpPr>
            <a:spLocks noGrp="1"/>
          </p:cNvSpPr>
          <p:nvPr>
            <p:ph type="title"/>
          </p:nvPr>
        </p:nvSpPr>
        <p:spPr/>
        <p:txBody>
          <a:bodyPr/>
          <a:lstStyle/>
          <a:p>
            <a:r>
              <a:rPr lang="en-US" dirty="0"/>
              <a:t>Correlations Between Retweet Count &amp; Account Attributes</a:t>
            </a:r>
          </a:p>
        </p:txBody>
      </p:sp>
      <p:sp>
        <p:nvSpPr>
          <p:cNvPr id="3" name="Content Placeholder 2">
            <a:extLst>
              <a:ext uri="{FF2B5EF4-FFF2-40B4-BE49-F238E27FC236}">
                <a16:creationId xmlns:a16="http://schemas.microsoft.com/office/drawing/2014/main" id="{2642F67D-FC1A-4947-A904-0F01AD2E5094}"/>
              </a:ext>
            </a:extLst>
          </p:cNvPr>
          <p:cNvSpPr>
            <a:spLocks noGrp="1"/>
          </p:cNvSpPr>
          <p:nvPr>
            <p:ph idx="1"/>
          </p:nvPr>
        </p:nvSpPr>
        <p:spPr>
          <a:xfrm>
            <a:off x="838200" y="1825625"/>
            <a:ext cx="10515600" cy="1923415"/>
          </a:xfrm>
        </p:spPr>
        <p:txBody>
          <a:bodyPr>
            <a:normAutofit/>
          </a:bodyPr>
          <a:lstStyle/>
          <a:p>
            <a:r>
              <a:rPr lang="en-US" dirty="0"/>
              <a:t>At first, I looked at each original tweet's features and the number of times that it was retweeted. It turned out that the retweet count (on the tracked topics: </a:t>
            </a:r>
            <a:r>
              <a:rPr lang="en-US" dirty="0" err="1"/>
              <a:t>Blackfriday</a:t>
            </a:r>
            <a:r>
              <a:rPr lang="en-US" dirty="0"/>
              <a:t> and </a:t>
            </a:r>
            <a:r>
              <a:rPr lang="en-US" dirty="0" err="1"/>
              <a:t>CyberMonday</a:t>
            </a:r>
            <a:r>
              <a:rPr lang="en-US" dirty="0"/>
              <a:t>) is not correlated to sender account features such as number of followers and friends, etc. </a:t>
            </a:r>
          </a:p>
          <a:p>
            <a:endParaRPr lang="en-US" dirty="0"/>
          </a:p>
        </p:txBody>
      </p:sp>
      <p:sp>
        <p:nvSpPr>
          <p:cNvPr id="4" name="Footer Placeholder 3">
            <a:extLst>
              <a:ext uri="{FF2B5EF4-FFF2-40B4-BE49-F238E27FC236}">
                <a16:creationId xmlns:a16="http://schemas.microsoft.com/office/drawing/2014/main" id="{583E73C2-0DB4-41E4-AA34-20E838F6CA2A}"/>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128DA97C-48B4-4361-B040-4DB7BE3B3A2B}"/>
              </a:ext>
            </a:extLst>
          </p:cNvPr>
          <p:cNvSpPr>
            <a:spLocks noGrp="1"/>
          </p:cNvSpPr>
          <p:nvPr>
            <p:ph type="sldNum" sz="quarter" idx="12"/>
          </p:nvPr>
        </p:nvSpPr>
        <p:spPr/>
        <p:txBody>
          <a:bodyPr/>
          <a:lstStyle/>
          <a:p>
            <a:fld id="{81F387E5-48F7-4464-94C9-16375A6BC0B4}" type="slidenum">
              <a:rPr lang="en-US" smtClean="0"/>
              <a:t>25</a:t>
            </a:fld>
            <a:endParaRPr lang="en-US"/>
          </a:p>
        </p:txBody>
      </p:sp>
      <p:pic>
        <p:nvPicPr>
          <p:cNvPr id="6" name="Picture 5">
            <a:extLst>
              <a:ext uri="{FF2B5EF4-FFF2-40B4-BE49-F238E27FC236}">
                <a16:creationId xmlns:a16="http://schemas.microsoft.com/office/drawing/2014/main" id="{994A8831-8F7F-4E7D-9885-890C80989E6A}"/>
              </a:ext>
            </a:extLst>
          </p:cNvPr>
          <p:cNvPicPr>
            <a:picLocks noChangeAspect="1"/>
          </p:cNvPicPr>
          <p:nvPr/>
        </p:nvPicPr>
        <p:blipFill>
          <a:blip r:embed="rId2"/>
          <a:stretch>
            <a:fillRect/>
          </a:stretch>
        </p:blipFill>
        <p:spPr>
          <a:xfrm>
            <a:off x="1682909" y="3646716"/>
            <a:ext cx="8826182" cy="2686229"/>
          </a:xfrm>
          <a:prstGeom prst="rect">
            <a:avLst/>
          </a:prstGeom>
        </p:spPr>
      </p:pic>
      <p:sp>
        <p:nvSpPr>
          <p:cNvPr id="8" name="Rectangle 7">
            <a:extLst>
              <a:ext uri="{FF2B5EF4-FFF2-40B4-BE49-F238E27FC236}">
                <a16:creationId xmlns:a16="http://schemas.microsoft.com/office/drawing/2014/main" id="{438BC123-C638-4B59-84B8-80B4382B5A44}"/>
              </a:ext>
            </a:extLst>
          </p:cNvPr>
          <p:cNvSpPr/>
          <p:nvPr/>
        </p:nvSpPr>
        <p:spPr>
          <a:xfrm>
            <a:off x="2794000" y="3646716"/>
            <a:ext cx="1076960" cy="27096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3100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4D1B-FF6F-447C-A4FD-95799EDCD0F7}"/>
              </a:ext>
            </a:extLst>
          </p:cNvPr>
          <p:cNvSpPr>
            <a:spLocks noGrp="1"/>
          </p:cNvSpPr>
          <p:nvPr>
            <p:ph type="title"/>
          </p:nvPr>
        </p:nvSpPr>
        <p:spPr/>
        <p:txBody>
          <a:bodyPr/>
          <a:lstStyle/>
          <a:p>
            <a:r>
              <a:rPr lang="en-US" dirty="0"/>
              <a:t>No Significant Correlation for Retweet Count</a:t>
            </a:r>
          </a:p>
        </p:txBody>
      </p:sp>
      <p:sp>
        <p:nvSpPr>
          <p:cNvPr id="3" name="Content Placeholder 2">
            <a:extLst>
              <a:ext uri="{FF2B5EF4-FFF2-40B4-BE49-F238E27FC236}">
                <a16:creationId xmlns:a16="http://schemas.microsoft.com/office/drawing/2014/main" id="{20C57453-BA8A-4831-B397-55583CD2A8A8}"/>
              </a:ext>
            </a:extLst>
          </p:cNvPr>
          <p:cNvSpPr>
            <a:spLocks noGrp="1"/>
          </p:cNvSpPr>
          <p:nvPr>
            <p:ph idx="1"/>
          </p:nvPr>
        </p:nvSpPr>
        <p:spPr/>
        <p:txBody>
          <a:bodyPr/>
          <a:lstStyle/>
          <a:p>
            <a:r>
              <a:rPr lang="en-US" dirty="0"/>
              <a:t>It seems having interesting tweet content is the factor that resulted in a high number of retweets, regardless of the features of the posting account. I think this is the beauty of Twitter that unknown users still can get a lot of attention and recognition when they post interesting content.</a:t>
            </a:r>
          </a:p>
          <a:p>
            <a:endParaRPr lang="en-US" dirty="0"/>
          </a:p>
        </p:txBody>
      </p:sp>
      <p:sp>
        <p:nvSpPr>
          <p:cNvPr id="4" name="Footer Placeholder 3">
            <a:extLst>
              <a:ext uri="{FF2B5EF4-FFF2-40B4-BE49-F238E27FC236}">
                <a16:creationId xmlns:a16="http://schemas.microsoft.com/office/drawing/2014/main" id="{C9B7A4BA-31A6-43A4-B369-E42919ACFF19}"/>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9CC71294-2E41-461B-9FF0-1346EB655B36}"/>
              </a:ext>
            </a:extLst>
          </p:cNvPr>
          <p:cNvSpPr>
            <a:spLocks noGrp="1"/>
          </p:cNvSpPr>
          <p:nvPr>
            <p:ph type="sldNum" sz="quarter" idx="12"/>
          </p:nvPr>
        </p:nvSpPr>
        <p:spPr/>
        <p:txBody>
          <a:bodyPr/>
          <a:lstStyle/>
          <a:p>
            <a:fld id="{81F387E5-48F7-4464-94C9-16375A6BC0B4}" type="slidenum">
              <a:rPr lang="en-US" smtClean="0"/>
              <a:t>26</a:t>
            </a:fld>
            <a:endParaRPr lang="en-US"/>
          </a:p>
        </p:txBody>
      </p:sp>
    </p:spTree>
    <p:extLst>
      <p:ext uri="{BB962C8B-B14F-4D97-AF65-F5344CB8AC3E}">
        <p14:creationId xmlns:p14="http://schemas.microsoft.com/office/powerpoint/2010/main" val="1806709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E78DE-B2E2-4168-8C0E-16974A0E44F1}"/>
              </a:ext>
            </a:extLst>
          </p:cNvPr>
          <p:cNvSpPr>
            <a:spLocks noGrp="1"/>
          </p:cNvSpPr>
          <p:nvPr>
            <p:ph type="title"/>
          </p:nvPr>
        </p:nvSpPr>
        <p:spPr/>
        <p:txBody>
          <a:bodyPr/>
          <a:lstStyle/>
          <a:p>
            <a:r>
              <a:rPr lang="en-US" dirty="0"/>
              <a:t>Correlations Between Follower Count &amp; Other Account Features </a:t>
            </a:r>
          </a:p>
        </p:txBody>
      </p:sp>
      <p:sp>
        <p:nvSpPr>
          <p:cNvPr id="3" name="Content Placeholder 2">
            <a:extLst>
              <a:ext uri="{FF2B5EF4-FFF2-40B4-BE49-F238E27FC236}">
                <a16:creationId xmlns:a16="http://schemas.microsoft.com/office/drawing/2014/main" id="{24354E6A-7784-43B7-9DF8-ED6B09D4015A}"/>
              </a:ext>
            </a:extLst>
          </p:cNvPr>
          <p:cNvSpPr>
            <a:spLocks noGrp="1"/>
          </p:cNvSpPr>
          <p:nvPr>
            <p:ph idx="1"/>
          </p:nvPr>
        </p:nvSpPr>
        <p:spPr/>
        <p:txBody>
          <a:bodyPr>
            <a:normAutofit fontScale="85000" lnSpcReduction="20000"/>
          </a:bodyPr>
          <a:lstStyle/>
          <a:p>
            <a:r>
              <a:rPr lang="en-US" dirty="0"/>
              <a:t>Focusing on the twitter accounts, especially those that got more than 100 retweets on one of their tweets, we can detect some correlations between the number of followers and some of the account features. Linear regression has been used to describe these relationships.</a:t>
            </a:r>
          </a:p>
          <a:p>
            <a:endParaRPr lang="en-US" dirty="0"/>
          </a:p>
          <a:p>
            <a:r>
              <a:rPr lang="en-US" dirty="0"/>
              <a:t>Here are the features describing Twitter accounts:</a:t>
            </a:r>
          </a:p>
          <a:p>
            <a:endParaRPr lang="en-US" dirty="0"/>
          </a:p>
          <a:p>
            <a:pPr lvl="1"/>
            <a:r>
              <a:rPr lang="en-US" dirty="0"/>
              <a:t>verified: When true, indicates that the user has a verified account.</a:t>
            </a:r>
          </a:p>
          <a:p>
            <a:pPr lvl="1"/>
            <a:r>
              <a:rPr lang="en-US" dirty="0"/>
              <a:t>follower count: The number of followers the account currently has.</a:t>
            </a:r>
          </a:p>
          <a:p>
            <a:pPr lvl="1"/>
            <a:r>
              <a:rPr lang="en-US" dirty="0"/>
              <a:t>friend count: The number of users this account is following.</a:t>
            </a:r>
          </a:p>
          <a:p>
            <a:pPr lvl="1"/>
            <a:r>
              <a:rPr lang="en-US" dirty="0"/>
              <a:t>status count: The number of Tweets (including retweets) issued by the user</a:t>
            </a:r>
          </a:p>
          <a:p>
            <a:pPr lvl="1"/>
            <a:r>
              <a:rPr lang="en-US" dirty="0"/>
              <a:t>favorite count: The number of Tweets this user has liked in the account’s lifetime.</a:t>
            </a:r>
          </a:p>
          <a:p>
            <a:pPr lvl="1"/>
            <a:r>
              <a:rPr lang="en-US" dirty="0"/>
              <a:t>listed count: The number of public lists that this user is a member of.</a:t>
            </a:r>
          </a:p>
          <a:p>
            <a:pPr lvl="1"/>
            <a:r>
              <a:rPr lang="en-US" dirty="0"/>
              <a:t>account created at: Time that the account was created.</a:t>
            </a:r>
          </a:p>
          <a:p>
            <a:endParaRPr lang="en-US" dirty="0"/>
          </a:p>
        </p:txBody>
      </p:sp>
      <p:sp>
        <p:nvSpPr>
          <p:cNvPr id="4" name="Footer Placeholder 3">
            <a:extLst>
              <a:ext uri="{FF2B5EF4-FFF2-40B4-BE49-F238E27FC236}">
                <a16:creationId xmlns:a16="http://schemas.microsoft.com/office/drawing/2014/main" id="{FF71F42A-4ECA-445D-BCBD-FB506C737D9C}"/>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D7E25D15-D997-4E9A-AA19-D384853181D1}"/>
              </a:ext>
            </a:extLst>
          </p:cNvPr>
          <p:cNvSpPr>
            <a:spLocks noGrp="1"/>
          </p:cNvSpPr>
          <p:nvPr>
            <p:ph type="sldNum" sz="quarter" idx="12"/>
          </p:nvPr>
        </p:nvSpPr>
        <p:spPr/>
        <p:txBody>
          <a:bodyPr/>
          <a:lstStyle/>
          <a:p>
            <a:fld id="{81F387E5-48F7-4464-94C9-16375A6BC0B4}" type="slidenum">
              <a:rPr lang="en-US" smtClean="0"/>
              <a:t>27</a:t>
            </a:fld>
            <a:endParaRPr lang="en-US"/>
          </a:p>
        </p:txBody>
      </p:sp>
    </p:spTree>
    <p:extLst>
      <p:ext uri="{BB962C8B-B14F-4D97-AF65-F5344CB8AC3E}">
        <p14:creationId xmlns:p14="http://schemas.microsoft.com/office/powerpoint/2010/main" val="2047733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6885-A5E6-4FC9-8727-7E38C90DE646}"/>
              </a:ext>
            </a:extLst>
          </p:cNvPr>
          <p:cNvSpPr>
            <a:spLocks noGrp="1"/>
          </p:cNvSpPr>
          <p:nvPr>
            <p:ph type="title"/>
          </p:nvPr>
        </p:nvSpPr>
        <p:spPr/>
        <p:txBody>
          <a:bodyPr/>
          <a:lstStyle/>
          <a:p>
            <a:r>
              <a:rPr lang="en-US" dirty="0"/>
              <a:t>Correlation Matrix </a:t>
            </a:r>
          </a:p>
        </p:txBody>
      </p:sp>
      <p:sp>
        <p:nvSpPr>
          <p:cNvPr id="4" name="Footer Placeholder 3">
            <a:extLst>
              <a:ext uri="{FF2B5EF4-FFF2-40B4-BE49-F238E27FC236}">
                <a16:creationId xmlns:a16="http://schemas.microsoft.com/office/drawing/2014/main" id="{AAB6C7C5-3233-4D32-A393-0414CC93FC52}"/>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8D382CC3-9446-453A-9DC1-61157E686FA4}"/>
              </a:ext>
            </a:extLst>
          </p:cNvPr>
          <p:cNvSpPr>
            <a:spLocks noGrp="1"/>
          </p:cNvSpPr>
          <p:nvPr>
            <p:ph type="sldNum" sz="quarter" idx="12"/>
          </p:nvPr>
        </p:nvSpPr>
        <p:spPr/>
        <p:txBody>
          <a:bodyPr/>
          <a:lstStyle/>
          <a:p>
            <a:fld id="{81F387E5-48F7-4464-94C9-16375A6BC0B4}" type="slidenum">
              <a:rPr lang="en-US" smtClean="0"/>
              <a:t>28</a:t>
            </a:fld>
            <a:endParaRPr lang="en-US"/>
          </a:p>
        </p:txBody>
      </p:sp>
      <p:sp>
        <p:nvSpPr>
          <p:cNvPr id="8" name="Content Placeholder 7">
            <a:extLst>
              <a:ext uri="{FF2B5EF4-FFF2-40B4-BE49-F238E27FC236}">
                <a16:creationId xmlns:a16="http://schemas.microsoft.com/office/drawing/2014/main" id="{7E24E459-6347-4059-9EE7-B28DC5FB54D1}"/>
              </a:ext>
            </a:extLst>
          </p:cNvPr>
          <p:cNvSpPr>
            <a:spLocks noGrp="1"/>
          </p:cNvSpPr>
          <p:nvPr>
            <p:ph idx="1"/>
          </p:nvPr>
        </p:nvSpPr>
        <p:spPr/>
        <p:txBody>
          <a:bodyPr/>
          <a:lstStyle/>
          <a:p>
            <a:r>
              <a:rPr lang="en-US" dirty="0"/>
              <a:t>Before Linear Regression the outliers have been removed and the variables have been scaled (min-max scaling). That weakened the correlations a little bit.</a:t>
            </a:r>
          </a:p>
          <a:p>
            <a:endParaRPr lang="en-US" dirty="0"/>
          </a:p>
        </p:txBody>
      </p:sp>
      <p:pic>
        <p:nvPicPr>
          <p:cNvPr id="9" name="Picture 8">
            <a:extLst>
              <a:ext uri="{FF2B5EF4-FFF2-40B4-BE49-F238E27FC236}">
                <a16:creationId xmlns:a16="http://schemas.microsoft.com/office/drawing/2014/main" id="{47B4E88A-CF74-42C0-800E-DD5AFB3AE5B1}"/>
              </a:ext>
            </a:extLst>
          </p:cNvPr>
          <p:cNvPicPr>
            <a:picLocks noChangeAspect="1"/>
          </p:cNvPicPr>
          <p:nvPr/>
        </p:nvPicPr>
        <p:blipFill>
          <a:blip r:embed="rId2"/>
          <a:stretch>
            <a:fillRect/>
          </a:stretch>
        </p:blipFill>
        <p:spPr>
          <a:xfrm>
            <a:off x="838200" y="2938463"/>
            <a:ext cx="10534650" cy="3238500"/>
          </a:xfrm>
          <a:prstGeom prst="rect">
            <a:avLst/>
          </a:prstGeom>
        </p:spPr>
      </p:pic>
    </p:spTree>
    <p:extLst>
      <p:ext uri="{BB962C8B-B14F-4D97-AF65-F5344CB8AC3E}">
        <p14:creationId xmlns:p14="http://schemas.microsoft.com/office/powerpoint/2010/main" val="3531225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6430-2A08-4CDB-B480-770F18560721}"/>
              </a:ext>
            </a:extLst>
          </p:cNvPr>
          <p:cNvSpPr>
            <a:spLocks noGrp="1"/>
          </p:cNvSpPr>
          <p:nvPr>
            <p:ph type="title"/>
          </p:nvPr>
        </p:nvSpPr>
        <p:spPr/>
        <p:txBody>
          <a:bodyPr/>
          <a:lstStyle/>
          <a:p>
            <a:r>
              <a:rPr lang="en-US" dirty="0"/>
              <a:t>Heat Map of the Correlation Matrix</a:t>
            </a:r>
          </a:p>
        </p:txBody>
      </p:sp>
      <p:sp>
        <p:nvSpPr>
          <p:cNvPr id="3" name="Content Placeholder 2">
            <a:extLst>
              <a:ext uri="{FF2B5EF4-FFF2-40B4-BE49-F238E27FC236}">
                <a16:creationId xmlns:a16="http://schemas.microsoft.com/office/drawing/2014/main" id="{6046DF8C-A2A1-4508-AAD8-0D89A392174E}"/>
              </a:ext>
            </a:extLst>
          </p:cNvPr>
          <p:cNvSpPr>
            <a:spLocks noGrp="1"/>
          </p:cNvSpPr>
          <p:nvPr>
            <p:ph idx="1"/>
          </p:nvPr>
        </p:nvSpPr>
        <p:spPr>
          <a:xfrm>
            <a:off x="838200" y="1825625"/>
            <a:ext cx="4781550" cy="4441032"/>
          </a:xfrm>
        </p:spPr>
        <p:txBody>
          <a:bodyPr/>
          <a:lstStyle/>
          <a:p>
            <a:r>
              <a:rPr lang="en-US" dirty="0"/>
              <a:t>The strongest correlation is between follower count and the listed count.</a:t>
            </a:r>
          </a:p>
        </p:txBody>
      </p:sp>
      <p:sp>
        <p:nvSpPr>
          <p:cNvPr id="4" name="Footer Placeholder 3">
            <a:extLst>
              <a:ext uri="{FF2B5EF4-FFF2-40B4-BE49-F238E27FC236}">
                <a16:creationId xmlns:a16="http://schemas.microsoft.com/office/drawing/2014/main" id="{B105451C-816F-449C-B927-4D3FBC764517}"/>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A9F33670-2AF0-424C-A802-52DACF7AAFCB}"/>
              </a:ext>
            </a:extLst>
          </p:cNvPr>
          <p:cNvSpPr>
            <a:spLocks noGrp="1"/>
          </p:cNvSpPr>
          <p:nvPr>
            <p:ph type="sldNum" sz="quarter" idx="12"/>
          </p:nvPr>
        </p:nvSpPr>
        <p:spPr/>
        <p:txBody>
          <a:bodyPr/>
          <a:lstStyle/>
          <a:p>
            <a:fld id="{81F387E5-48F7-4464-94C9-16375A6BC0B4}" type="slidenum">
              <a:rPr lang="en-US" smtClean="0"/>
              <a:t>29</a:t>
            </a:fld>
            <a:endParaRPr lang="en-US"/>
          </a:p>
        </p:txBody>
      </p:sp>
      <p:pic>
        <p:nvPicPr>
          <p:cNvPr id="6" name="Picture 5">
            <a:extLst>
              <a:ext uri="{FF2B5EF4-FFF2-40B4-BE49-F238E27FC236}">
                <a16:creationId xmlns:a16="http://schemas.microsoft.com/office/drawing/2014/main" id="{9B7B07AC-ACD2-4EF4-A02F-25BE81E82ABA}"/>
              </a:ext>
            </a:extLst>
          </p:cNvPr>
          <p:cNvPicPr>
            <a:picLocks noChangeAspect="1"/>
          </p:cNvPicPr>
          <p:nvPr/>
        </p:nvPicPr>
        <p:blipFill>
          <a:blip r:embed="rId2"/>
          <a:stretch>
            <a:fillRect/>
          </a:stretch>
        </p:blipFill>
        <p:spPr>
          <a:xfrm>
            <a:off x="5619750" y="1275557"/>
            <a:ext cx="5734050" cy="4991100"/>
          </a:xfrm>
          <a:prstGeom prst="rect">
            <a:avLst/>
          </a:prstGeom>
        </p:spPr>
      </p:pic>
    </p:spTree>
    <p:extLst>
      <p:ext uri="{BB962C8B-B14F-4D97-AF65-F5344CB8AC3E}">
        <p14:creationId xmlns:p14="http://schemas.microsoft.com/office/powerpoint/2010/main" val="244181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1F91-36D8-45DB-9718-7EAF2508F8C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E35F3EE-5946-4F42-A8FE-C570F702AFC5}"/>
              </a:ext>
            </a:extLst>
          </p:cNvPr>
          <p:cNvSpPr>
            <a:spLocks noGrp="1"/>
          </p:cNvSpPr>
          <p:nvPr>
            <p:ph idx="1"/>
          </p:nvPr>
        </p:nvSpPr>
        <p:spPr>
          <a:xfrm>
            <a:off x="838200" y="1825625"/>
            <a:ext cx="10515600" cy="4237718"/>
          </a:xfrm>
        </p:spPr>
        <p:txBody>
          <a:bodyPr>
            <a:normAutofit/>
          </a:bodyPr>
          <a:lstStyle/>
          <a:p>
            <a:r>
              <a:rPr lang="en-US" dirty="0"/>
              <a:t>Size: ~110 GB in </a:t>
            </a:r>
            <a:r>
              <a:rPr lang="en-US" dirty="0" err="1"/>
              <a:t>json</a:t>
            </a:r>
            <a:r>
              <a:rPr lang="en-US" dirty="0"/>
              <a:t> format</a:t>
            </a:r>
          </a:p>
          <a:p>
            <a:r>
              <a:rPr lang="en-US" dirty="0"/>
              <a:t>Size after initial processing:</a:t>
            </a:r>
          </a:p>
          <a:p>
            <a:pPr lvl="1"/>
            <a:r>
              <a:rPr lang="en-US" dirty="0"/>
              <a:t>Tweet dataset size: ~ 570 MB (~1.7 million tweets/rows)</a:t>
            </a:r>
          </a:p>
          <a:p>
            <a:pPr lvl="1"/>
            <a:r>
              <a:rPr lang="en-US" dirty="0"/>
              <a:t>Retweet dataset size: ~ 1.4 GB (~2.9 million retweets/rows)</a:t>
            </a:r>
          </a:p>
          <a:p>
            <a:r>
              <a:rPr lang="en-US" dirty="0"/>
              <a:t>I collected the tweets through Twitter streaming API from Nov 8 to Dec 1, 2017, tracking the followings: </a:t>
            </a:r>
          </a:p>
          <a:p>
            <a:pPr marL="0" indent="0">
              <a:buNone/>
            </a:pPr>
            <a:r>
              <a:rPr lang="en-US" dirty="0" err="1">
                <a:solidFill>
                  <a:schemeClr val="accent1"/>
                </a:solidFill>
              </a:rPr>
              <a:t>blackfriday</a:t>
            </a:r>
            <a:r>
              <a:rPr lang="en-US" dirty="0">
                <a:solidFill>
                  <a:schemeClr val="accent1"/>
                </a:solidFill>
              </a:rPr>
              <a:t> </a:t>
            </a:r>
            <a:r>
              <a:rPr lang="en-US" dirty="0"/>
              <a:t>|</a:t>
            </a:r>
            <a:r>
              <a:rPr lang="en-US" dirty="0">
                <a:solidFill>
                  <a:schemeClr val="accent1"/>
                </a:solidFill>
              </a:rPr>
              <a:t> blackfriday2017 </a:t>
            </a:r>
            <a:r>
              <a:rPr lang="en-US" dirty="0"/>
              <a:t>|</a:t>
            </a:r>
            <a:r>
              <a:rPr lang="en-US" dirty="0">
                <a:solidFill>
                  <a:schemeClr val="accent1"/>
                </a:solidFill>
              </a:rPr>
              <a:t> </a:t>
            </a:r>
            <a:r>
              <a:rPr lang="en-US" dirty="0" err="1">
                <a:solidFill>
                  <a:schemeClr val="accent1"/>
                </a:solidFill>
              </a:rPr>
              <a:t>cybermonday</a:t>
            </a:r>
            <a:r>
              <a:rPr lang="en-US" dirty="0">
                <a:solidFill>
                  <a:schemeClr val="accent1"/>
                </a:solidFill>
              </a:rPr>
              <a:t> </a:t>
            </a:r>
            <a:r>
              <a:rPr lang="en-US" dirty="0"/>
              <a:t>|</a:t>
            </a:r>
            <a:r>
              <a:rPr lang="en-US" dirty="0">
                <a:solidFill>
                  <a:schemeClr val="accent1"/>
                </a:solidFill>
              </a:rPr>
              <a:t> cybermonday2017 </a:t>
            </a:r>
            <a:r>
              <a:rPr lang="en-US" dirty="0"/>
              <a:t>|</a:t>
            </a:r>
            <a:r>
              <a:rPr lang="en-US" dirty="0">
                <a:solidFill>
                  <a:schemeClr val="accent1"/>
                </a:solidFill>
              </a:rPr>
              <a:t> </a:t>
            </a:r>
            <a:r>
              <a:rPr lang="en-US" dirty="0" err="1">
                <a:solidFill>
                  <a:schemeClr val="accent1"/>
                </a:solidFill>
              </a:rPr>
              <a:t>blackfridayshopping</a:t>
            </a:r>
            <a:r>
              <a:rPr lang="en-US" dirty="0">
                <a:solidFill>
                  <a:schemeClr val="accent1"/>
                </a:solidFill>
              </a:rPr>
              <a:t> </a:t>
            </a:r>
            <a:r>
              <a:rPr lang="en-US" dirty="0"/>
              <a:t>|</a:t>
            </a:r>
            <a:r>
              <a:rPr lang="en-US" dirty="0">
                <a:solidFill>
                  <a:schemeClr val="accent1"/>
                </a:solidFill>
              </a:rPr>
              <a:t> </a:t>
            </a:r>
            <a:r>
              <a:rPr lang="en-US" dirty="0" err="1">
                <a:solidFill>
                  <a:schemeClr val="accent1"/>
                </a:solidFill>
              </a:rPr>
              <a:t>blackfridaydeals</a:t>
            </a:r>
            <a:r>
              <a:rPr lang="en-US" dirty="0">
                <a:solidFill>
                  <a:schemeClr val="accent1"/>
                </a:solidFill>
              </a:rPr>
              <a:t> </a:t>
            </a:r>
            <a:r>
              <a:rPr lang="en-US" dirty="0"/>
              <a:t>|</a:t>
            </a:r>
            <a:r>
              <a:rPr lang="en-US" dirty="0">
                <a:solidFill>
                  <a:schemeClr val="accent1"/>
                </a:solidFill>
              </a:rPr>
              <a:t> </a:t>
            </a:r>
            <a:r>
              <a:rPr lang="en-US" dirty="0" err="1">
                <a:solidFill>
                  <a:schemeClr val="accent1"/>
                </a:solidFill>
              </a:rPr>
              <a:t>cybermondaydeals</a:t>
            </a:r>
            <a:endParaRPr lang="en-US" dirty="0">
              <a:solidFill>
                <a:schemeClr val="accent1"/>
              </a:solidFill>
            </a:endParaRPr>
          </a:p>
          <a:p>
            <a:endParaRPr lang="en-US" dirty="0"/>
          </a:p>
          <a:p>
            <a:endParaRPr lang="en-US" i="1" dirty="0"/>
          </a:p>
        </p:txBody>
      </p:sp>
      <p:sp>
        <p:nvSpPr>
          <p:cNvPr id="5" name="Footer Placeholder 4">
            <a:extLst>
              <a:ext uri="{FF2B5EF4-FFF2-40B4-BE49-F238E27FC236}">
                <a16:creationId xmlns:a16="http://schemas.microsoft.com/office/drawing/2014/main" id="{DDE205AC-14EC-411E-8AA1-31008A4F5457}"/>
              </a:ext>
            </a:extLst>
          </p:cNvPr>
          <p:cNvSpPr>
            <a:spLocks noGrp="1"/>
          </p:cNvSpPr>
          <p:nvPr>
            <p:ph type="ftr" sz="quarter" idx="11"/>
          </p:nvPr>
        </p:nvSpPr>
        <p:spPr/>
        <p:txBody>
          <a:bodyPr/>
          <a:lstStyle/>
          <a:p>
            <a:r>
              <a:rPr lang="en-US"/>
              <a:t>Exploring Black Friday &amp; Cyber Monday Tweets</a:t>
            </a:r>
          </a:p>
        </p:txBody>
      </p:sp>
      <p:sp>
        <p:nvSpPr>
          <p:cNvPr id="6" name="Slide Number Placeholder 5">
            <a:extLst>
              <a:ext uri="{FF2B5EF4-FFF2-40B4-BE49-F238E27FC236}">
                <a16:creationId xmlns:a16="http://schemas.microsoft.com/office/drawing/2014/main" id="{C9734EB2-B857-4221-96FC-958A0A341018}"/>
              </a:ext>
            </a:extLst>
          </p:cNvPr>
          <p:cNvSpPr>
            <a:spLocks noGrp="1"/>
          </p:cNvSpPr>
          <p:nvPr>
            <p:ph type="sldNum" sz="quarter" idx="12"/>
          </p:nvPr>
        </p:nvSpPr>
        <p:spPr/>
        <p:txBody>
          <a:bodyPr/>
          <a:lstStyle/>
          <a:p>
            <a:fld id="{81F387E5-48F7-4464-94C9-16375A6BC0B4}" type="slidenum">
              <a:rPr lang="en-US" smtClean="0"/>
              <a:t>3</a:t>
            </a:fld>
            <a:endParaRPr lang="en-US"/>
          </a:p>
        </p:txBody>
      </p:sp>
    </p:spTree>
    <p:extLst>
      <p:ext uri="{BB962C8B-B14F-4D97-AF65-F5344CB8AC3E}">
        <p14:creationId xmlns:p14="http://schemas.microsoft.com/office/powerpoint/2010/main" val="749494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F603-79C2-4D3A-A599-3BA0AC43F465}"/>
              </a:ext>
            </a:extLst>
          </p:cNvPr>
          <p:cNvSpPr>
            <a:spLocks noGrp="1"/>
          </p:cNvSpPr>
          <p:nvPr>
            <p:ph type="title"/>
          </p:nvPr>
        </p:nvSpPr>
        <p:spPr/>
        <p:txBody>
          <a:bodyPr/>
          <a:lstStyle/>
          <a:p>
            <a:r>
              <a:rPr lang="en-US" dirty="0"/>
              <a:t>Linear Regression</a:t>
            </a:r>
          </a:p>
        </p:txBody>
      </p:sp>
      <p:pic>
        <p:nvPicPr>
          <p:cNvPr id="6" name="Content Placeholder 5">
            <a:extLst>
              <a:ext uri="{FF2B5EF4-FFF2-40B4-BE49-F238E27FC236}">
                <a16:creationId xmlns:a16="http://schemas.microsoft.com/office/drawing/2014/main" id="{BD9AF3CE-CB0B-4853-A651-622D61554B16}"/>
              </a:ext>
            </a:extLst>
          </p:cNvPr>
          <p:cNvPicPr>
            <a:picLocks noGrp="1" noChangeAspect="1"/>
          </p:cNvPicPr>
          <p:nvPr>
            <p:ph idx="1"/>
          </p:nvPr>
        </p:nvPicPr>
        <p:blipFill>
          <a:blip r:embed="rId2"/>
          <a:stretch>
            <a:fillRect/>
          </a:stretch>
        </p:blipFill>
        <p:spPr>
          <a:xfrm>
            <a:off x="4711469" y="1497648"/>
            <a:ext cx="6883862" cy="4351338"/>
          </a:xfrm>
          <a:prstGeom prst="rect">
            <a:avLst/>
          </a:prstGeom>
        </p:spPr>
      </p:pic>
      <p:sp>
        <p:nvSpPr>
          <p:cNvPr id="4" name="Footer Placeholder 3">
            <a:extLst>
              <a:ext uri="{FF2B5EF4-FFF2-40B4-BE49-F238E27FC236}">
                <a16:creationId xmlns:a16="http://schemas.microsoft.com/office/drawing/2014/main" id="{F98E13EC-C0D2-404F-8B00-55499615815F}"/>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944781AF-F372-4C17-8243-66F3CE4B8BDD}"/>
              </a:ext>
            </a:extLst>
          </p:cNvPr>
          <p:cNvSpPr>
            <a:spLocks noGrp="1"/>
          </p:cNvSpPr>
          <p:nvPr>
            <p:ph type="sldNum" sz="quarter" idx="12"/>
          </p:nvPr>
        </p:nvSpPr>
        <p:spPr/>
        <p:txBody>
          <a:bodyPr/>
          <a:lstStyle/>
          <a:p>
            <a:fld id="{81F387E5-48F7-4464-94C9-16375A6BC0B4}" type="slidenum">
              <a:rPr lang="en-US" smtClean="0"/>
              <a:t>30</a:t>
            </a:fld>
            <a:endParaRPr lang="en-US"/>
          </a:p>
        </p:txBody>
      </p:sp>
      <p:sp>
        <p:nvSpPr>
          <p:cNvPr id="7" name="TextBox 6">
            <a:extLst>
              <a:ext uri="{FF2B5EF4-FFF2-40B4-BE49-F238E27FC236}">
                <a16:creationId xmlns:a16="http://schemas.microsoft.com/office/drawing/2014/main" id="{B23B6484-7A27-488D-A4A6-831BA6893BA5}"/>
              </a:ext>
            </a:extLst>
          </p:cNvPr>
          <p:cNvSpPr txBox="1"/>
          <p:nvPr/>
        </p:nvSpPr>
        <p:spPr>
          <a:xfrm>
            <a:off x="596669" y="3178870"/>
            <a:ext cx="3846485" cy="1569660"/>
          </a:xfrm>
          <a:prstGeom prst="rect">
            <a:avLst/>
          </a:prstGeom>
          <a:noFill/>
        </p:spPr>
        <p:txBody>
          <a:bodyPr wrap="square" rtlCol="0">
            <a:spAutoFit/>
          </a:bodyPr>
          <a:lstStyle/>
          <a:p>
            <a:r>
              <a:rPr lang="en-US" sz="2400" dirty="0"/>
              <a:t>Variables with p-values &lt;0.05 are the significant variable in the linear relationship.</a:t>
            </a:r>
          </a:p>
          <a:p>
            <a:endParaRPr lang="en-US" sz="2400" dirty="0"/>
          </a:p>
        </p:txBody>
      </p:sp>
      <p:sp>
        <p:nvSpPr>
          <p:cNvPr id="8" name="Rectangle 7">
            <a:extLst>
              <a:ext uri="{FF2B5EF4-FFF2-40B4-BE49-F238E27FC236}">
                <a16:creationId xmlns:a16="http://schemas.microsoft.com/office/drawing/2014/main" id="{45DD8B12-2C26-4604-A431-E08E88D66935}"/>
              </a:ext>
            </a:extLst>
          </p:cNvPr>
          <p:cNvSpPr/>
          <p:nvPr/>
        </p:nvSpPr>
        <p:spPr>
          <a:xfrm>
            <a:off x="4711468" y="4023360"/>
            <a:ext cx="1384531" cy="7416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58F4FDB-7541-4A76-B573-50B91D894F1D}"/>
              </a:ext>
            </a:extLst>
          </p:cNvPr>
          <p:cNvCxnSpPr>
            <a:cxnSpLocks/>
          </p:cNvCxnSpPr>
          <p:nvPr/>
        </p:nvCxnSpPr>
        <p:spPr>
          <a:xfrm flipH="1" flipV="1">
            <a:off x="4038600" y="4307840"/>
            <a:ext cx="543560" cy="1117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753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0ED6-3D0D-4AAC-9858-F7B379A9DB1D}"/>
              </a:ext>
            </a:extLst>
          </p:cNvPr>
          <p:cNvSpPr>
            <a:spLocks noGrp="1"/>
          </p:cNvSpPr>
          <p:nvPr>
            <p:ph type="title"/>
          </p:nvPr>
        </p:nvSpPr>
        <p:spPr/>
        <p:txBody>
          <a:bodyPr/>
          <a:lstStyle/>
          <a:p>
            <a:r>
              <a:rPr lang="en-US" dirty="0"/>
              <a:t>Linear Regression Prediction</a:t>
            </a:r>
          </a:p>
        </p:txBody>
      </p:sp>
      <p:pic>
        <p:nvPicPr>
          <p:cNvPr id="6" name="Content Placeholder 5">
            <a:extLst>
              <a:ext uri="{FF2B5EF4-FFF2-40B4-BE49-F238E27FC236}">
                <a16:creationId xmlns:a16="http://schemas.microsoft.com/office/drawing/2014/main" id="{4004FB8D-0744-4AF1-B15F-816A07C32AF9}"/>
              </a:ext>
            </a:extLst>
          </p:cNvPr>
          <p:cNvPicPr>
            <a:picLocks noGrp="1" noChangeAspect="1"/>
          </p:cNvPicPr>
          <p:nvPr>
            <p:ph idx="1"/>
          </p:nvPr>
        </p:nvPicPr>
        <p:blipFill>
          <a:blip r:embed="rId2"/>
          <a:stretch>
            <a:fillRect/>
          </a:stretch>
        </p:blipFill>
        <p:spPr>
          <a:xfrm>
            <a:off x="450418" y="2513878"/>
            <a:ext cx="4673079" cy="3180408"/>
          </a:xfrm>
          <a:prstGeom prst="rect">
            <a:avLst/>
          </a:prstGeom>
        </p:spPr>
      </p:pic>
      <p:sp>
        <p:nvSpPr>
          <p:cNvPr id="4" name="Footer Placeholder 3">
            <a:extLst>
              <a:ext uri="{FF2B5EF4-FFF2-40B4-BE49-F238E27FC236}">
                <a16:creationId xmlns:a16="http://schemas.microsoft.com/office/drawing/2014/main" id="{5D10F6EE-6AEA-4FF1-829E-9E0740EC6A20}"/>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94EE1262-A19F-4D14-A39A-CFD7276EAF42}"/>
              </a:ext>
            </a:extLst>
          </p:cNvPr>
          <p:cNvSpPr>
            <a:spLocks noGrp="1"/>
          </p:cNvSpPr>
          <p:nvPr>
            <p:ph type="sldNum" sz="quarter" idx="12"/>
          </p:nvPr>
        </p:nvSpPr>
        <p:spPr/>
        <p:txBody>
          <a:bodyPr/>
          <a:lstStyle/>
          <a:p>
            <a:fld id="{81F387E5-48F7-4464-94C9-16375A6BC0B4}" type="slidenum">
              <a:rPr lang="en-US" smtClean="0"/>
              <a:t>31</a:t>
            </a:fld>
            <a:endParaRPr lang="en-US"/>
          </a:p>
        </p:txBody>
      </p:sp>
      <p:pic>
        <p:nvPicPr>
          <p:cNvPr id="7" name="Picture 6">
            <a:extLst>
              <a:ext uri="{FF2B5EF4-FFF2-40B4-BE49-F238E27FC236}">
                <a16:creationId xmlns:a16="http://schemas.microsoft.com/office/drawing/2014/main" id="{0514A3FC-4226-4BDC-A2A3-52D7ED6A0A2C}"/>
              </a:ext>
            </a:extLst>
          </p:cNvPr>
          <p:cNvPicPr>
            <a:picLocks noChangeAspect="1"/>
          </p:cNvPicPr>
          <p:nvPr/>
        </p:nvPicPr>
        <p:blipFill>
          <a:blip r:embed="rId3"/>
          <a:stretch>
            <a:fillRect/>
          </a:stretch>
        </p:blipFill>
        <p:spPr>
          <a:xfrm>
            <a:off x="5065885" y="2242332"/>
            <a:ext cx="7126115" cy="3528548"/>
          </a:xfrm>
          <a:prstGeom prst="rect">
            <a:avLst/>
          </a:prstGeom>
        </p:spPr>
      </p:pic>
    </p:spTree>
    <p:extLst>
      <p:ext uri="{BB962C8B-B14F-4D97-AF65-F5344CB8AC3E}">
        <p14:creationId xmlns:p14="http://schemas.microsoft.com/office/powerpoint/2010/main" val="2794517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0E61-520A-469D-8067-F17CAA1E2DD8}"/>
              </a:ext>
            </a:extLst>
          </p:cNvPr>
          <p:cNvSpPr>
            <a:spLocks noGrp="1"/>
          </p:cNvSpPr>
          <p:nvPr>
            <p:ph type="title"/>
          </p:nvPr>
        </p:nvSpPr>
        <p:spPr/>
        <p:txBody>
          <a:bodyPr/>
          <a:lstStyle/>
          <a:p>
            <a:r>
              <a:rPr lang="en-US" dirty="0"/>
              <a:t>Summary – Follower Count</a:t>
            </a:r>
          </a:p>
        </p:txBody>
      </p:sp>
      <p:sp>
        <p:nvSpPr>
          <p:cNvPr id="3" name="Content Placeholder 2">
            <a:extLst>
              <a:ext uri="{FF2B5EF4-FFF2-40B4-BE49-F238E27FC236}">
                <a16:creationId xmlns:a16="http://schemas.microsoft.com/office/drawing/2014/main" id="{BD675F89-6B18-43AD-A4D8-772018205280}"/>
              </a:ext>
            </a:extLst>
          </p:cNvPr>
          <p:cNvSpPr>
            <a:spLocks noGrp="1"/>
          </p:cNvSpPr>
          <p:nvPr>
            <p:ph idx="1"/>
          </p:nvPr>
        </p:nvSpPr>
        <p:spPr/>
        <p:txBody>
          <a:bodyPr>
            <a:normAutofit fontScale="92500" lnSpcReduction="10000"/>
          </a:bodyPr>
          <a:lstStyle/>
          <a:p>
            <a:r>
              <a:rPr lang="en-US" dirty="0"/>
              <a:t>Based on this study the number of followers is positively correlated with having a verified account, number of statuses, number of the public lists that the account is a member of, and the number of favorites. The number of followers is strongly correlated with the number of the public lists that the account is a member of. The correlation between the number of followers and the other three features is much less significant.</a:t>
            </a:r>
          </a:p>
          <a:p>
            <a:r>
              <a:rPr lang="en-US" dirty="0"/>
              <a:t>Accounts with more followers get more first hand exposure for their posted content. A lot of people may be reluctant to retweet about "Shopping Deals"; however, that does not mean those people were not interested in the deals. Getting more followers is the best way to promote advertising campaigns on Twitter, similar to having a rich mailing list for email advertising campaigns. The observed correlations in this study are valuable in that they provide insight to improve advertising campaigns.</a:t>
            </a:r>
          </a:p>
          <a:p>
            <a:endParaRPr lang="en-US" dirty="0"/>
          </a:p>
        </p:txBody>
      </p:sp>
      <p:sp>
        <p:nvSpPr>
          <p:cNvPr id="4" name="Footer Placeholder 3">
            <a:extLst>
              <a:ext uri="{FF2B5EF4-FFF2-40B4-BE49-F238E27FC236}">
                <a16:creationId xmlns:a16="http://schemas.microsoft.com/office/drawing/2014/main" id="{C0C7D44B-ACDD-4F9D-9C07-F048DC92E86B}"/>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725D9EC2-F61C-4ECE-ABC0-619043C3A9CF}"/>
              </a:ext>
            </a:extLst>
          </p:cNvPr>
          <p:cNvSpPr>
            <a:spLocks noGrp="1"/>
          </p:cNvSpPr>
          <p:nvPr>
            <p:ph type="sldNum" sz="quarter" idx="12"/>
          </p:nvPr>
        </p:nvSpPr>
        <p:spPr/>
        <p:txBody>
          <a:bodyPr/>
          <a:lstStyle/>
          <a:p>
            <a:fld id="{81F387E5-48F7-4464-94C9-16375A6BC0B4}" type="slidenum">
              <a:rPr lang="en-US" smtClean="0"/>
              <a:t>32</a:t>
            </a:fld>
            <a:endParaRPr lang="en-US"/>
          </a:p>
        </p:txBody>
      </p:sp>
    </p:spTree>
    <p:extLst>
      <p:ext uri="{BB962C8B-B14F-4D97-AF65-F5344CB8AC3E}">
        <p14:creationId xmlns:p14="http://schemas.microsoft.com/office/powerpoint/2010/main" val="143104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483E-B458-48DE-96DE-7FB7D82A3684}"/>
              </a:ext>
            </a:extLst>
          </p:cNvPr>
          <p:cNvSpPr>
            <a:spLocks noGrp="1"/>
          </p:cNvSpPr>
          <p:nvPr>
            <p:ph type="title"/>
          </p:nvPr>
        </p:nvSpPr>
        <p:spPr/>
        <p:txBody>
          <a:bodyPr/>
          <a:lstStyle/>
          <a:p>
            <a:r>
              <a:rPr lang="en-US" dirty="0"/>
              <a:t>Workflow</a:t>
            </a:r>
          </a:p>
        </p:txBody>
      </p:sp>
      <p:graphicFrame>
        <p:nvGraphicFramePr>
          <p:cNvPr id="6" name="Content Placeholder 5">
            <a:extLst>
              <a:ext uri="{FF2B5EF4-FFF2-40B4-BE49-F238E27FC236}">
                <a16:creationId xmlns:a16="http://schemas.microsoft.com/office/drawing/2014/main" id="{3139797B-ACFB-4D28-87C5-A13343418133}"/>
              </a:ext>
            </a:extLst>
          </p:cNvPr>
          <p:cNvGraphicFramePr>
            <a:graphicFrameLocks noGrp="1"/>
          </p:cNvGraphicFramePr>
          <p:nvPr>
            <p:ph idx="1"/>
            <p:extLst>
              <p:ext uri="{D42A27DB-BD31-4B8C-83A1-F6EECF244321}">
                <p14:modId xmlns:p14="http://schemas.microsoft.com/office/powerpoint/2010/main" val="1075082424"/>
              </p:ext>
            </p:extLst>
          </p:nvPr>
        </p:nvGraphicFramePr>
        <p:xfrm>
          <a:off x="838200" y="1436914"/>
          <a:ext cx="10515600" cy="4740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C1A59A16-4AC6-4496-BA92-5D9142C3B9BF}"/>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3A962024-37BD-4F62-842F-77F676A8289F}"/>
              </a:ext>
            </a:extLst>
          </p:cNvPr>
          <p:cNvSpPr>
            <a:spLocks noGrp="1"/>
          </p:cNvSpPr>
          <p:nvPr>
            <p:ph type="sldNum" sz="quarter" idx="12"/>
          </p:nvPr>
        </p:nvSpPr>
        <p:spPr/>
        <p:txBody>
          <a:bodyPr/>
          <a:lstStyle/>
          <a:p>
            <a:fld id="{81F387E5-48F7-4464-94C9-16375A6BC0B4}" type="slidenum">
              <a:rPr lang="en-US" smtClean="0"/>
              <a:t>4</a:t>
            </a:fld>
            <a:endParaRPr lang="en-US"/>
          </a:p>
        </p:txBody>
      </p:sp>
    </p:spTree>
    <p:extLst>
      <p:ext uri="{BB962C8B-B14F-4D97-AF65-F5344CB8AC3E}">
        <p14:creationId xmlns:p14="http://schemas.microsoft.com/office/powerpoint/2010/main" val="101054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700F-D9A0-4DDC-92FE-9CB5ED69CB51}"/>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9EB87EB2-BE39-4AE4-A922-477EC7CB0AED}"/>
              </a:ext>
            </a:extLst>
          </p:cNvPr>
          <p:cNvSpPr>
            <a:spLocks noGrp="1"/>
          </p:cNvSpPr>
          <p:nvPr>
            <p:ph idx="1"/>
          </p:nvPr>
        </p:nvSpPr>
        <p:spPr/>
        <p:txBody>
          <a:bodyPr>
            <a:normAutofit lnSpcReduction="10000"/>
          </a:bodyPr>
          <a:lstStyle/>
          <a:p>
            <a:r>
              <a:rPr lang="en-US" dirty="0"/>
              <a:t>Collecting the data &amp; splitting the large </a:t>
            </a:r>
            <a:r>
              <a:rPr lang="en-US" dirty="0" err="1"/>
              <a:t>json</a:t>
            </a:r>
            <a:r>
              <a:rPr lang="en-US" dirty="0"/>
              <a:t> files (up to 19 GB)  to processable pieces</a:t>
            </a:r>
          </a:p>
          <a:p>
            <a:r>
              <a:rPr lang="en-US" dirty="0"/>
              <a:t>Data Mining: Selecting the needed attributes from the tweet dictionaries and building the tweets and retweets </a:t>
            </a:r>
            <a:r>
              <a:rPr lang="en-US" dirty="0" err="1"/>
              <a:t>dataframes</a:t>
            </a:r>
            <a:endParaRPr lang="en-US" dirty="0"/>
          </a:p>
          <a:p>
            <a:r>
              <a:rPr lang="en-US" dirty="0"/>
              <a:t>Time Studies - Exploratory Data Analysis (EDA): Change in the tweet volume by time &amp; the net neutrality spike</a:t>
            </a:r>
          </a:p>
          <a:p>
            <a:r>
              <a:rPr lang="en-US" dirty="0"/>
              <a:t>Hot Topics (EDA): Most frequent hashtags and user mentions</a:t>
            </a:r>
          </a:p>
          <a:p>
            <a:r>
              <a:rPr lang="en-US" dirty="0"/>
              <a:t>Sentiment Analysis: English tweets, Apple vs Samsung</a:t>
            </a:r>
          </a:p>
          <a:p>
            <a:r>
              <a:rPr lang="en-US" dirty="0"/>
              <a:t>Machine Learning – Linear Regression: Correlation between the number of followers and other accounts features</a:t>
            </a:r>
          </a:p>
        </p:txBody>
      </p:sp>
      <p:sp>
        <p:nvSpPr>
          <p:cNvPr id="4" name="Footer Placeholder 3">
            <a:extLst>
              <a:ext uri="{FF2B5EF4-FFF2-40B4-BE49-F238E27FC236}">
                <a16:creationId xmlns:a16="http://schemas.microsoft.com/office/drawing/2014/main" id="{651FF301-BBD8-48A1-B174-E8DC8A634910}"/>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70C05EEF-D3D2-45D6-A0DA-28DABA2389A1}"/>
              </a:ext>
            </a:extLst>
          </p:cNvPr>
          <p:cNvSpPr>
            <a:spLocks noGrp="1"/>
          </p:cNvSpPr>
          <p:nvPr>
            <p:ph type="sldNum" sz="quarter" idx="12"/>
          </p:nvPr>
        </p:nvSpPr>
        <p:spPr/>
        <p:txBody>
          <a:bodyPr/>
          <a:lstStyle/>
          <a:p>
            <a:fld id="{81F387E5-48F7-4464-94C9-16375A6BC0B4}" type="slidenum">
              <a:rPr lang="en-US" smtClean="0"/>
              <a:t>5</a:t>
            </a:fld>
            <a:endParaRPr lang="en-US"/>
          </a:p>
        </p:txBody>
      </p:sp>
    </p:spTree>
    <p:extLst>
      <p:ext uri="{BB962C8B-B14F-4D97-AF65-F5344CB8AC3E}">
        <p14:creationId xmlns:p14="http://schemas.microsoft.com/office/powerpoint/2010/main" val="10547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700F-D9A0-4DDC-92FE-9CB5ED69CB51}"/>
              </a:ext>
            </a:extLst>
          </p:cNvPr>
          <p:cNvSpPr>
            <a:spLocks noGrp="1"/>
          </p:cNvSpPr>
          <p:nvPr>
            <p:ph type="title"/>
          </p:nvPr>
        </p:nvSpPr>
        <p:spPr>
          <a:xfrm>
            <a:off x="838200" y="365125"/>
            <a:ext cx="10515600" cy="1325563"/>
          </a:xfrm>
        </p:spPr>
        <p:txBody>
          <a:bodyPr/>
          <a:lstStyle/>
          <a:p>
            <a:r>
              <a:rPr lang="en-US" dirty="0"/>
              <a:t>Python Libraries Used for This Project </a:t>
            </a:r>
          </a:p>
        </p:txBody>
      </p:sp>
      <p:sp>
        <p:nvSpPr>
          <p:cNvPr id="3" name="Content Placeholder 2">
            <a:extLst>
              <a:ext uri="{FF2B5EF4-FFF2-40B4-BE49-F238E27FC236}">
                <a16:creationId xmlns:a16="http://schemas.microsoft.com/office/drawing/2014/main" id="{9EB87EB2-BE39-4AE4-A922-477EC7CB0AED}"/>
              </a:ext>
            </a:extLst>
          </p:cNvPr>
          <p:cNvSpPr>
            <a:spLocks noGrp="1"/>
          </p:cNvSpPr>
          <p:nvPr>
            <p:ph idx="1"/>
          </p:nvPr>
        </p:nvSpPr>
        <p:spPr>
          <a:xfrm>
            <a:off x="838199" y="1825625"/>
            <a:ext cx="10515599" cy="3731895"/>
          </a:xfrm>
        </p:spPr>
        <p:txBody>
          <a:bodyPr numCol="2">
            <a:normAutofit/>
          </a:bodyPr>
          <a:lstStyle/>
          <a:p>
            <a:r>
              <a:rPr lang="en-US" dirty="0" err="1"/>
              <a:t>Tweepy</a:t>
            </a:r>
            <a:endParaRPr lang="en-US" dirty="0"/>
          </a:p>
          <a:p>
            <a:r>
              <a:rPr lang="en-US" dirty="0" err="1"/>
              <a:t>Simplejson</a:t>
            </a:r>
            <a:endParaRPr lang="en-US" dirty="0"/>
          </a:p>
          <a:p>
            <a:r>
              <a:rPr lang="en-US" dirty="0"/>
              <a:t>Glob</a:t>
            </a:r>
          </a:p>
          <a:p>
            <a:r>
              <a:rPr lang="en-US" dirty="0"/>
              <a:t>Pandas</a:t>
            </a:r>
          </a:p>
          <a:p>
            <a:r>
              <a:rPr lang="en-US" dirty="0" err="1"/>
              <a:t>Numpy</a:t>
            </a:r>
            <a:endParaRPr lang="en-US" dirty="0"/>
          </a:p>
          <a:p>
            <a:r>
              <a:rPr lang="en-US" dirty="0"/>
              <a:t>Matplotlib</a:t>
            </a:r>
          </a:p>
          <a:p>
            <a:r>
              <a:rPr lang="en-US" dirty="0"/>
              <a:t>Seaborn</a:t>
            </a:r>
          </a:p>
          <a:p>
            <a:r>
              <a:rPr lang="en-US" dirty="0"/>
              <a:t>Pendulum</a:t>
            </a:r>
          </a:p>
          <a:p>
            <a:r>
              <a:rPr lang="en-US" dirty="0"/>
              <a:t>Collections (Counter)</a:t>
            </a:r>
          </a:p>
          <a:p>
            <a:r>
              <a:rPr lang="en-US" dirty="0"/>
              <a:t>Re</a:t>
            </a:r>
          </a:p>
          <a:p>
            <a:r>
              <a:rPr lang="en-US" dirty="0" err="1"/>
              <a:t>Textblob</a:t>
            </a:r>
            <a:endParaRPr lang="en-US" dirty="0"/>
          </a:p>
          <a:p>
            <a:r>
              <a:rPr lang="en-US" dirty="0" err="1"/>
              <a:t>Statmodels</a:t>
            </a:r>
            <a:r>
              <a:rPr lang="en-US" dirty="0"/>
              <a:t> (</a:t>
            </a:r>
            <a:r>
              <a:rPr lang="en-US" dirty="0" err="1"/>
              <a:t>ols</a:t>
            </a:r>
            <a:r>
              <a:rPr lang="en-US" dirty="0"/>
              <a:t>)</a:t>
            </a:r>
          </a:p>
          <a:p>
            <a:endParaRPr lang="en-US" dirty="0"/>
          </a:p>
        </p:txBody>
      </p:sp>
      <p:sp>
        <p:nvSpPr>
          <p:cNvPr id="4" name="Footer Placeholder 3">
            <a:extLst>
              <a:ext uri="{FF2B5EF4-FFF2-40B4-BE49-F238E27FC236}">
                <a16:creationId xmlns:a16="http://schemas.microsoft.com/office/drawing/2014/main" id="{651FF301-BBD8-48A1-B174-E8DC8A634910}"/>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70C05EEF-D3D2-45D6-A0DA-28DABA2389A1}"/>
              </a:ext>
            </a:extLst>
          </p:cNvPr>
          <p:cNvSpPr>
            <a:spLocks noGrp="1"/>
          </p:cNvSpPr>
          <p:nvPr>
            <p:ph type="sldNum" sz="quarter" idx="12"/>
          </p:nvPr>
        </p:nvSpPr>
        <p:spPr/>
        <p:txBody>
          <a:bodyPr/>
          <a:lstStyle/>
          <a:p>
            <a:fld id="{81F387E5-48F7-4464-94C9-16375A6BC0B4}" type="slidenum">
              <a:rPr lang="en-US" smtClean="0"/>
              <a:t>6</a:t>
            </a:fld>
            <a:endParaRPr lang="en-US"/>
          </a:p>
        </p:txBody>
      </p:sp>
    </p:spTree>
    <p:extLst>
      <p:ext uri="{BB962C8B-B14F-4D97-AF65-F5344CB8AC3E}">
        <p14:creationId xmlns:p14="http://schemas.microsoft.com/office/powerpoint/2010/main" val="354558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DE92-548A-439A-B04B-BF194B5152B0}"/>
              </a:ext>
            </a:extLst>
          </p:cNvPr>
          <p:cNvSpPr>
            <a:spLocks noGrp="1"/>
          </p:cNvSpPr>
          <p:nvPr>
            <p:ph type="title"/>
          </p:nvPr>
        </p:nvSpPr>
        <p:spPr/>
        <p:txBody>
          <a:bodyPr/>
          <a:lstStyle/>
          <a:p>
            <a:r>
              <a:rPr lang="en-US" dirty="0"/>
              <a:t>Data Collection &amp; Handling Large Files</a:t>
            </a:r>
          </a:p>
        </p:txBody>
      </p:sp>
      <p:sp>
        <p:nvSpPr>
          <p:cNvPr id="3" name="Content Placeholder 2">
            <a:extLst>
              <a:ext uri="{FF2B5EF4-FFF2-40B4-BE49-F238E27FC236}">
                <a16:creationId xmlns:a16="http://schemas.microsoft.com/office/drawing/2014/main" id="{4255531A-F503-4922-BAE7-0C6BFC7C760C}"/>
              </a:ext>
            </a:extLst>
          </p:cNvPr>
          <p:cNvSpPr>
            <a:spLocks noGrp="1"/>
          </p:cNvSpPr>
          <p:nvPr>
            <p:ph idx="1"/>
          </p:nvPr>
        </p:nvSpPr>
        <p:spPr/>
        <p:txBody>
          <a:bodyPr>
            <a:normAutofit/>
          </a:bodyPr>
          <a:lstStyle/>
          <a:p>
            <a:r>
              <a:rPr lang="en-US" dirty="0"/>
              <a:t>Each tweet is a dictionary. I saved the raw tweets in </a:t>
            </a:r>
            <a:r>
              <a:rPr lang="en-US" dirty="0" err="1"/>
              <a:t>json</a:t>
            </a:r>
            <a:r>
              <a:rPr lang="en-US" dirty="0"/>
              <a:t> format without any processing upon collection. There were 73 </a:t>
            </a:r>
            <a:r>
              <a:rPr lang="en-US" dirty="0" err="1"/>
              <a:t>json</a:t>
            </a:r>
            <a:r>
              <a:rPr lang="en-US" dirty="0"/>
              <a:t> files with sizes ranging from 100 MB to ~19 GBs. All the files were broken to pieces of ~ 700 MB (100,000 lines) so that they can be easily processed on my PC.</a:t>
            </a:r>
          </a:p>
          <a:p>
            <a:r>
              <a:rPr lang="en-US" dirty="0"/>
              <a:t>I processed the </a:t>
            </a:r>
            <a:r>
              <a:rPr lang="en-US" dirty="0" err="1"/>
              <a:t>json</a:t>
            </a:r>
            <a:r>
              <a:rPr lang="en-US" dirty="0"/>
              <a:t> files individually and saved the resulting </a:t>
            </a:r>
            <a:r>
              <a:rPr lang="en-US" dirty="0" err="1"/>
              <a:t>dataframes</a:t>
            </a:r>
            <a:r>
              <a:rPr lang="en-US" dirty="0"/>
              <a:t> in CSV format. These CSV files which were significantly smaller (3-8 MB) were concatenated later to form two separate </a:t>
            </a:r>
            <a:r>
              <a:rPr lang="en-US" dirty="0" err="1"/>
              <a:t>dataframes</a:t>
            </a:r>
            <a:r>
              <a:rPr lang="en-US" dirty="0"/>
              <a:t> for tweets (570 MB) and retweets (1.4 GB).</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25EFC8F0-2097-4411-A5B5-DDCF952BE351}"/>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D63C7181-22B6-4AE5-A48B-EDDFE8C618F5}"/>
              </a:ext>
            </a:extLst>
          </p:cNvPr>
          <p:cNvSpPr>
            <a:spLocks noGrp="1"/>
          </p:cNvSpPr>
          <p:nvPr>
            <p:ph type="sldNum" sz="quarter" idx="12"/>
          </p:nvPr>
        </p:nvSpPr>
        <p:spPr/>
        <p:txBody>
          <a:bodyPr/>
          <a:lstStyle/>
          <a:p>
            <a:fld id="{81F387E5-48F7-4464-94C9-16375A6BC0B4}" type="slidenum">
              <a:rPr lang="en-US" smtClean="0"/>
              <a:t>7</a:t>
            </a:fld>
            <a:endParaRPr lang="en-US"/>
          </a:p>
        </p:txBody>
      </p:sp>
    </p:spTree>
    <p:extLst>
      <p:ext uri="{BB962C8B-B14F-4D97-AF65-F5344CB8AC3E}">
        <p14:creationId xmlns:p14="http://schemas.microsoft.com/office/powerpoint/2010/main" val="334831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CC44-798C-4BB5-899D-C0107A851400}"/>
              </a:ext>
            </a:extLst>
          </p:cNvPr>
          <p:cNvSpPr>
            <a:spLocks noGrp="1"/>
          </p:cNvSpPr>
          <p:nvPr>
            <p:ph type="title"/>
          </p:nvPr>
        </p:nvSpPr>
        <p:spPr/>
        <p:txBody>
          <a:bodyPr/>
          <a:lstStyle/>
          <a:p>
            <a:r>
              <a:rPr lang="en-US" dirty="0"/>
              <a:t>Tweet Volume &amp; Streaming Limitation</a:t>
            </a:r>
          </a:p>
        </p:txBody>
      </p:sp>
      <p:sp>
        <p:nvSpPr>
          <p:cNvPr id="3" name="Content Placeholder 2">
            <a:extLst>
              <a:ext uri="{FF2B5EF4-FFF2-40B4-BE49-F238E27FC236}">
                <a16:creationId xmlns:a16="http://schemas.microsoft.com/office/drawing/2014/main" id="{9BBCA466-715E-45C4-B9F2-CB2B23310054}"/>
              </a:ext>
            </a:extLst>
          </p:cNvPr>
          <p:cNvSpPr>
            <a:spLocks noGrp="1"/>
          </p:cNvSpPr>
          <p:nvPr>
            <p:ph idx="1"/>
          </p:nvPr>
        </p:nvSpPr>
        <p:spPr/>
        <p:txBody>
          <a:bodyPr/>
          <a:lstStyle/>
          <a:p>
            <a:r>
              <a:rPr lang="en-US" dirty="0"/>
              <a:t>The collected tweets were a small fraction of the actual tweet volume containing the tracked keywords. Twitter streaming is limited to a small fraction of the total volume of tweets at any given moment when a popular topic is being tracked. </a:t>
            </a:r>
          </a:p>
          <a:p>
            <a:endParaRPr lang="en-US" dirty="0"/>
          </a:p>
          <a:p>
            <a:r>
              <a:rPr lang="en-US" dirty="0"/>
              <a:t>Therefore, the tweet volumes &amp; the hashtag/ mention counts presented here should be only used in a relative sense for comparison purposes.</a:t>
            </a:r>
          </a:p>
          <a:p>
            <a:endParaRPr lang="en-US" dirty="0"/>
          </a:p>
        </p:txBody>
      </p:sp>
      <p:sp>
        <p:nvSpPr>
          <p:cNvPr id="4" name="Footer Placeholder 3">
            <a:extLst>
              <a:ext uri="{FF2B5EF4-FFF2-40B4-BE49-F238E27FC236}">
                <a16:creationId xmlns:a16="http://schemas.microsoft.com/office/drawing/2014/main" id="{6BCD158F-C45D-4EED-B173-77A338C65611}"/>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F7786B8B-CD7B-40BC-8E75-C45DC673657F}"/>
              </a:ext>
            </a:extLst>
          </p:cNvPr>
          <p:cNvSpPr>
            <a:spLocks noGrp="1"/>
          </p:cNvSpPr>
          <p:nvPr>
            <p:ph type="sldNum" sz="quarter" idx="12"/>
          </p:nvPr>
        </p:nvSpPr>
        <p:spPr/>
        <p:txBody>
          <a:bodyPr/>
          <a:lstStyle/>
          <a:p>
            <a:fld id="{81F387E5-48F7-4464-94C9-16375A6BC0B4}" type="slidenum">
              <a:rPr lang="en-US" smtClean="0"/>
              <a:t>8</a:t>
            </a:fld>
            <a:endParaRPr lang="en-US"/>
          </a:p>
        </p:txBody>
      </p:sp>
    </p:spTree>
    <p:extLst>
      <p:ext uri="{BB962C8B-B14F-4D97-AF65-F5344CB8AC3E}">
        <p14:creationId xmlns:p14="http://schemas.microsoft.com/office/powerpoint/2010/main" val="240318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A0AD-5A8A-49BD-8117-E618F80BE291}"/>
              </a:ext>
            </a:extLst>
          </p:cNvPr>
          <p:cNvSpPr>
            <a:spLocks noGrp="1"/>
          </p:cNvSpPr>
          <p:nvPr>
            <p:ph type="title"/>
          </p:nvPr>
        </p:nvSpPr>
        <p:spPr/>
        <p:txBody>
          <a:bodyPr/>
          <a:lstStyle/>
          <a:p>
            <a:r>
              <a:rPr lang="en-US" dirty="0"/>
              <a:t>Pieces from a Sample Tweet Dictionary</a:t>
            </a:r>
          </a:p>
        </p:txBody>
      </p:sp>
      <p:sp>
        <p:nvSpPr>
          <p:cNvPr id="4" name="Footer Placeholder 3">
            <a:extLst>
              <a:ext uri="{FF2B5EF4-FFF2-40B4-BE49-F238E27FC236}">
                <a16:creationId xmlns:a16="http://schemas.microsoft.com/office/drawing/2014/main" id="{6BCE4EB4-1175-4DDB-BDFD-3B0A95980F89}"/>
              </a:ext>
            </a:extLst>
          </p:cNvPr>
          <p:cNvSpPr>
            <a:spLocks noGrp="1"/>
          </p:cNvSpPr>
          <p:nvPr>
            <p:ph type="ftr" sz="quarter" idx="11"/>
          </p:nvPr>
        </p:nvSpPr>
        <p:spPr/>
        <p:txBody>
          <a:bodyPr/>
          <a:lstStyle/>
          <a:p>
            <a:r>
              <a:rPr lang="en-US"/>
              <a:t>Exploring Black Friday &amp; Cyber Monday Tweets</a:t>
            </a:r>
          </a:p>
        </p:txBody>
      </p:sp>
      <p:sp>
        <p:nvSpPr>
          <p:cNvPr id="5" name="Slide Number Placeholder 4">
            <a:extLst>
              <a:ext uri="{FF2B5EF4-FFF2-40B4-BE49-F238E27FC236}">
                <a16:creationId xmlns:a16="http://schemas.microsoft.com/office/drawing/2014/main" id="{473943A5-CAD0-4604-A184-C421D9B34273}"/>
              </a:ext>
            </a:extLst>
          </p:cNvPr>
          <p:cNvSpPr>
            <a:spLocks noGrp="1"/>
          </p:cNvSpPr>
          <p:nvPr>
            <p:ph type="sldNum" sz="quarter" idx="12"/>
          </p:nvPr>
        </p:nvSpPr>
        <p:spPr/>
        <p:txBody>
          <a:bodyPr/>
          <a:lstStyle/>
          <a:p>
            <a:fld id="{81F387E5-48F7-4464-94C9-16375A6BC0B4}" type="slidenum">
              <a:rPr lang="en-US" smtClean="0"/>
              <a:t>9</a:t>
            </a:fld>
            <a:endParaRPr lang="en-US"/>
          </a:p>
        </p:txBody>
      </p:sp>
      <p:pic>
        <p:nvPicPr>
          <p:cNvPr id="8" name="Picture 7">
            <a:extLst>
              <a:ext uri="{FF2B5EF4-FFF2-40B4-BE49-F238E27FC236}">
                <a16:creationId xmlns:a16="http://schemas.microsoft.com/office/drawing/2014/main" id="{A1D772B2-F6F8-484A-AB29-A750532676E1}"/>
              </a:ext>
            </a:extLst>
          </p:cNvPr>
          <p:cNvPicPr>
            <a:picLocks noChangeAspect="1"/>
          </p:cNvPicPr>
          <p:nvPr/>
        </p:nvPicPr>
        <p:blipFill>
          <a:blip r:embed="rId2"/>
          <a:stretch>
            <a:fillRect/>
          </a:stretch>
        </p:blipFill>
        <p:spPr>
          <a:xfrm>
            <a:off x="653143" y="1698174"/>
            <a:ext cx="5214258" cy="2837369"/>
          </a:xfrm>
          <a:prstGeom prst="rect">
            <a:avLst/>
          </a:prstGeom>
        </p:spPr>
      </p:pic>
      <p:pic>
        <p:nvPicPr>
          <p:cNvPr id="9" name="Picture 8">
            <a:extLst>
              <a:ext uri="{FF2B5EF4-FFF2-40B4-BE49-F238E27FC236}">
                <a16:creationId xmlns:a16="http://schemas.microsoft.com/office/drawing/2014/main" id="{E50AB614-683F-4968-B6AB-8EAF3CCCE79D}"/>
              </a:ext>
            </a:extLst>
          </p:cNvPr>
          <p:cNvPicPr>
            <a:picLocks noChangeAspect="1"/>
          </p:cNvPicPr>
          <p:nvPr/>
        </p:nvPicPr>
        <p:blipFill rotWithShape="1">
          <a:blip r:embed="rId3"/>
          <a:srcRect t="10924"/>
          <a:stretch/>
        </p:blipFill>
        <p:spPr>
          <a:xfrm>
            <a:off x="653143" y="4746171"/>
            <a:ext cx="8860972" cy="1480306"/>
          </a:xfrm>
          <a:prstGeom prst="rect">
            <a:avLst/>
          </a:prstGeom>
        </p:spPr>
      </p:pic>
      <p:pic>
        <p:nvPicPr>
          <p:cNvPr id="10" name="Picture 9">
            <a:extLst>
              <a:ext uri="{FF2B5EF4-FFF2-40B4-BE49-F238E27FC236}">
                <a16:creationId xmlns:a16="http://schemas.microsoft.com/office/drawing/2014/main" id="{20F05B5A-F550-4431-B43D-7B20CC0732EE}"/>
              </a:ext>
            </a:extLst>
          </p:cNvPr>
          <p:cNvPicPr>
            <a:picLocks noChangeAspect="1"/>
          </p:cNvPicPr>
          <p:nvPr/>
        </p:nvPicPr>
        <p:blipFill>
          <a:blip r:embed="rId4"/>
          <a:stretch>
            <a:fillRect/>
          </a:stretch>
        </p:blipFill>
        <p:spPr>
          <a:xfrm>
            <a:off x="6640286" y="1564669"/>
            <a:ext cx="4577443" cy="3051629"/>
          </a:xfrm>
          <a:prstGeom prst="rect">
            <a:avLst/>
          </a:prstGeom>
        </p:spPr>
      </p:pic>
    </p:spTree>
    <p:extLst>
      <p:ext uri="{BB962C8B-B14F-4D97-AF65-F5344CB8AC3E}">
        <p14:creationId xmlns:p14="http://schemas.microsoft.com/office/powerpoint/2010/main" val="4145856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6555</TotalTime>
  <Words>1929</Words>
  <Application>Microsoft Office PowerPoint</Application>
  <PresentationFormat>Widescreen</PresentationFormat>
  <Paragraphs>209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Courier New</vt:lpstr>
      <vt:lpstr>Symbol</vt:lpstr>
      <vt:lpstr>Office Theme</vt:lpstr>
      <vt:lpstr>Exploring Black Friday &amp; Cyber Monday Tweets</vt:lpstr>
      <vt:lpstr>Introduction </vt:lpstr>
      <vt:lpstr>Data</vt:lpstr>
      <vt:lpstr>Workflow</vt:lpstr>
      <vt:lpstr>Workflow</vt:lpstr>
      <vt:lpstr>Python Libraries Used for This Project </vt:lpstr>
      <vt:lpstr>Data Collection &amp; Handling Large Files</vt:lpstr>
      <vt:lpstr>Tweet Volume &amp; Streaming Limitation</vt:lpstr>
      <vt:lpstr>Pieces from a Sample Tweet Dictionary</vt:lpstr>
      <vt:lpstr>Data Mining</vt:lpstr>
      <vt:lpstr>Final Tweet Data Frame (~1.7 million rows)</vt:lpstr>
      <vt:lpstr>Final Retweet Data Frame (~2.9 million rows)</vt:lpstr>
      <vt:lpstr>Tweet Volume over Time</vt:lpstr>
      <vt:lpstr>Tweets Daily &amp; Hourly Volume (EDA)</vt:lpstr>
      <vt:lpstr>Tweets Daily &amp; Hourly Volume (EDA)</vt:lpstr>
      <vt:lpstr>Highest Hourly Tweet Volume</vt:lpstr>
      <vt:lpstr>Hot Topics: Most Frequent Hashtags and Mentions</vt:lpstr>
      <vt:lpstr>Most Frequent Hashtags </vt:lpstr>
      <vt:lpstr>Most Frequent User Mentions e.g. @amazon</vt:lpstr>
      <vt:lpstr>Comparison Between the Retailers</vt:lpstr>
      <vt:lpstr>Sentiment Analysis</vt:lpstr>
      <vt:lpstr>Sentiment Analysis for English Tweets</vt:lpstr>
      <vt:lpstr>Sentiment Analysis: Apple vs. Samsung</vt:lpstr>
      <vt:lpstr>Machine Learning – Linear Regression</vt:lpstr>
      <vt:lpstr>Correlations Between Retweet Count &amp; Account Attributes</vt:lpstr>
      <vt:lpstr>No Significant Correlation for Retweet Count</vt:lpstr>
      <vt:lpstr>Correlations Between Follower Count &amp; Other Account Features </vt:lpstr>
      <vt:lpstr>Correlation Matrix </vt:lpstr>
      <vt:lpstr>Heat Map of the Correlation Matrix</vt:lpstr>
      <vt:lpstr>Linear Regression</vt:lpstr>
      <vt:lpstr>Linear Regression Prediction</vt:lpstr>
      <vt:lpstr>Summary – Follower 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Enron Email Dataset </dc:title>
  <dc:creator>Mohammad Tabatabaee</dc:creator>
  <cp:lastModifiedBy>Mahshid Mohammadi</cp:lastModifiedBy>
  <cp:revision>169</cp:revision>
  <dcterms:created xsi:type="dcterms:W3CDTF">2018-01-19T22:12:25Z</dcterms:created>
  <dcterms:modified xsi:type="dcterms:W3CDTF">2018-02-18T10:41:40Z</dcterms:modified>
</cp:coreProperties>
</file>