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146" y="-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551940" y="359898"/>
            <a:ext cx="802386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551940" y="1850064"/>
            <a:ext cx="802386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941D1F-A933-4C44-987F-803D3667AA18}" type="datetimeFigureOut">
              <a:rPr lang="x-none" smtClean="0"/>
              <a:pPr/>
              <a:t>3/11/2020</a:t>
            </a:fld>
            <a:endParaRPr lang="x-none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x-non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8" name="Oval 7"/>
          <p:cNvSpPr/>
          <p:nvPr/>
        </p:nvSpPr>
        <p:spPr>
          <a:xfrm>
            <a:off x="998219" y="1413802"/>
            <a:ext cx="227838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253607" y="1345016"/>
            <a:ext cx="69342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941D1F-A933-4C44-987F-803D3667AA18}" type="datetimeFigureOut">
              <a:rPr lang="x-none" smtClean="0"/>
              <a:pPr/>
              <a:t>3/11/2020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9500" y="274640"/>
            <a:ext cx="19812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8250" y="274641"/>
            <a:ext cx="602615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941D1F-A933-4C44-987F-803D3667AA18}" type="datetimeFigureOut">
              <a:rPr lang="x-none" smtClean="0"/>
              <a:pPr/>
              <a:t>3/11/2020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941D1F-A933-4C44-987F-803D3667AA18}" type="datetimeFigureOut">
              <a:rPr lang="x-none" smtClean="0"/>
              <a:pPr/>
              <a:t>3/11/2020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73131" y="-54"/>
            <a:ext cx="74295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3258" y="2600325"/>
            <a:ext cx="69342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3258" y="1066800"/>
            <a:ext cx="69342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941D1F-A933-4C44-987F-803D3667AA18}" type="datetimeFigureOut">
              <a:rPr lang="x-none" smtClean="0"/>
              <a:pPr/>
              <a:t>3/11/2020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10" name="Rectangle 9"/>
          <p:cNvSpPr/>
          <p:nvPr/>
        </p:nvSpPr>
        <p:spPr bwMode="invGray">
          <a:xfrm>
            <a:off x="2476500" y="0"/>
            <a:ext cx="8255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353348" y="2814656"/>
            <a:ext cx="227838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608736" y="2745870"/>
            <a:ext cx="69342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242" y="274320"/>
            <a:ext cx="812292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5242" y="1524000"/>
            <a:ext cx="39624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762" y="1524000"/>
            <a:ext cx="39624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941D1F-A933-4C44-987F-803D3667AA18}" type="datetimeFigureOut">
              <a:rPr lang="x-none" smtClean="0"/>
              <a:pPr/>
              <a:t>3/11/2020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160336"/>
            <a:ext cx="89154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328278"/>
            <a:ext cx="435864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52060" y="328278"/>
            <a:ext cx="435864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969336"/>
            <a:ext cx="435864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969336"/>
            <a:ext cx="435864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941D1F-A933-4C44-987F-803D3667AA18}" type="datetimeFigureOut">
              <a:rPr lang="x-none" smtClean="0"/>
              <a:pPr/>
              <a:t>3/11/2020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242" y="274320"/>
            <a:ext cx="812292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941D1F-A933-4C44-987F-803D3667AA18}" type="datetimeFigureOut">
              <a:rPr lang="x-none" smtClean="0"/>
              <a:pPr/>
              <a:t>3/11/2020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99566" y="0"/>
            <a:ext cx="8806434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941D1F-A933-4C44-987F-803D3667AA18}" type="datetimeFigureOut">
              <a:rPr lang="x-none" smtClean="0"/>
              <a:pPr/>
              <a:t>3/11/2020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6" name="Rectangle 5"/>
          <p:cNvSpPr/>
          <p:nvPr/>
        </p:nvSpPr>
        <p:spPr bwMode="invGray">
          <a:xfrm>
            <a:off x="1099566" y="-54"/>
            <a:ext cx="79248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16778"/>
            <a:ext cx="41275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5300" y="1406964"/>
            <a:ext cx="41275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95300" y="2133601"/>
            <a:ext cx="883285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941D1F-A933-4C44-987F-803D3667AA18}" type="datetimeFigureOut">
              <a:rPr lang="x-none" smtClean="0"/>
              <a:pPr/>
              <a:t>3/11/2020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7471" y="1066800"/>
            <a:ext cx="29718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941D1F-A933-4C44-987F-803D3667AA18}" type="datetimeFigureOut">
              <a:rPr lang="x-none" smtClean="0"/>
              <a:pPr/>
              <a:t>3/11/2020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8" name="Rectangle 7"/>
          <p:cNvSpPr/>
          <p:nvPr/>
        </p:nvSpPr>
        <p:spPr>
          <a:xfrm>
            <a:off x="825500" y="1066800"/>
            <a:ext cx="4953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8050" y="1143004"/>
            <a:ext cx="47879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429785" y="954341"/>
            <a:ext cx="74295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420639" y="936786"/>
            <a:ext cx="703326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8050" y="4800600"/>
            <a:ext cx="47879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83920" y="-815922"/>
            <a:ext cx="1775461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82885" y="21103"/>
            <a:ext cx="1844040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98122" y="1055077"/>
            <a:ext cx="121952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97280" y="-54"/>
            <a:ext cx="8808721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555242" y="274638"/>
            <a:ext cx="812292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555242" y="1447800"/>
            <a:ext cx="812292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879850" y="6305550"/>
            <a:ext cx="23114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F941D1F-A933-4C44-987F-803D3667AA18}" type="datetimeFigureOut">
              <a:rPr lang="x-none" smtClean="0"/>
              <a:pPr/>
              <a:t>3/11/2020</a:t>
            </a:fld>
            <a:endParaRPr lang="x-non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6191250" y="6305550"/>
            <a:ext cx="31369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x-none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9331452" y="6305550"/>
            <a:ext cx="4953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D7CE99C-3B9F-46EF-913C-2C477F9DD5C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15" name="Rectangle 14"/>
          <p:cNvSpPr/>
          <p:nvPr/>
        </p:nvSpPr>
        <p:spPr bwMode="invGray">
          <a:xfrm>
            <a:off x="1099566" y="-54"/>
            <a:ext cx="79248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C5FD78B-2117-49AD-B5F1-411BE47E0473}"/>
              </a:ext>
            </a:extLst>
          </p:cNvPr>
          <p:cNvSpPr txBox="1"/>
          <p:nvPr/>
        </p:nvSpPr>
        <p:spPr>
          <a:xfrm>
            <a:off x="2856787" y="1755465"/>
            <a:ext cx="6268823" cy="1673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 : Generating Abstract Syntax Tree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: Software Project Lab – 1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No : SE 305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9644ED0-462E-416A-88D2-5A76C79E6473}"/>
              </a:ext>
            </a:extLst>
          </p:cNvPr>
          <p:cNvSpPr txBox="1"/>
          <p:nvPr/>
        </p:nvSpPr>
        <p:spPr>
          <a:xfrm>
            <a:off x="2313472" y="4549184"/>
            <a:ext cx="6268823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: M. </a:t>
            </a:r>
            <a:r>
              <a:rPr lang="en-US" sz="227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Mahtab</a:t>
            </a:r>
            <a:r>
              <a:rPr lang="en-US" sz="22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Hossain </a:t>
            </a:r>
            <a:r>
              <a:rPr lang="en-US" sz="227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Jhalok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B6EDFAE-CDB4-4751-8FF1-BAAE43756727}"/>
              </a:ext>
            </a:extLst>
          </p:cNvPr>
          <p:cNvSpPr txBox="1"/>
          <p:nvPr/>
        </p:nvSpPr>
        <p:spPr>
          <a:xfrm>
            <a:off x="2162552" y="635281"/>
            <a:ext cx="6268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SPl-1 Midterm Presentation,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FA9C710-D342-40BB-8720-ADA84BE56FD6}"/>
              </a:ext>
            </a:extLst>
          </p:cNvPr>
          <p:cNvSpPr txBox="1"/>
          <p:nvPr/>
        </p:nvSpPr>
        <p:spPr>
          <a:xfrm>
            <a:off x="3510941" y="4958465"/>
            <a:ext cx="6268823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: 1103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51531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328B66F-6431-4592-90FC-7B7D4D3310AA}"/>
              </a:ext>
            </a:extLst>
          </p:cNvPr>
          <p:cNvSpPr txBox="1"/>
          <p:nvPr/>
        </p:nvSpPr>
        <p:spPr>
          <a:xfrm>
            <a:off x="2090056" y="744583"/>
            <a:ext cx="3547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3 . </a:t>
            </a:r>
            <a:r>
              <a:rPr lang="en-US" dirty="0"/>
              <a:t>If we write : int a = 3 , b = a + 4;</a:t>
            </a:r>
            <a:r>
              <a:rPr lang="en-US" sz="2000" dirty="0"/>
              <a:t>  </a:t>
            </a:r>
            <a:endParaRPr lang="x-none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B2A406C-C533-4929-BBAB-F6933AA71F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02" y="1895557"/>
            <a:ext cx="6416596" cy="36350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70242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7BDFEFC-FB3B-4C6B-AFB8-81330641C2D7}"/>
              </a:ext>
            </a:extLst>
          </p:cNvPr>
          <p:cNvSpPr txBox="1"/>
          <p:nvPr/>
        </p:nvSpPr>
        <p:spPr>
          <a:xfrm>
            <a:off x="1595824" y="671532"/>
            <a:ext cx="347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 AST of a program :</a:t>
            </a:r>
            <a:endParaRPr lang="x-none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3022A2E-B8AD-425C-8051-15E1F73177F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85" y="1580605"/>
            <a:ext cx="5065123" cy="46783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197208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65713" y="391886"/>
            <a:ext cx="4164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My Plan to show my project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93667" y="1031966"/>
            <a:ext cx="47548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Lets take a C-code :</a:t>
            </a:r>
          </a:p>
          <a:p>
            <a:endParaRPr lang="en-US" sz="1600" dirty="0" smtClean="0"/>
          </a:p>
          <a:p>
            <a:r>
              <a:rPr lang="en-US" sz="1600" dirty="0" smtClean="0"/>
              <a:t>#include&lt;</a:t>
            </a:r>
            <a:r>
              <a:rPr lang="en-US" sz="1600" dirty="0" err="1" smtClean="0"/>
              <a:t>stdio.h</a:t>
            </a:r>
            <a:r>
              <a:rPr lang="en-US" sz="1600" dirty="0" smtClean="0"/>
              <a:t>&gt;</a:t>
            </a:r>
            <a:endParaRPr lang="en-US" sz="1600" dirty="0" smtClean="0"/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max(</a:t>
            </a:r>
            <a:r>
              <a:rPr lang="en-US" sz="1600" dirty="0" err="1" smtClean="0"/>
              <a:t>int</a:t>
            </a:r>
            <a:r>
              <a:rPr lang="en-US" sz="1600" dirty="0" smtClean="0"/>
              <a:t> n1,int n2)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 if(n1&gt;n2)</a:t>
            </a:r>
          </a:p>
          <a:p>
            <a:r>
              <a:rPr lang="en-US" sz="1600" dirty="0" smtClean="0"/>
              <a:t>   {</a:t>
            </a:r>
          </a:p>
          <a:p>
            <a:r>
              <a:rPr lang="en-US" sz="1600" dirty="0" smtClean="0"/>
              <a:t>    return n1;</a:t>
            </a:r>
          </a:p>
          <a:p>
            <a:r>
              <a:rPr lang="en-US" sz="1600" dirty="0" smtClean="0"/>
              <a:t>   }</a:t>
            </a:r>
          </a:p>
          <a:p>
            <a:r>
              <a:rPr lang="en-US" sz="1600" dirty="0" smtClean="0"/>
              <a:t>   else return n2;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main()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int</a:t>
            </a:r>
            <a:r>
              <a:rPr lang="en-US" sz="1600" dirty="0" smtClean="0"/>
              <a:t> a, b, c;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("Enter two numbers to add\n");</a:t>
            </a:r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scanf</a:t>
            </a:r>
            <a:r>
              <a:rPr lang="en-US" sz="1600" dirty="0" smtClean="0"/>
              <a:t>("%d %</a:t>
            </a:r>
            <a:r>
              <a:rPr lang="en-US" sz="1600" dirty="0" err="1" smtClean="0"/>
              <a:t>d",&amp;a,&amp;b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c= max(</a:t>
            </a:r>
            <a:r>
              <a:rPr lang="en-US" sz="1600" dirty="0" err="1" smtClean="0"/>
              <a:t>a,b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</a:t>
            </a:r>
            <a:r>
              <a:rPr lang="en-US" sz="1600" dirty="0" smtClean="0"/>
              <a:t>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(“Maximum number is = %</a:t>
            </a:r>
            <a:r>
              <a:rPr lang="en-US" sz="1600" dirty="0" err="1" smtClean="0"/>
              <a:t>d”,c</a:t>
            </a:r>
            <a:r>
              <a:rPr lang="en-US" sz="1600" dirty="0" smtClean="0"/>
              <a:t>);</a:t>
            </a:r>
            <a:endParaRPr lang="en-US" sz="1600" dirty="0" smtClean="0"/>
          </a:p>
          <a:p>
            <a:r>
              <a:rPr lang="en-US" sz="1600" dirty="0" smtClean="0"/>
              <a:t>   return 0;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8537" y="679269"/>
            <a:ext cx="81381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 :</a:t>
            </a:r>
          </a:p>
          <a:p>
            <a:endParaRPr lang="en-US" dirty="0" smtClean="0"/>
          </a:p>
          <a:p>
            <a:r>
              <a:rPr lang="en-US" dirty="0" smtClean="0"/>
              <a:t>function : </a:t>
            </a:r>
            <a:endParaRPr lang="en-US" dirty="0" smtClean="0"/>
          </a:p>
          <a:p>
            <a:r>
              <a:rPr lang="en-US" dirty="0" smtClean="0"/>
              <a:t>     main </a:t>
            </a:r>
            <a:r>
              <a:rPr lang="en-US" dirty="0" smtClean="0"/>
              <a:t>: return type          </a:t>
            </a:r>
            <a:r>
              <a:rPr lang="en-US" dirty="0" smtClean="0"/>
              <a:t>   :  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            </a:t>
            </a:r>
            <a:r>
              <a:rPr lang="en-US" dirty="0" smtClean="0"/>
              <a:t> </a:t>
            </a:r>
            <a:r>
              <a:rPr lang="en-US" dirty="0" smtClean="0"/>
              <a:t>: variable </a:t>
            </a:r>
            <a:r>
              <a:rPr lang="en-US" dirty="0" smtClean="0"/>
              <a:t>declaration :   </a:t>
            </a:r>
            <a:r>
              <a:rPr lang="en-US" dirty="0" err="1" smtClean="0"/>
              <a:t>int</a:t>
            </a:r>
            <a:r>
              <a:rPr lang="en-US" dirty="0" smtClean="0"/>
              <a:t> a ,</a:t>
            </a:r>
            <a:r>
              <a:rPr lang="en-US" dirty="0" err="1" smtClean="0"/>
              <a:t>int</a:t>
            </a:r>
            <a:r>
              <a:rPr lang="en-US" dirty="0" smtClean="0"/>
              <a:t> b ,</a:t>
            </a:r>
            <a:r>
              <a:rPr lang="en-US" dirty="0" err="1" smtClean="0"/>
              <a:t>int</a:t>
            </a:r>
            <a:r>
              <a:rPr lang="en-US" dirty="0" smtClean="0"/>
              <a:t> c</a:t>
            </a:r>
          </a:p>
          <a:p>
            <a:r>
              <a:rPr lang="en-US" dirty="0" smtClean="0"/>
              <a:t>         </a:t>
            </a:r>
            <a:r>
              <a:rPr lang="en-US" dirty="0" smtClean="0"/>
              <a:t>    </a:t>
            </a:r>
            <a:r>
              <a:rPr lang="en-US" dirty="0" smtClean="0"/>
              <a:t>: assigning value     </a:t>
            </a:r>
            <a:r>
              <a:rPr lang="en-US" dirty="0" smtClean="0"/>
              <a:t>    : </a:t>
            </a:r>
            <a:r>
              <a:rPr lang="en-US" dirty="0" smtClean="0"/>
              <a:t>c</a:t>
            </a:r>
          </a:p>
          <a:p>
            <a:r>
              <a:rPr lang="en-US" dirty="0" smtClean="0"/>
              <a:t>                                       </a:t>
            </a:r>
            <a:r>
              <a:rPr lang="en-US" dirty="0" smtClean="0"/>
              <a:t>     : </a:t>
            </a:r>
            <a:r>
              <a:rPr lang="en-US" dirty="0" smtClean="0"/>
              <a:t>Call Function : </a:t>
            </a:r>
            <a:r>
              <a:rPr lang="en-US" dirty="0" smtClean="0"/>
              <a:t>max            </a:t>
            </a:r>
            <a:r>
              <a:rPr lang="en-US" dirty="0" smtClean="0"/>
              <a:t>: </a:t>
            </a:r>
            <a:r>
              <a:rPr lang="en-US" dirty="0" err="1" smtClean="0"/>
              <a:t>rturn</a:t>
            </a:r>
            <a:r>
              <a:rPr lang="en-US" dirty="0" smtClean="0"/>
              <a:t> type :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                                                </a:t>
            </a:r>
            <a:r>
              <a:rPr lang="en-US" dirty="0" smtClean="0"/>
              <a:t>                  </a:t>
            </a:r>
            <a:r>
              <a:rPr lang="en-US" dirty="0" smtClean="0"/>
              <a:t>: Parameters : </a:t>
            </a:r>
            <a:r>
              <a:rPr lang="en-US" dirty="0" err="1" smtClean="0"/>
              <a:t>int</a:t>
            </a:r>
            <a:r>
              <a:rPr lang="en-US" dirty="0" smtClean="0"/>
              <a:t> n1 , </a:t>
            </a:r>
            <a:r>
              <a:rPr lang="en-US" dirty="0" err="1" smtClean="0"/>
              <a:t>int</a:t>
            </a:r>
            <a:r>
              <a:rPr lang="en-US" dirty="0" smtClean="0"/>
              <a:t> n2</a:t>
            </a:r>
          </a:p>
          <a:p>
            <a:r>
              <a:rPr lang="en-US" dirty="0" smtClean="0"/>
              <a:t>                                                             </a:t>
            </a:r>
            <a:r>
              <a:rPr lang="en-US" dirty="0" smtClean="0"/>
              <a:t>     : </a:t>
            </a:r>
            <a:r>
              <a:rPr lang="en-US" dirty="0" smtClean="0"/>
              <a:t>Condition </a:t>
            </a:r>
            <a:r>
              <a:rPr lang="en-US" dirty="0" smtClean="0"/>
              <a:t>  : </a:t>
            </a:r>
            <a:r>
              <a:rPr lang="en-US" dirty="0" smtClean="0"/>
              <a:t>if   </a:t>
            </a:r>
            <a:r>
              <a:rPr lang="en-US" dirty="0" smtClean="0"/>
              <a:t>        </a:t>
            </a:r>
            <a:r>
              <a:rPr lang="en-US" dirty="0" smtClean="0"/>
              <a:t>: compare(&gt;) : n1</a:t>
            </a:r>
          </a:p>
          <a:p>
            <a:r>
              <a:rPr lang="en-US" dirty="0" smtClean="0"/>
              <a:t>                                                                                      </a:t>
            </a:r>
            <a:r>
              <a:rPr lang="en-US" dirty="0" smtClean="0"/>
              <a:t>                                  </a:t>
            </a:r>
            <a:r>
              <a:rPr lang="en-US" dirty="0" smtClean="0"/>
              <a:t>: n2</a:t>
            </a:r>
          </a:p>
          <a:p>
            <a:r>
              <a:rPr lang="en-US" dirty="0" smtClean="0"/>
              <a:t>                                                                                         </a:t>
            </a:r>
            <a:r>
              <a:rPr lang="en-US" dirty="0" smtClean="0"/>
              <a:t>            : </a:t>
            </a:r>
            <a:r>
              <a:rPr lang="en-US" dirty="0" smtClean="0"/>
              <a:t>return n1</a:t>
            </a:r>
          </a:p>
          <a:p>
            <a:r>
              <a:rPr lang="en-US" dirty="0" smtClean="0"/>
              <a:t>                                                                          </a:t>
            </a:r>
            <a:r>
              <a:rPr lang="en-US" dirty="0" smtClean="0"/>
              <a:t>            : </a:t>
            </a:r>
            <a:r>
              <a:rPr lang="en-US" dirty="0" smtClean="0"/>
              <a:t>else </a:t>
            </a:r>
            <a:r>
              <a:rPr lang="en-US" dirty="0" smtClean="0"/>
              <a:t>       </a:t>
            </a:r>
            <a:r>
              <a:rPr lang="en-US" dirty="0" smtClean="0"/>
              <a:t>: return n2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145A11D-7E8F-4876-A24F-721AA44ECC4F}"/>
              </a:ext>
            </a:extLst>
          </p:cNvPr>
          <p:cNvSpPr txBox="1"/>
          <p:nvPr/>
        </p:nvSpPr>
        <p:spPr>
          <a:xfrm>
            <a:off x="1345474" y="731521"/>
            <a:ext cx="1491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Contents</a:t>
            </a:r>
            <a:endParaRPr lang="x-none" sz="2800" dirty="0"/>
          </a:p>
        </p:txBody>
      </p:sp>
    </p:spTree>
    <p:extLst>
      <p:ext uri="{BB962C8B-B14F-4D97-AF65-F5344CB8AC3E}">
        <p14:creationId xmlns="" xmlns:p14="http://schemas.microsoft.com/office/powerpoint/2010/main" val="410874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A231D0B-5F12-4DEC-8313-8B007793935D}"/>
              </a:ext>
            </a:extLst>
          </p:cNvPr>
          <p:cNvSpPr txBox="1"/>
          <p:nvPr/>
        </p:nvSpPr>
        <p:spPr>
          <a:xfrm>
            <a:off x="1133856" y="1536174"/>
            <a:ext cx="6766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Abstract syntax tree is a representation of tokens generated from statements and expressions in a programming language. With the AST, the interpreter or the compiler can generate machine code or evaluate an instruction. </a:t>
            </a:r>
            <a:endParaRPr lang="x-none" sz="2400" dirty="0"/>
          </a:p>
          <a:p>
            <a:r>
              <a:rPr lang="en-US" sz="2400" dirty="0"/>
              <a:t>The goal of my project is to read a c program and show the properties of classes and functions of that program such as variables , parameters , conditions , loop , return type </a:t>
            </a:r>
            <a:r>
              <a:rPr lang="en-US" sz="2400" dirty="0" err="1"/>
              <a:t>etc</a:t>
            </a:r>
            <a:r>
              <a:rPr lang="en-US" sz="2400" dirty="0"/>
              <a:t> .</a:t>
            </a:r>
            <a:endParaRPr lang="x-none" sz="2400" dirty="0"/>
          </a:p>
          <a:p>
            <a:endParaRPr lang="x-none" sz="24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7BEA169-55D9-4751-9AEC-6360592B2816}"/>
              </a:ext>
            </a:extLst>
          </p:cNvPr>
          <p:cNvSpPr txBox="1"/>
          <p:nvPr/>
        </p:nvSpPr>
        <p:spPr>
          <a:xfrm>
            <a:off x="1133855" y="667512"/>
            <a:ext cx="8049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Introduction to my project </a:t>
            </a:r>
            <a:endParaRPr lang="x-none" sz="3200" b="1" dirty="0"/>
          </a:p>
        </p:txBody>
      </p:sp>
    </p:spTree>
    <p:extLst>
      <p:ext uri="{BB962C8B-B14F-4D97-AF65-F5344CB8AC3E}">
        <p14:creationId xmlns="" xmlns:p14="http://schemas.microsoft.com/office/powerpoint/2010/main" val="138368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DE5AA8B-AC95-4DFC-A98D-5ECB326B5D07}"/>
              </a:ext>
            </a:extLst>
          </p:cNvPr>
          <p:cNvSpPr txBox="1"/>
          <p:nvPr/>
        </p:nvSpPr>
        <p:spPr>
          <a:xfrm>
            <a:off x="1436915" y="914401"/>
            <a:ext cx="32638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Background Study</a:t>
            </a:r>
            <a:endParaRPr lang="x-none" sz="32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300E5CA-327B-49A9-BC19-4B6FBBEDF8B3}"/>
              </a:ext>
            </a:extLst>
          </p:cNvPr>
          <p:cNvSpPr txBox="1"/>
          <p:nvPr/>
        </p:nvSpPr>
        <p:spPr>
          <a:xfrm>
            <a:off x="1776549" y="2214154"/>
            <a:ext cx="28777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Lexical </a:t>
            </a:r>
            <a:r>
              <a:rPr lang="en-US" sz="2400" b="1" dirty="0" smtClean="0"/>
              <a:t>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Syntax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Semantics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Syntax tree</a:t>
            </a:r>
            <a:endParaRPr lang="x-none" sz="2400" dirty="0"/>
          </a:p>
        </p:txBody>
      </p:sp>
    </p:spTree>
    <p:extLst>
      <p:ext uri="{BB962C8B-B14F-4D97-AF65-F5344CB8AC3E}">
        <p14:creationId xmlns="" xmlns:p14="http://schemas.microsoft.com/office/powerpoint/2010/main" val="103601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5E5D48A-B960-45C7-B195-0CC546355E71}"/>
              </a:ext>
            </a:extLst>
          </p:cNvPr>
          <p:cNvSpPr txBox="1"/>
          <p:nvPr/>
        </p:nvSpPr>
        <p:spPr>
          <a:xfrm>
            <a:off x="1489165" y="888274"/>
            <a:ext cx="1785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Challenges</a:t>
            </a:r>
            <a:endParaRPr lang="x-none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1B52A57-C493-45B0-B9A6-369228A956BD}"/>
              </a:ext>
            </a:extLst>
          </p:cNvPr>
          <p:cNvSpPr txBox="1"/>
          <p:nvPr/>
        </p:nvSpPr>
        <p:spPr>
          <a:xfrm>
            <a:off x="1397725" y="1632856"/>
            <a:ext cx="82034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x-none" sz="2800" dirty="0"/>
          </a:p>
          <a:p>
            <a:r>
              <a:rPr lang="en-US" sz="2800" dirty="0">
                <a:sym typeface="Wingdings" panose="05000000000000000000" pitchFamily="2" charset="2"/>
              </a:rPr>
              <a:t></a:t>
            </a:r>
            <a:r>
              <a:rPr lang="en-US" sz="2800" dirty="0"/>
              <a:t> Handling large code for the first time</a:t>
            </a:r>
            <a:br>
              <a:rPr lang="en-US" sz="2800" dirty="0"/>
            </a:br>
            <a:r>
              <a:rPr lang="en-US" sz="2800" dirty="0">
                <a:sym typeface="Wingdings" panose="05000000000000000000" pitchFamily="2" charset="2"/>
              </a:rPr>
              <a:t></a:t>
            </a:r>
            <a:r>
              <a:rPr lang="en-US" sz="2800" dirty="0"/>
              <a:t> Learning and understanding algorithm</a:t>
            </a:r>
            <a:br>
              <a:rPr lang="en-US" sz="2800" dirty="0"/>
            </a:br>
            <a:r>
              <a:rPr lang="en-US" sz="2800" dirty="0">
                <a:sym typeface="Wingdings" panose="05000000000000000000" pitchFamily="2" charset="2"/>
              </a:rPr>
              <a:t></a:t>
            </a:r>
            <a:r>
              <a:rPr lang="en-US" sz="2800" dirty="0"/>
              <a:t> Parsing a program</a:t>
            </a:r>
            <a:endParaRPr lang="x-none" sz="2800" dirty="0"/>
          </a:p>
          <a:p>
            <a:r>
              <a:rPr lang="en-US" sz="2800" dirty="0">
                <a:sym typeface="Wingdings" panose="05000000000000000000" pitchFamily="2" charset="2"/>
              </a:rPr>
              <a:t></a:t>
            </a:r>
            <a:r>
              <a:rPr lang="en-US" sz="2800" dirty="0"/>
              <a:t> </a:t>
            </a:r>
            <a:r>
              <a:rPr lang="en-US" sz="2800" dirty="0" smtClean="0"/>
              <a:t>Implementing the algorithm of  </a:t>
            </a:r>
            <a:r>
              <a:rPr lang="en-US" sz="2800" dirty="0"/>
              <a:t>Abstract Syntax Tree</a:t>
            </a:r>
            <a:endParaRPr lang="x-none" sz="2800" dirty="0"/>
          </a:p>
          <a:p>
            <a:endParaRPr lang="x-none" sz="2800" dirty="0"/>
          </a:p>
        </p:txBody>
      </p:sp>
    </p:spTree>
    <p:extLst>
      <p:ext uri="{BB962C8B-B14F-4D97-AF65-F5344CB8AC3E}">
        <p14:creationId xmlns="" xmlns:p14="http://schemas.microsoft.com/office/powerpoint/2010/main" val="100361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97DDB2C-C4C1-4E04-B3B8-93A5815B73D4}"/>
              </a:ext>
            </a:extLst>
          </p:cNvPr>
          <p:cNvSpPr txBox="1"/>
          <p:nvPr/>
        </p:nvSpPr>
        <p:spPr>
          <a:xfrm>
            <a:off x="2991394" y="548641"/>
            <a:ext cx="4545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Motivation of my project</a:t>
            </a:r>
            <a:endParaRPr lang="x-none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19A462F-EC44-4FB2-BB37-EEC0CA742D74}"/>
              </a:ext>
            </a:extLst>
          </p:cNvPr>
          <p:cNvSpPr txBox="1"/>
          <p:nvPr/>
        </p:nvSpPr>
        <p:spPr>
          <a:xfrm>
            <a:off x="1423850" y="1555186"/>
            <a:ext cx="80205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 AST has several properties that aid the further steps of the compilation process :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2000" dirty="0" smtClean="0"/>
              <a:t>    An AST represent  the logic/syntax of the code, which is naturally a tree  </a:t>
            </a:r>
          </a:p>
          <a:p>
            <a:pPr fontAlgn="base"/>
            <a:r>
              <a:rPr lang="en-US" sz="2000" dirty="0" smtClean="0"/>
              <a:t>     rather than lines of codes  .  It makes a compiler  work easy 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Compared </a:t>
            </a:r>
            <a:r>
              <a:rPr lang="en-US" sz="2000" dirty="0"/>
              <a:t>to the source code, an AST does not include inessential punctuation and delimiters (braces, semicolons, parentheses, etc.).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 AST usually contains extra information about the program, due to the consecutive stages of analysis by the compiler.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During the syntax analysis stage, a compiler produces a parse tree. This parse tree can be used to perform almost all functions of a compiler by means of syntax-directed translation. Although this method can lead to a more efficient compiler .</a:t>
            </a:r>
            <a:endParaRPr lang="x-none" sz="2000" dirty="0"/>
          </a:p>
        </p:txBody>
      </p:sp>
    </p:spTree>
    <p:extLst>
      <p:ext uri="{BB962C8B-B14F-4D97-AF65-F5344CB8AC3E}">
        <p14:creationId xmlns="" xmlns:p14="http://schemas.microsoft.com/office/powerpoint/2010/main" val="205917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ED04633-E17D-4EF6-A117-DD75CE329CC3}"/>
              </a:ext>
            </a:extLst>
          </p:cNvPr>
          <p:cNvSpPr txBox="1"/>
          <p:nvPr/>
        </p:nvSpPr>
        <p:spPr>
          <a:xfrm>
            <a:off x="3108960" y="757646"/>
            <a:ext cx="4709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Plan Of my project</a:t>
            </a:r>
            <a:endParaRPr lang="x-none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300F8A7-A996-4FA4-8F33-5DEA14379319}"/>
              </a:ext>
            </a:extLst>
          </p:cNvPr>
          <p:cNvSpPr txBox="1"/>
          <p:nvPr/>
        </p:nvSpPr>
        <p:spPr>
          <a:xfrm>
            <a:off x="1423853" y="1939690"/>
            <a:ext cx="77201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a code to find functions of a c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a code to find parameters and variables which is used in a 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a code to find conditions , loop of a program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a code to find those functions which are called from a function</a:t>
            </a:r>
            <a:endParaRPr lang="x-non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Merge all code and use abstract syntax tree algorithm to make abstract syntax tree code </a:t>
            </a:r>
            <a:endParaRPr lang="x-none" sz="2400" dirty="0"/>
          </a:p>
        </p:txBody>
      </p:sp>
    </p:spTree>
    <p:extLst>
      <p:ext uri="{BB962C8B-B14F-4D97-AF65-F5344CB8AC3E}">
        <p14:creationId xmlns="" xmlns:p14="http://schemas.microsoft.com/office/powerpoint/2010/main" val="315666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38A185A-4D40-4911-8CD8-09958D66E474}"/>
              </a:ext>
            </a:extLst>
          </p:cNvPr>
          <p:cNvSpPr txBox="1"/>
          <p:nvPr/>
        </p:nvSpPr>
        <p:spPr>
          <a:xfrm>
            <a:off x="1763486" y="914400"/>
            <a:ext cx="4018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 view of Abstract Syntax tree</a:t>
            </a:r>
            <a:endParaRPr lang="x-none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AD56D89-A55E-4576-AA3E-762AAA4BCFBE}"/>
              </a:ext>
            </a:extLst>
          </p:cNvPr>
          <p:cNvSpPr txBox="1"/>
          <p:nvPr/>
        </p:nvSpPr>
        <p:spPr>
          <a:xfrm>
            <a:off x="1658983" y="1606378"/>
            <a:ext cx="4022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 .  A variable declaration :  int a = 3 ;</a:t>
            </a:r>
            <a:endParaRPr lang="x-non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503E72D-4472-4AD6-8A2E-982BA5B618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00" y="2769834"/>
            <a:ext cx="7193831" cy="22609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98903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96A571D-FD3A-4B34-A784-009FBFA48048}"/>
              </a:ext>
            </a:extLst>
          </p:cNvPr>
          <p:cNvSpPr txBox="1"/>
          <p:nvPr/>
        </p:nvSpPr>
        <p:spPr>
          <a:xfrm>
            <a:off x="1933303" y="849086"/>
            <a:ext cx="3378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 .  If we write </a:t>
            </a:r>
            <a:r>
              <a:rPr lang="en-US" dirty="0"/>
              <a:t>:  int a = 3 , b = 4 ;</a:t>
            </a:r>
            <a:endParaRPr lang="x-none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B63909A-1D44-44D6-9C0D-18C3F1FA01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562" y="2136826"/>
            <a:ext cx="5486875" cy="322353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6412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9265</TotalTime>
  <Words>466</Words>
  <Application>Microsoft Office PowerPoint</Application>
  <PresentationFormat>A4 Paper (210x297 mm)</PresentationFormat>
  <Paragraphs>73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Solstice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15227</cp:lastModifiedBy>
  <cp:revision>11</cp:revision>
  <dcterms:created xsi:type="dcterms:W3CDTF">2020-03-10T15:08:45Z</dcterms:created>
  <dcterms:modified xsi:type="dcterms:W3CDTF">2020-03-11T12:21:27Z</dcterms:modified>
</cp:coreProperties>
</file>