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41D1F-A933-4C44-987F-803D3667AA18}" type="datetimeFigureOut">
              <a:rPr lang="en-BS" smtClean="0"/>
              <a:t>11 Mar 2020</a:t>
            </a:fld>
            <a:endParaRPr lang="en-BS"/>
          </a:p>
        </p:txBody>
      </p:sp>
      <p:sp>
        <p:nvSpPr>
          <p:cNvPr id="5" name="Footer Placeholder 4"/>
          <p:cNvSpPr>
            <a:spLocks noGrp="1"/>
          </p:cNvSpPr>
          <p:nvPr>
            <p:ph type="ftr" sz="quarter" idx="11"/>
          </p:nvPr>
        </p:nvSpPr>
        <p:spPr/>
        <p:txBody>
          <a:bodyPr/>
          <a:lstStyle/>
          <a:p>
            <a:endParaRPr lang="en-BS"/>
          </a:p>
        </p:txBody>
      </p:sp>
      <p:sp>
        <p:nvSpPr>
          <p:cNvPr id="6" name="Slide Number Placeholder 5"/>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170560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41D1F-A933-4C44-987F-803D3667AA18}" type="datetimeFigureOut">
              <a:rPr lang="en-BS" smtClean="0"/>
              <a:t>11 Mar 2020</a:t>
            </a:fld>
            <a:endParaRPr lang="en-BS"/>
          </a:p>
        </p:txBody>
      </p:sp>
      <p:sp>
        <p:nvSpPr>
          <p:cNvPr id="5" name="Footer Placeholder 4"/>
          <p:cNvSpPr>
            <a:spLocks noGrp="1"/>
          </p:cNvSpPr>
          <p:nvPr>
            <p:ph type="ftr" sz="quarter" idx="11"/>
          </p:nvPr>
        </p:nvSpPr>
        <p:spPr/>
        <p:txBody>
          <a:bodyPr/>
          <a:lstStyle/>
          <a:p>
            <a:endParaRPr lang="en-BS"/>
          </a:p>
        </p:txBody>
      </p:sp>
      <p:sp>
        <p:nvSpPr>
          <p:cNvPr id="6" name="Slide Number Placeholder 5"/>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12498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41D1F-A933-4C44-987F-803D3667AA18}" type="datetimeFigureOut">
              <a:rPr lang="en-BS" smtClean="0"/>
              <a:t>11 Mar 2020</a:t>
            </a:fld>
            <a:endParaRPr lang="en-BS"/>
          </a:p>
        </p:txBody>
      </p:sp>
      <p:sp>
        <p:nvSpPr>
          <p:cNvPr id="5" name="Footer Placeholder 4"/>
          <p:cNvSpPr>
            <a:spLocks noGrp="1"/>
          </p:cNvSpPr>
          <p:nvPr>
            <p:ph type="ftr" sz="quarter" idx="11"/>
          </p:nvPr>
        </p:nvSpPr>
        <p:spPr/>
        <p:txBody>
          <a:bodyPr/>
          <a:lstStyle/>
          <a:p>
            <a:endParaRPr lang="en-BS"/>
          </a:p>
        </p:txBody>
      </p:sp>
      <p:sp>
        <p:nvSpPr>
          <p:cNvPr id="6" name="Slide Number Placeholder 5"/>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331071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41D1F-A933-4C44-987F-803D3667AA18}" type="datetimeFigureOut">
              <a:rPr lang="en-BS" smtClean="0"/>
              <a:t>11 Mar 2020</a:t>
            </a:fld>
            <a:endParaRPr lang="en-BS"/>
          </a:p>
        </p:txBody>
      </p:sp>
      <p:sp>
        <p:nvSpPr>
          <p:cNvPr id="5" name="Footer Placeholder 4"/>
          <p:cNvSpPr>
            <a:spLocks noGrp="1"/>
          </p:cNvSpPr>
          <p:nvPr>
            <p:ph type="ftr" sz="quarter" idx="11"/>
          </p:nvPr>
        </p:nvSpPr>
        <p:spPr/>
        <p:txBody>
          <a:bodyPr/>
          <a:lstStyle/>
          <a:p>
            <a:endParaRPr lang="en-BS"/>
          </a:p>
        </p:txBody>
      </p:sp>
      <p:sp>
        <p:nvSpPr>
          <p:cNvPr id="6" name="Slide Number Placeholder 5"/>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250310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41D1F-A933-4C44-987F-803D3667AA18}" type="datetimeFigureOut">
              <a:rPr lang="en-BS" smtClean="0"/>
              <a:t>11 Mar 2020</a:t>
            </a:fld>
            <a:endParaRPr lang="en-BS"/>
          </a:p>
        </p:txBody>
      </p:sp>
      <p:sp>
        <p:nvSpPr>
          <p:cNvPr id="5" name="Footer Placeholder 4"/>
          <p:cNvSpPr>
            <a:spLocks noGrp="1"/>
          </p:cNvSpPr>
          <p:nvPr>
            <p:ph type="ftr" sz="quarter" idx="11"/>
          </p:nvPr>
        </p:nvSpPr>
        <p:spPr/>
        <p:txBody>
          <a:bodyPr/>
          <a:lstStyle/>
          <a:p>
            <a:endParaRPr lang="en-BS"/>
          </a:p>
        </p:txBody>
      </p:sp>
      <p:sp>
        <p:nvSpPr>
          <p:cNvPr id="6" name="Slide Number Placeholder 5"/>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191659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941D1F-A933-4C44-987F-803D3667AA18}" type="datetimeFigureOut">
              <a:rPr lang="en-BS" smtClean="0"/>
              <a:t>11 Mar 2020</a:t>
            </a:fld>
            <a:endParaRPr lang="en-BS"/>
          </a:p>
        </p:txBody>
      </p:sp>
      <p:sp>
        <p:nvSpPr>
          <p:cNvPr id="6" name="Footer Placeholder 5"/>
          <p:cNvSpPr>
            <a:spLocks noGrp="1"/>
          </p:cNvSpPr>
          <p:nvPr>
            <p:ph type="ftr" sz="quarter" idx="11"/>
          </p:nvPr>
        </p:nvSpPr>
        <p:spPr/>
        <p:txBody>
          <a:bodyPr/>
          <a:lstStyle/>
          <a:p>
            <a:endParaRPr lang="en-BS"/>
          </a:p>
        </p:txBody>
      </p:sp>
      <p:sp>
        <p:nvSpPr>
          <p:cNvPr id="7" name="Slide Number Placeholder 6"/>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218712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941D1F-A933-4C44-987F-803D3667AA18}" type="datetimeFigureOut">
              <a:rPr lang="en-BS" smtClean="0"/>
              <a:t>11 Mar 2020</a:t>
            </a:fld>
            <a:endParaRPr lang="en-BS"/>
          </a:p>
        </p:txBody>
      </p:sp>
      <p:sp>
        <p:nvSpPr>
          <p:cNvPr id="8" name="Footer Placeholder 7"/>
          <p:cNvSpPr>
            <a:spLocks noGrp="1"/>
          </p:cNvSpPr>
          <p:nvPr>
            <p:ph type="ftr" sz="quarter" idx="11"/>
          </p:nvPr>
        </p:nvSpPr>
        <p:spPr/>
        <p:txBody>
          <a:bodyPr/>
          <a:lstStyle/>
          <a:p>
            <a:endParaRPr lang="en-BS"/>
          </a:p>
        </p:txBody>
      </p:sp>
      <p:sp>
        <p:nvSpPr>
          <p:cNvPr id="9" name="Slide Number Placeholder 8"/>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31937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941D1F-A933-4C44-987F-803D3667AA18}" type="datetimeFigureOut">
              <a:rPr lang="en-BS" smtClean="0"/>
              <a:t>11 Mar 2020</a:t>
            </a:fld>
            <a:endParaRPr lang="en-BS"/>
          </a:p>
        </p:txBody>
      </p:sp>
      <p:sp>
        <p:nvSpPr>
          <p:cNvPr id="4" name="Footer Placeholder 3"/>
          <p:cNvSpPr>
            <a:spLocks noGrp="1"/>
          </p:cNvSpPr>
          <p:nvPr>
            <p:ph type="ftr" sz="quarter" idx="11"/>
          </p:nvPr>
        </p:nvSpPr>
        <p:spPr/>
        <p:txBody>
          <a:bodyPr/>
          <a:lstStyle/>
          <a:p>
            <a:endParaRPr lang="en-BS"/>
          </a:p>
        </p:txBody>
      </p:sp>
      <p:sp>
        <p:nvSpPr>
          <p:cNvPr id="5" name="Slide Number Placeholder 4"/>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258821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41D1F-A933-4C44-987F-803D3667AA18}" type="datetimeFigureOut">
              <a:rPr lang="en-BS" smtClean="0"/>
              <a:t>11 Mar 2020</a:t>
            </a:fld>
            <a:endParaRPr lang="en-BS"/>
          </a:p>
        </p:txBody>
      </p:sp>
      <p:sp>
        <p:nvSpPr>
          <p:cNvPr id="3" name="Footer Placeholder 2"/>
          <p:cNvSpPr>
            <a:spLocks noGrp="1"/>
          </p:cNvSpPr>
          <p:nvPr>
            <p:ph type="ftr" sz="quarter" idx="11"/>
          </p:nvPr>
        </p:nvSpPr>
        <p:spPr/>
        <p:txBody>
          <a:bodyPr/>
          <a:lstStyle/>
          <a:p>
            <a:endParaRPr lang="en-BS"/>
          </a:p>
        </p:txBody>
      </p:sp>
      <p:sp>
        <p:nvSpPr>
          <p:cNvPr id="4" name="Slide Number Placeholder 3"/>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88070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941D1F-A933-4C44-987F-803D3667AA18}" type="datetimeFigureOut">
              <a:rPr lang="en-BS" smtClean="0"/>
              <a:t>11 Mar 2020</a:t>
            </a:fld>
            <a:endParaRPr lang="en-BS"/>
          </a:p>
        </p:txBody>
      </p:sp>
      <p:sp>
        <p:nvSpPr>
          <p:cNvPr id="6" name="Footer Placeholder 5"/>
          <p:cNvSpPr>
            <a:spLocks noGrp="1"/>
          </p:cNvSpPr>
          <p:nvPr>
            <p:ph type="ftr" sz="quarter" idx="11"/>
          </p:nvPr>
        </p:nvSpPr>
        <p:spPr/>
        <p:txBody>
          <a:bodyPr/>
          <a:lstStyle/>
          <a:p>
            <a:endParaRPr lang="en-BS"/>
          </a:p>
        </p:txBody>
      </p:sp>
      <p:sp>
        <p:nvSpPr>
          <p:cNvPr id="7" name="Slide Number Placeholder 6"/>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412547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941D1F-A933-4C44-987F-803D3667AA18}" type="datetimeFigureOut">
              <a:rPr lang="en-BS" smtClean="0"/>
              <a:t>11 Mar 2020</a:t>
            </a:fld>
            <a:endParaRPr lang="en-BS"/>
          </a:p>
        </p:txBody>
      </p:sp>
      <p:sp>
        <p:nvSpPr>
          <p:cNvPr id="6" name="Footer Placeholder 5"/>
          <p:cNvSpPr>
            <a:spLocks noGrp="1"/>
          </p:cNvSpPr>
          <p:nvPr>
            <p:ph type="ftr" sz="quarter" idx="11"/>
          </p:nvPr>
        </p:nvSpPr>
        <p:spPr/>
        <p:txBody>
          <a:bodyPr/>
          <a:lstStyle/>
          <a:p>
            <a:endParaRPr lang="en-BS"/>
          </a:p>
        </p:txBody>
      </p:sp>
      <p:sp>
        <p:nvSpPr>
          <p:cNvPr id="7" name="Slide Number Placeholder 6"/>
          <p:cNvSpPr>
            <a:spLocks noGrp="1"/>
          </p:cNvSpPr>
          <p:nvPr>
            <p:ph type="sldNum" sz="quarter" idx="12"/>
          </p:nvPr>
        </p:nvSpPr>
        <p:spPr/>
        <p:txBody>
          <a:bodyPr/>
          <a:lstStyle/>
          <a:p>
            <a:fld id="{6D7CE99C-3B9F-46EF-913C-2C477F9DD5C3}" type="slidenum">
              <a:rPr lang="en-BS" smtClean="0"/>
              <a:t>‹#›</a:t>
            </a:fld>
            <a:endParaRPr lang="en-BS"/>
          </a:p>
        </p:txBody>
      </p:sp>
    </p:spTree>
    <p:extLst>
      <p:ext uri="{BB962C8B-B14F-4D97-AF65-F5344CB8AC3E}">
        <p14:creationId xmlns:p14="http://schemas.microsoft.com/office/powerpoint/2010/main" val="423965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41D1F-A933-4C44-987F-803D3667AA18}" type="datetimeFigureOut">
              <a:rPr lang="en-BS" smtClean="0"/>
              <a:t>11 Mar 2020</a:t>
            </a:fld>
            <a:endParaRPr lang="en-B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CE99C-3B9F-46EF-913C-2C477F9DD5C3}" type="slidenum">
              <a:rPr lang="en-BS" smtClean="0"/>
              <a:t>‹#›</a:t>
            </a:fld>
            <a:endParaRPr lang="en-BS"/>
          </a:p>
        </p:txBody>
      </p:sp>
    </p:spTree>
    <p:extLst>
      <p:ext uri="{BB962C8B-B14F-4D97-AF65-F5344CB8AC3E}">
        <p14:creationId xmlns:p14="http://schemas.microsoft.com/office/powerpoint/2010/main" val="425170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5FD78B-2117-49AD-B5F1-411BE47E0473}"/>
              </a:ext>
            </a:extLst>
          </p:cNvPr>
          <p:cNvSpPr txBox="1"/>
          <p:nvPr/>
        </p:nvSpPr>
        <p:spPr>
          <a:xfrm>
            <a:off x="2856787" y="1755465"/>
            <a:ext cx="6268823" cy="1673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Name : Generating Abstract Syntax Tree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Course : Software Project Lab – 1</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Course No : SE 305</a:t>
            </a:r>
          </a:p>
        </p:txBody>
      </p:sp>
      <p:sp>
        <p:nvSpPr>
          <p:cNvPr id="7" name="TextBox 6">
            <a:extLst>
              <a:ext uri="{FF2B5EF4-FFF2-40B4-BE49-F238E27FC236}">
                <a16:creationId xmlns:a16="http://schemas.microsoft.com/office/drawing/2014/main" id="{59644ED0-462E-416A-88D2-5A76C79E6473}"/>
              </a:ext>
            </a:extLst>
          </p:cNvPr>
          <p:cNvSpPr txBox="1"/>
          <p:nvPr/>
        </p:nvSpPr>
        <p:spPr>
          <a:xfrm>
            <a:off x="2313472" y="4549184"/>
            <a:ext cx="6268823" cy="442429"/>
          </a:xfrm>
          <a:prstGeom prst="rect">
            <a:avLst/>
          </a:prstGeom>
          <a:noFill/>
        </p:spPr>
        <p:txBody>
          <a:bodyPr wrap="square" rtlCol="0">
            <a:spAutoFit/>
          </a:bodyPr>
          <a:lstStyle/>
          <a:p>
            <a:r>
              <a:rPr lang="en-US" sz="2275" b="1" dirty="0">
                <a:latin typeface="Times New Roman" panose="02020603050405020304" pitchFamily="18" charset="0"/>
                <a:cs typeface="Times New Roman" panose="02020603050405020304" pitchFamily="18" charset="0"/>
              </a:rPr>
              <a:t>Submitted By : M. </a:t>
            </a:r>
            <a:r>
              <a:rPr lang="en-US" sz="2275" b="1" dirty="0" err="1">
                <a:latin typeface="Times New Roman" panose="02020603050405020304" pitchFamily="18" charset="0"/>
                <a:cs typeface="Times New Roman" panose="02020603050405020304" pitchFamily="18" charset="0"/>
              </a:rPr>
              <a:t>Mahtab</a:t>
            </a:r>
            <a:r>
              <a:rPr lang="en-US" sz="2275" b="1" dirty="0">
                <a:latin typeface="Times New Roman" panose="02020603050405020304" pitchFamily="18" charset="0"/>
                <a:cs typeface="Times New Roman" panose="02020603050405020304" pitchFamily="18" charset="0"/>
              </a:rPr>
              <a:t> Hossain </a:t>
            </a:r>
            <a:r>
              <a:rPr lang="en-US" sz="2275" b="1" dirty="0" err="1">
                <a:latin typeface="Times New Roman" panose="02020603050405020304" pitchFamily="18" charset="0"/>
                <a:cs typeface="Times New Roman" panose="02020603050405020304" pitchFamily="18" charset="0"/>
              </a:rPr>
              <a:t>Jhalok</a:t>
            </a: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6EDFAE-CDB4-4751-8FF1-BAAE43756727}"/>
              </a:ext>
            </a:extLst>
          </p:cNvPr>
          <p:cNvSpPr txBox="1"/>
          <p:nvPr/>
        </p:nvSpPr>
        <p:spPr>
          <a:xfrm>
            <a:off x="2162552" y="635281"/>
            <a:ext cx="626882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SPl-1 Midterm Presentation, 2020</a:t>
            </a:r>
          </a:p>
        </p:txBody>
      </p:sp>
      <p:sp>
        <p:nvSpPr>
          <p:cNvPr id="9" name="TextBox 8">
            <a:extLst>
              <a:ext uri="{FF2B5EF4-FFF2-40B4-BE49-F238E27FC236}">
                <a16:creationId xmlns:a16="http://schemas.microsoft.com/office/drawing/2014/main" id="{9FA9C710-D342-40BB-8720-ADA84BE56FD6}"/>
              </a:ext>
            </a:extLst>
          </p:cNvPr>
          <p:cNvSpPr txBox="1"/>
          <p:nvPr/>
        </p:nvSpPr>
        <p:spPr>
          <a:xfrm>
            <a:off x="3510941" y="4958465"/>
            <a:ext cx="6268823" cy="442429"/>
          </a:xfrm>
          <a:prstGeom prst="rect">
            <a:avLst/>
          </a:prstGeom>
          <a:noFill/>
        </p:spPr>
        <p:txBody>
          <a:bodyPr wrap="square" rtlCol="0">
            <a:spAutoFit/>
          </a:bodyPr>
          <a:lstStyle/>
          <a:p>
            <a:r>
              <a:rPr lang="en-US" sz="2275" b="1" dirty="0">
                <a:latin typeface="Times New Roman" panose="02020603050405020304" pitchFamily="18" charset="0"/>
                <a:cs typeface="Times New Roman" panose="02020603050405020304" pitchFamily="18" charset="0"/>
              </a:rPr>
              <a:t>Roll : 1103</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53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A571D-FD3A-4B34-A784-009FBFA48048}"/>
              </a:ext>
            </a:extLst>
          </p:cNvPr>
          <p:cNvSpPr txBox="1"/>
          <p:nvPr/>
        </p:nvSpPr>
        <p:spPr>
          <a:xfrm>
            <a:off x="809897" y="836023"/>
            <a:ext cx="3378745" cy="400110"/>
          </a:xfrm>
          <a:prstGeom prst="rect">
            <a:avLst/>
          </a:prstGeom>
          <a:noFill/>
        </p:spPr>
        <p:txBody>
          <a:bodyPr wrap="none" rtlCol="0">
            <a:spAutoFit/>
          </a:bodyPr>
          <a:lstStyle/>
          <a:p>
            <a:r>
              <a:rPr lang="en-US" sz="2000" dirty="0"/>
              <a:t>2 .  If we write </a:t>
            </a:r>
            <a:r>
              <a:rPr lang="en-US" dirty="0"/>
              <a:t>:  int a = 3 , b = 4 ;</a:t>
            </a:r>
            <a:endParaRPr lang="en-BS" sz="2000" dirty="0"/>
          </a:p>
        </p:txBody>
      </p:sp>
      <p:pic>
        <p:nvPicPr>
          <p:cNvPr id="4" name="Picture 3">
            <a:extLst>
              <a:ext uri="{FF2B5EF4-FFF2-40B4-BE49-F238E27FC236}">
                <a16:creationId xmlns:a16="http://schemas.microsoft.com/office/drawing/2014/main" id="{FB63909A-1D44-44D6-9C0D-18C3F1FA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562" y="2136826"/>
            <a:ext cx="5486875" cy="3223539"/>
          </a:xfrm>
          <a:prstGeom prst="rect">
            <a:avLst/>
          </a:prstGeom>
        </p:spPr>
      </p:pic>
    </p:spTree>
    <p:extLst>
      <p:ext uri="{BB962C8B-B14F-4D97-AF65-F5344CB8AC3E}">
        <p14:creationId xmlns:p14="http://schemas.microsoft.com/office/powerpoint/2010/main" val="50641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8B66F-6431-4592-90FC-7B7D4D3310AA}"/>
              </a:ext>
            </a:extLst>
          </p:cNvPr>
          <p:cNvSpPr txBox="1"/>
          <p:nvPr/>
        </p:nvSpPr>
        <p:spPr>
          <a:xfrm>
            <a:off x="862148" y="757646"/>
            <a:ext cx="3547510" cy="400110"/>
          </a:xfrm>
          <a:prstGeom prst="rect">
            <a:avLst/>
          </a:prstGeom>
          <a:noFill/>
        </p:spPr>
        <p:txBody>
          <a:bodyPr wrap="none" rtlCol="0">
            <a:spAutoFit/>
          </a:bodyPr>
          <a:lstStyle/>
          <a:p>
            <a:r>
              <a:rPr lang="en-US" sz="2000" dirty="0"/>
              <a:t>3 . </a:t>
            </a:r>
            <a:r>
              <a:rPr lang="en-US" dirty="0"/>
              <a:t>If we write : int a = 3 , b = a + 4;</a:t>
            </a:r>
            <a:r>
              <a:rPr lang="en-US" sz="2000" dirty="0"/>
              <a:t>  </a:t>
            </a:r>
            <a:endParaRPr lang="en-BS" sz="2000" dirty="0"/>
          </a:p>
        </p:txBody>
      </p:sp>
      <p:pic>
        <p:nvPicPr>
          <p:cNvPr id="4" name="Picture 3">
            <a:extLst>
              <a:ext uri="{FF2B5EF4-FFF2-40B4-BE49-F238E27FC236}">
                <a16:creationId xmlns:a16="http://schemas.microsoft.com/office/drawing/2014/main" id="{EB2A406C-C533-4929-BBAB-F6933AA71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702" y="1895557"/>
            <a:ext cx="6416596" cy="3635055"/>
          </a:xfrm>
          <a:prstGeom prst="rect">
            <a:avLst/>
          </a:prstGeom>
        </p:spPr>
      </p:pic>
    </p:spTree>
    <p:extLst>
      <p:ext uri="{BB962C8B-B14F-4D97-AF65-F5344CB8AC3E}">
        <p14:creationId xmlns:p14="http://schemas.microsoft.com/office/powerpoint/2010/main" val="97024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DFEFC-FB3B-4C6B-AFB8-81330641C2D7}"/>
              </a:ext>
            </a:extLst>
          </p:cNvPr>
          <p:cNvSpPr txBox="1"/>
          <p:nvPr/>
        </p:nvSpPr>
        <p:spPr>
          <a:xfrm>
            <a:off x="798990" y="736847"/>
            <a:ext cx="2491323" cy="400110"/>
          </a:xfrm>
          <a:prstGeom prst="rect">
            <a:avLst/>
          </a:prstGeom>
          <a:noFill/>
        </p:spPr>
        <p:txBody>
          <a:bodyPr wrap="none" rtlCol="0">
            <a:spAutoFit/>
          </a:bodyPr>
          <a:lstStyle/>
          <a:p>
            <a:r>
              <a:rPr lang="en-US" sz="2000" b="1" dirty="0"/>
              <a:t>An AST of a program :</a:t>
            </a:r>
            <a:endParaRPr lang="en-BS" sz="2000" b="1" dirty="0"/>
          </a:p>
        </p:txBody>
      </p:sp>
      <p:pic>
        <p:nvPicPr>
          <p:cNvPr id="3" name="Picture 2">
            <a:extLst>
              <a:ext uri="{FF2B5EF4-FFF2-40B4-BE49-F238E27FC236}">
                <a16:creationId xmlns:a16="http://schemas.microsoft.com/office/drawing/2014/main" id="{C3022A2E-B8AD-425C-8051-15E1F73177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20685" y="1580605"/>
            <a:ext cx="5065123" cy="4678317"/>
          </a:xfrm>
          <a:prstGeom prst="rect">
            <a:avLst/>
          </a:prstGeom>
          <a:noFill/>
          <a:ln>
            <a:noFill/>
          </a:ln>
        </p:spPr>
      </p:pic>
    </p:spTree>
    <p:extLst>
      <p:ext uri="{BB962C8B-B14F-4D97-AF65-F5344CB8AC3E}">
        <p14:creationId xmlns:p14="http://schemas.microsoft.com/office/powerpoint/2010/main" val="119720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45A11D-7E8F-4876-A24F-721AA44ECC4F}"/>
              </a:ext>
            </a:extLst>
          </p:cNvPr>
          <p:cNvSpPr txBox="1"/>
          <p:nvPr/>
        </p:nvSpPr>
        <p:spPr>
          <a:xfrm>
            <a:off x="901337" y="757646"/>
            <a:ext cx="1491819" cy="523220"/>
          </a:xfrm>
          <a:prstGeom prst="rect">
            <a:avLst/>
          </a:prstGeom>
          <a:noFill/>
        </p:spPr>
        <p:txBody>
          <a:bodyPr wrap="none" rtlCol="0">
            <a:spAutoFit/>
          </a:bodyPr>
          <a:lstStyle/>
          <a:p>
            <a:r>
              <a:rPr lang="en-US" sz="2800" dirty="0"/>
              <a:t>Contents</a:t>
            </a:r>
            <a:endParaRPr lang="en-BS" sz="2800" dirty="0"/>
          </a:p>
        </p:txBody>
      </p:sp>
    </p:spTree>
    <p:extLst>
      <p:ext uri="{BB962C8B-B14F-4D97-AF65-F5344CB8AC3E}">
        <p14:creationId xmlns:p14="http://schemas.microsoft.com/office/powerpoint/2010/main" val="410874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31D0B-5F12-4DEC-8313-8B007793935D}"/>
              </a:ext>
            </a:extLst>
          </p:cNvPr>
          <p:cNvSpPr txBox="1"/>
          <p:nvPr/>
        </p:nvSpPr>
        <p:spPr>
          <a:xfrm>
            <a:off x="1133856" y="1536174"/>
            <a:ext cx="6766560" cy="3785652"/>
          </a:xfrm>
          <a:prstGeom prst="rect">
            <a:avLst/>
          </a:prstGeom>
          <a:noFill/>
        </p:spPr>
        <p:txBody>
          <a:bodyPr wrap="square" rtlCol="0">
            <a:spAutoFit/>
          </a:bodyPr>
          <a:lstStyle/>
          <a:p>
            <a:r>
              <a:rPr lang="en-US" sz="2400" dirty="0"/>
              <a:t>Abstract syntax tree is a representation of tokens generated from statements and expressions in a programming language. With the AST, the interpreter or the compiler can generate machine code or evaluate an instruction. </a:t>
            </a:r>
            <a:endParaRPr lang="en-BS" sz="2400" dirty="0"/>
          </a:p>
          <a:p>
            <a:r>
              <a:rPr lang="en-US" sz="2400" dirty="0"/>
              <a:t>The goal of my project is to read a c program and show the properties of classes and functions of that program such as variables , parameters , conditions , loop , return type </a:t>
            </a:r>
            <a:r>
              <a:rPr lang="en-US" sz="2400" dirty="0" err="1"/>
              <a:t>etc</a:t>
            </a:r>
            <a:r>
              <a:rPr lang="en-US" sz="2400" dirty="0"/>
              <a:t> .</a:t>
            </a:r>
            <a:endParaRPr lang="en-BS" sz="2400" dirty="0"/>
          </a:p>
          <a:p>
            <a:endParaRPr lang="en-BS" sz="2400" dirty="0"/>
          </a:p>
        </p:txBody>
      </p:sp>
      <p:sp>
        <p:nvSpPr>
          <p:cNvPr id="5" name="TextBox 4">
            <a:extLst>
              <a:ext uri="{FF2B5EF4-FFF2-40B4-BE49-F238E27FC236}">
                <a16:creationId xmlns:a16="http://schemas.microsoft.com/office/drawing/2014/main" id="{D7BEA169-55D9-4751-9AEC-6360592B2816}"/>
              </a:ext>
            </a:extLst>
          </p:cNvPr>
          <p:cNvSpPr txBox="1"/>
          <p:nvPr/>
        </p:nvSpPr>
        <p:spPr>
          <a:xfrm>
            <a:off x="1133856" y="667512"/>
            <a:ext cx="2468880" cy="584775"/>
          </a:xfrm>
          <a:prstGeom prst="rect">
            <a:avLst/>
          </a:prstGeom>
          <a:noFill/>
        </p:spPr>
        <p:txBody>
          <a:bodyPr wrap="square" rtlCol="0">
            <a:spAutoFit/>
          </a:bodyPr>
          <a:lstStyle/>
          <a:p>
            <a:r>
              <a:rPr lang="en-US" sz="3200" b="1" dirty="0"/>
              <a:t>Introduction</a:t>
            </a:r>
            <a:endParaRPr lang="en-BS" sz="3200" b="1" dirty="0"/>
          </a:p>
        </p:txBody>
      </p:sp>
    </p:spTree>
    <p:extLst>
      <p:ext uri="{BB962C8B-B14F-4D97-AF65-F5344CB8AC3E}">
        <p14:creationId xmlns:p14="http://schemas.microsoft.com/office/powerpoint/2010/main" val="138368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AA8B-AC95-4DFC-A98D-5ECB326B5D07}"/>
              </a:ext>
            </a:extLst>
          </p:cNvPr>
          <p:cNvSpPr txBox="1"/>
          <p:nvPr/>
        </p:nvSpPr>
        <p:spPr>
          <a:xfrm>
            <a:off x="744583" y="600892"/>
            <a:ext cx="3263842" cy="584775"/>
          </a:xfrm>
          <a:prstGeom prst="rect">
            <a:avLst/>
          </a:prstGeom>
          <a:noFill/>
        </p:spPr>
        <p:txBody>
          <a:bodyPr wrap="none" rtlCol="0">
            <a:spAutoFit/>
          </a:bodyPr>
          <a:lstStyle/>
          <a:p>
            <a:r>
              <a:rPr lang="en-US" sz="3200" b="1" u="sng" dirty="0"/>
              <a:t>Background Study</a:t>
            </a:r>
            <a:endParaRPr lang="en-BS" sz="3200" b="1" u="sng" dirty="0"/>
          </a:p>
        </p:txBody>
      </p:sp>
      <p:sp>
        <p:nvSpPr>
          <p:cNvPr id="3" name="TextBox 2">
            <a:extLst>
              <a:ext uri="{FF2B5EF4-FFF2-40B4-BE49-F238E27FC236}">
                <a16:creationId xmlns:a16="http://schemas.microsoft.com/office/drawing/2014/main" id="{B300E5CA-327B-49A9-BC19-4B6FBBEDF8B3}"/>
              </a:ext>
            </a:extLst>
          </p:cNvPr>
          <p:cNvSpPr txBox="1"/>
          <p:nvPr/>
        </p:nvSpPr>
        <p:spPr>
          <a:xfrm>
            <a:off x="744583" y="1247503"/>
            <a:ext cx="2149435" cy="461665"/>
          </a:xfrm>
          <a:prstGeom prst="rect">
            <a:avLst/>
          </a:prstGeom>
          <a:noFill/>
        </p:spPr>
        <p:txBody>
          <a:bodyPr wrap="none" rtlCol="0">
            <a:spAutoFit/>
          </a:bodyPr>
          <a:lstStyle/>
          <a:p>
            <a:r>
              <a:rPr lang="en-US" sz="2400" b="1" dirty="0"/>
              <a:t>Lexical Analysis</a:t>
            </a:r>
            <a:endParaRPr lang="en-BS" sz="2400" dirty="0"/>
          </a:p>
        </p:txBody>
      </p:sp>
      <p:sp>
        <p:nvSpPr>
          <p:cNvPr id="4" name="TextBox 3">
            <a:extLst>
              <a:ext uri="{FF2B5EF4-FFF2-40B4-BE49-F238E27FC236}">
                <a16:creationId xmlns:a16="http://schemas.microsoft.com/office/drawing/2014/main" id="{E7999B1F-6FA2-4D25-9505-5FCA15F9FA54}"/>
              </a:ext>
            </a:extLst>
          </p:cNvPr>
          <p:cNvSpPr txBox="1"/>
          <p:nvPr/>
        </p:nvSpPr>
        <p:spPr>
          <a:xfrm>
            <a:off x="746759" y="1771004"/>
            <a:ext cx="8412481" cy="2554545"/>
          </a:xfrm>
          <a:prstGeom prst="rect">
            <a:avLst/>
          </a:prstGeom>
          <a:noFill/>
        </p:spPr>
        <p:txBody>
          <a:bodyPr wrap="square" rtlCol="0">
            <a:spAutoFit/>
          </a:bodyPr>
          <a:lstStyle/>
          <a:p>
            <a:r>
              <a:rPr lang="en-US" sz="2000" dirty="0"/>
              <a:t>Lexical analysis, </a:t>
            </a:r>
            <a:r>
              <a:rPr lang="en-US" sz="2000" dirty="0" err="1"/>
              <a:t>lexing</a:t>
            </a:r>
            <a:r>
              <a:rPr lang="en-US" sz="2000" dirty="0"/>
              <a:t> or tokenization is the process of converting a sequence of characters (such as in a computer program or web page) into a sequence of tokens (strings with an assigned and thus identified meaning). A program that performs lexical analysis may be termed a </a:t>
            </a:r>
            <a:r>
              <a:rPr lang="en-US" sz="2000" i="1" dirty="0" err="1"/>
              <a:t>lexer</a:t>
            </a:r>
            <a:r>
              <a:rPr lang="en-US" sz="2000" dirty="0"/>
              <a:t>, </a:t>
            </a:r>
            <a:r>
              <a:rPr lang="en-US" sz="2000" i="1" dirty="0"/>
              <a:t>tokenizer</a:t>
            </a:r>
            <a:r>
              <a:rPr lang="en-US" sz="2000" dirty="0"/>
              <a:t>, or </a:t>
            </a:r>
            <a:r>
              <a:rPr lang="en-US" sz="2000" i="1" dirty="0"/>
              <a:t>scanner</a:t>
            </a:r>
            <a:r>
              <a:rPr lang="en-US" sz="2000" dirty="0"/>
              <a:t>, though </a:t>
            </a:r>
            <a:r>
              <a:rPr lang="en-US" sz="2000" i="1" dirty="0"/>
              <a:t>scanner</a:t>
            </a:r>
            <a:r>
              <a:rPr lang="en-US" sz="2000" dirty="0"/>
              <a:t> is also a term for the first stage of a </a:t>
            </a:r>
            <a:r>
              <a:rPr lang="en-US" sz="2000" dirty="0" err="1"/>
              <a:t>lexer</a:t>
            </a:r>
            <a:r>
              <a:rPr lang="en-US" sz="2000" dirty="0"/>
              <a:t>. A </a:t>
            </a:r>
            <a:r>
              <a:rPr lang="en-US" sz="2000" dirty="0" err="1"/>
              <a:t>lexer</a:t>
            </a:r>
            <a:r>
              <a:rPr lang="en-US" sz="2000" dirty="0"/>
              <a:t> is generally combined with a parser  which together analyze the syntax of programming . A </a:t>
            </a:r>
            <a:r>
              <a:rPr lang="en-US" sz="2000" i="1" dirty="0"/>
              <a:t>lexeme</a:t>
            </a:r>
            <a:r>
              <a:rPr lang="en-US" sz="2000" dirty="0"/>
              <a:t> is a sequence of characters in the source program that matches the pattern for a token and is identified by the lexical analyzer as an instance of that token.</a:t>
            </a:r>
            <a:endParaRPr lang="en-BS" sz="2000" dirty="0"/>
          </a:p>
        </p:txBody>
      </p:sp>
      <p:sp>
        <p:nvSpPr>
          <p:cNvPr id="5" name="TextBox 4">
            <a:extLst>
              <a:ext uri="{FF2B5EF4-FFF2-40B4-BE49-F238E27FC236}">
                <a16:creationId xmlns:a16="http://schemas.microsoft.com/office/drawing/2014/main" id="{0F680644-AC74-462A-AEEE-BDA0728AD8D9}"/>
              </a:ext>
            </a:extLst>
          </p:cNvPr>
          <p:cNvSpPr txBox="1"/>
          <p:nvPr/>
        </p:nvSpPr>
        <p:spPr>
          <a:xfrm>
            <a:off x="744583" y="4303455"/>
            <a:ext cx="8412481" cy="2339102"/>
          </a:xfrm>
          <a:prstGeom prst="rect">
            <a:avLst/>
          </a:prstGeom>
          <a:noFill/>
        </p:spPr>
        <p:txBody>
          <a:bodyPr wrap="square" rtlCol="0">
            <a:spAutoFit/>
          </a:bodyPr>
          <a:lstStyle/>
          <a:p>
            <a:r>
              <a:rPr lang="en-US" dirty="0"/>
              <a:t>Common token names are </a:t>
            </a:r>
            <a:endParaRPr lang="en-BS" dirty="0"/>
          </a:p>
          <a:p>
            <a:pPr marL="342900" indent="-342900">
              <a:buFont typeface="Arial" panose="020B0604020202020204" pitchFamily="34" charset="0"/>
              <a:buChar char="•"/>
            </a:pPr>
            <a:r>
              <a:rPr lang="en-US" dirty="0"/>
              <a:t>identifier: names the programmer chooses;</a:t>
            </a:r>
            <a:endParaRPr lang="en-BS" dirty="0"/>
          </a:p>
          <a:p>
            <a:pPr marL="342900" indent="-342900">
              <a:buFont typeface="Arial" panose="020B0604020202020204" pitchFamily="34" charset="0"/>
              <a:buChar char="•"/>
            </a:pPr>
            <a:r>
              <a:rPr lang="en-US" dirty="0"/>
              <a:t>keyword: names already in the programming language;</a:t>
            </a:r>
            <a:endParaRPr lang="en-BS" dirty="0"/>
          </a:p>
          <a:p>
            <a:pPr marL="342900" indent="-342900">
              <a:buFont typeface="Arial" panose="020B0604020202020204" pitchFamily="34" charset="0"/>
              <a:buChar char="•"/>
            </a:pPr>
            <a:r>
              <a:rPr lang="en-US" dirty="0"/>
              <a:t>separator (also known as punctuators): punctuation characters and paired-delimiters;</a:t>
            </a:r>
            <a:endParaRPr lang="en-BS" dirty="0"/>
          </a:p>
          <a:p>
            <a:pPr marL="342900" indent="-342900">
              <a:buFont typeface="Arial" panose="020B0604020202020204" pitchFamily="34" charset="0"/>
              <a:buChar char="•"/>
            </a:pPr>
            <a:r>
              <a:rPr lang="en-US" dirty="0"/>
              <a:t>operator: symbols that operate on arguments and produce results;</a:t>
            </a:r>
            <a:endParaRPr lang="en-BS" dirty="0"/>
          </a:p>
          <a:p>
            <a:pPr marL="342900" indent="-342900">
              <a:buFont typeface="Arial" panose="020B0604020202020204" pitchFamily="34" charset="0"/>
              <a:buChar char="•"/>
            </a:pPr>
            <a:r>
              <a:rPr lang="en-US" dirty="0"/>
              <a:t>literal: numeric, logical, textual, reference literals</a:t>
            </a:r>
            <a:endParaRPr lang="en-BS" dirty="0"/>
          </a:p>
          <a:p>
            <a:pPr marL="342900" indent="-342900">
              <a:buFont typeface="Arial" panose="020B0604020202020204" pitchFamily="34" charset="0"/>
              <a:buChar char="•"/>
            </a:pPr>
            <a:endParaRPr lang="en-BS" sz="2000" dirty="0"/>
          </a:p>
        </p:txBody>
      </p:sp>
    </p:spTree>
    <p:extLst>
      <p:ext uri="{BB962C8B-B14F-4D97-AF65-F5344CB8AC3E}">
        <p14:creationId xmlns:p14="http://schemas.microsoft.com/office/powerpoint/2010/main" val="103601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44D1B-02CE-4767-86F3-88178A29CC87}"/>
              </a:ext>
            </a:extLst>
          </p:cNvPr>
          <p:cNvSpPr txBox="1"/>
          <p:nvPr/>
        </p:nvSpPr>
        <p:spPr>
          <a:xfrm>
            <a:off x="862149" y="796834"/>
            <a:ext cx="1169679" cy="523220"/>
          </a:xfrm>
          <a:prstGeom prst="rect">
            <a:avLst/>
          </a:prstGeom>
          <a:noFill/>
        </p:spPr>
        <p:txBody>
          <a:bodyPr wrap="none" rtlCol="0">
            <a:spAutoFit/>
          </a:bodyPr>
          <a:lstStyle/>
          <a:p>
            <a:r>
              <a:rPr lang="en-US" sz="2800" b="1" dirty="0"/>
              <a:t>Syntax</a:t>
            </a:r>
            <a:endParaRPr lang="en-BS" sz="2800" b="1" dirty="0"/>
          </a:p>
        </p:txBody>
      </p:sp>
      <p:sp>
        <p:nvSpPr>
          <p:cNvPr id="3" name="TextBox 2">
            <a:extLst>
              <a:ext uri="{FF2B5EF4-FFF2-40B4-BE49-F238E27FC236}">
                <a16:creationId xmlns:a16="http://schemas.microsoft.com/office/drawing/2014/main" id="{ADC4D818-AC7D-468C-AA5E-166997C42115}"/>
              </a:ext>
            </a:extLst>
          </p:cNvPr>
          <p:cNvSpPr txBox="1"/>
          <p:nvPr/>
        </p:nvSpPr>
        <p:spPr>
          <a:xfrm>
            <a:off x="862149" y="1497606"/>
            <a:ext cx="8334102" cy="1631216"/>
          </a:xfrm>
          <a:prstGeom prst="rect">
            <a:avLst/>
          </a:prstGeom>
          <a:noFill/>
        </p:spPr>
        <p:txBody>
          <a:bodyPr wrap="square" rtlCol="0">
            <a:spAutoFit/>
          </a:bodyPr>
          <a:lstStyle/>
          <a:p>
            <a:r>
              <a:rPr lang="en-US" sz="2000" dirty="0"/>
              <a:t>In programming, syntax refers to the rules that specify the correct combined sequence of symbols that can be used to form a correctly structured program using a given programming language. Programmers communicate with computers through the correctly structured syntax, semantics and grammar of a programming language.</a:t>
            </a:r>
            <a:r>
              <a:rPr lang="en-US" sz="2000" b="1" dirty="0"/>
              <a:t> </a:t>
            </a:r>
            <a:endParaRPr lang="en-BS" sz="2000" dirty="0"/>
          </a:p>
        </p:txBody>
      </p:sp>
      <p:sp>
        <p:nvSpPr>
          <p:cNvPr id="4" name="TextBox 3">
            <a:extLst>
              <a:ext uri="{FF2B5EF4-FFF2-40B4-BE49-F238E27FC236}">
                <a16:creationId xmlns:a16="http://schemas.microsoft.com/office/drawing/2014/main" id="{E99F56CE-3D3E-4847-A5EC-F00F5F379047}"/>
              </a:ext>
            </a:extLst>
          </p:cNvPr>
          <p:cNvSpPr txBox="1"/>
          <p:nvPr/>
        </p:nvSpPr>
        <p:spPr>
          <a:xfrm>
            <a:off x="862148" y="3306376"/>
            <a:ext cx="1700978" cy="523220"/>
          </a:xfrm>
          <a:prstGeom prst="rect">
            <a:avLst/>
          </a:prstGeom>
          <a:noFill/>
        </p:spPr>
        <p:txBody>
          <a:bodyPr wrap="none" rtlCol="0">
            <a:spAutoFit/>
          </a:bodyPr>
          <a:lstStyle/>
          <a:p>
            <a:r>
              <a:rPr lang="en-US" sz="2800" b="1" dirty="0"/>
              <a:t>Semantics</a:t>
            </a:r>
            <a:endParaRPr lang="en-BS" sz="2800" b="1" dirty="0"/>
          </a:p>
        </p:txBody>
      </p:sp>
      <p:sp>
        <p:nvSpPr>
          <p:cNvPr id="5" name="TextBox 4">
            <a:extLst>
              <a:ext uri="{FF2B5EF4-FFF2-40B4-BE49-F238E27FC236}">
                <a16:creationId xmlns:a16="http://schemas.microsoft.com/office/drawing/2014/main" id="{CA00118C-FDDD-45F9-B24C-A8B3E35BA4E8}"/>
              </a:ext>
            </a:extLst>
          </p:cNvPr>
          <p:cNvSpPr txBox="1"/>
          <p:nvPr/>
        </p:nvSpPr>
        <p:spPr>
          <a:xfrm>
            <a:off x="862148" y="4007148"/>
            <a:ext cx="8334103" cy="1631216"/>
          </a:xfrm>
          <a:prstGeom prst="rect">
            <a:avLst/>
          </a:prstGeom>
          <a:noFill/>
        </p:spPr>
        <p:txBody>
          <a:bodyPr wrap="square" rtlCol="0">
            <a:spAutoFit/>
          </a:bodyPr>
          <a:lstStyle/>
          <a:p>
            <a:r>
              <a:rPr lang="en-US" sz="2000" dirty="0"/>
              <a:t>Semantics is a linguistic concept separate from the concept of syntax, which is also often related to attributes of computer programming languages. The idea of semantics is that the linguistic representations or symbols support logical outcomes, as a set of words and phrases signify ideas to both humans and machines.</a:t>
            </a:r>
            <a:r>
              <a:rPr lang="en-US" sz="2000" b="1" dirty="0"/>
              <a:t> </a:t>
            </a:r>
            <a:endParaRPr lang="en-BS" sz="2000" dirty="0"/>
          </a:p>
        </p:txBody>
      </p:sp>
    </p:spTree>
    <p:extLst>
      <p:ext uri="{BB962C8B-B14F-4D97-AF65-F5344CB8AC3E}">
        <p14:creationId xmlns:p14="http://schemas.microsoft.com/office/powerpoint/2010/main" val="180156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5D48A-B960-45C7-B195-0CC546355E71}"/>
              </a:ext>
            </a:extLst>
          </p:cNvPr>
          <p:cNvSpPr txBox="1"/>
          <p:nvPr/>
        </p:nvSpPr>
        <p:spPr>
          <a:xfrm>
            <a:off x="822960" y="888274"/>
            <a:ext cx="1785425" cy="523220"/>
          </a:xfrm>
          <a:prstGeom prst="rect">
            <a:avLst/>
          </a:prstGeom>
          <a:noFill/>
        </p:spPr>
        <p:txBody>
          <a:bodyPr wrap="none" rtlCol="0">
            <a:spAutoFit/>
          </a:bodyPr>
          <a:lstStyle/>
          <a:p>
            <a:r>
              <a:rPr lang="en-US" sz="2800" b="1" dirty="0"/>
              <a:t>Challenges</a:t>
            </a:r>
            <a:endParaRPr lang="en-BS" sz="2800" b="1" dirty="0"/>
          </a:p>
        </p:txBody>
      </p:sp>
      <p:sp>
        <p:nvSpPr>
          <p:cNvPr id="3" name="TextBox 2">
            <a:extLst>
              <a:ext uri="{FF2B5EF4-FFF2-40B4-BE49-F238E27FC236}">
                <a16:creationId xmlns:a16="http://schemas.microsoft.com/office/drawing/2014/main" id="{E1B52A57-C493-45B0-B9A6-369228A956BD}"/>
              </a:ext>
            </a:extLst>
          </p:cNvPr>
          <p:cNvSpPr txBox="1"/>
          <p:nvPr/>
        </p:nvSpPr>
        <p:spPr>
          <a:xfrm>
            <a:off x="822960" y="1593667"/>
            <a:ext cx="8203474" cy="2862322"/>
          </a:xfrm>
          <a:prstGeom prst="rect">
            <a:avLst/>
          </a:prstGeom>
          <a:noFill/>
        </p:spPr>
        <p:txBody>
          <a:bodyPr wrap="square" rtlCol="0">
            <a:spAutoFit/>
          </a:bodyPr>
          <a:lstStyle/>
          <a:p>
            <a:r>
              <a:rPr lang="en-US" sz="2000" dirty="0"/>
              <a:t>Implementing a new software solution carries with it a number of challenges. The process can be overwhelming, confusing and </a:t>
            </a:r>
            <a:r>
              <a:rPr lang="en-US" sz="2000" dirty="0" err="1"/>
              <a:t>lenthy</a:t>
            </a:r>
            <a:r>
              <a:rPr lang="en-US" sz="2000" dirty="0"/>
              <a:t>. Implementing this project there are lot of challenges that I have faced. Some of them are:-</a:t>
            </a:r>
          </a:p>
          <a:p>
            <a:endParaRPr lang="en-BS" sz="2000" dirty="0"/>
          </a:p>
          <a:p>
            <a:r>
              <a:rPr lang="en-US" sz="2000" dirty="0">
                <a:sym typeface="Wingdings" panose="05000000000000000000" pitchFamily="2" charset="2"/>
              </a:rPr>
              <a:t></a:t>
            </a:r>
            <a:r>
              <a:rPr lang="en-US" sz="2000" dirty="0"/>
              <a:t> Handling large code for the first time</a:t>
            </a:r>
            <a:br>
              <a:rPr lang="en-US" sz="2000" dirty="0"/>
            </a:br>
            <a:r>
              <a:rPr lang="en-US" sz="2000" dirty="0">
                <a:sym typeface="Wingdings" panose="05000000000000000000" pitchFamily="2" charset="2"/>
              </a:rPr>
              <a:t></a:t>
            </a:r>
            <a:r>
              <a:rPr lang="en-US" sz="2000" dirty="0"/>
              <a:t> Learning and understanding algorithm</a:t>
            </a:r>
            <a:br>
              <a:rPr lang="en-US" sz="2000" dirty="0"/>
            </a:br>
            <a:r>
              <a:rPr lang="en-US" sz="2000" dirty="0">
                <a:sym typeface="Wingdings" panose="05000000000000000000" pitchFamily="2" charset="2"/>
              </a:rPr>
              <a:t></a:t>
            </a:r>
            <a:r>
              <a:rPr lang="en-US" sz="2000" dirty="0"/>
              <a:t> Parsing a program</a:t>
            </a:r>
            <a:endParaRPr lang="en-BS" sz="2000" dirty="0"/>
          </a:p>
          <a:p>
            <a:r>
              <a:rPr lang="en-US" sz="2000" dirty="0">
                <a:sym typeface="Wingdings" panose="05000000000000000000" pitchFamily="2" charset="2"/>
              </a:rPr>
              <a:t></a:t>
            </a:r>
            <a:r>
              <a:rPr lang="en-US" sz="2000" dirty="0"/>
              <a:t> Implementing Abstract Syntax Tree</a:t>
            </a:r>
            <a:endParaRPr lang="en-BS" sz="2000" dirty="0"/>
          </a:p>
          <a:p>
            <a:endParaRPr lang="en-BS" sz="2000" dirty="0"/>
          </a:p>
        </p:txBody>
      </p:sp>
    </p:spTree>
    <p:extLst>
      <p:ext uri="{BB962C8B-B14F-4D97-AF65-F5344CB8AC3E}">
        <p14:creationId xmlns:p14="http://schemas.microsoft.com/office/powerpoint/2010/main" val="100361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DDB2C-C4C1-4E04-B3B8-93A5815B73D4}"/>
              </a:ext>
            </a:extLst>
          </p:cNvPr>
          <p:cNvSpPr txBox="1"/>
          <p:nvPr/>
        </p:nvSpPr>
        <p:spPr>
          <a:xfrm>
            <a:off x="822960" y="666207"/>
            <a:ext cx="3905043" cy="523220"/>
          </a:xfrm>
          <a:prstGeom prst="rect">
            <a:avLst/>
          </a:prstGeom>
          <a:noFill/>
        </p:spPr>
        <p:txBody>
          <a:bodyPr wrap="none" rtlCol="0">
            <a:spAutoFit/>
          </a:bodyPr>
          <a:lstStyle/>
          <a:p>
            <a:r>
              <a:rPr lang="en-US" sz="2800" b="1" dirty="0"/>
              <a:t>Motivation of my project</a:t>
            </a:r>
            <a:endParaRPr lang="en-BS" sz="2800" b="1" dirty="0"/>
          </a:p>
        </p:txBody>
      </p:sp>
      <p:sp>
        <p:nvSpPr>
          <p:cNvPr id="3" name="TextBox 2">
            <a:extLst>
              <a:ext uri="{FF2B5EF4-FFF2-40B4-BE49-F238E27FC236}">
                <a16:creationId xmlns:a16="http://schemas.microsoft.com/office/drawing/2014/main" id="{F19A462F-EC44-4FB2-BB37-EEC0CA742D74}"/>
              </a:ext>
            </a:extLst>
          </p:cNvPr>
          <p:cNvSpPr txBox="1"/>
          <p:nvPr/>
        </p:nvSpPr>
        <p:spPr>
          <a:xfrm>
            <a:off x="822959" y="1189427"/>
            <a:ext cx="8059784" cy="4247317"/>
          </a:xfrm>
          <a:prstGeom prst="rect">
            <a:avLst/>
          </a:prstGeom>
          <a:noFill/>
        </p:spPr>
        <p:txBody>
          <a:bodyPr wrap="square" rtlCol="0">
            <a:spAutoFit/>
          </a:bodyPr>
          <a:lstStyle/>
          <a:p>
            <a:r>
              <a:rPr lang="en-US" dirty="0"/>
              <a:t>An AST has several properties that aid the further steps of the compilation process :</a:t>
            </a:r>
          </a:p>
          <a:p>
            <a:endParaRPr lang="en-US" dirty="0"/>
          </a:p>
          <a:p>
            <a:pPr marL="342900" indent="-342900">
              <a:buFont typeface="Arial" panose="020B0604020202020204" pitchFamily="34" charset="0"/>
              <a:buChar char="•"/>
            </a:pPr>
            <a:r>
              <a:rPr lang="en-US" dirty="0"/>
              <a:t>An AST can be edited and enhanced with information such as properties and annotations for every element it contains. Such editing and annotation is impossible with the source code of a program, since it would imply changing it.</a:t>
            </a:r>
          </a:p>
          <a:p>
            <a:pPr marL="342900" indent="-342900">
              <a:buFont typeface="Arial" panose="020B0604020202020204" pitchFamily="34" charset="0"/>
              <a:buChar char="•"/>
            </a:pPr>
            <a:r>
              <a:rPr lang="en-US" dirty="0"/>
              <a:t>Compared to the source code, an AST does not include inessential punctuation and delimiters (braces, semicolons, parentheses, etc.).</a:t>
            </a:r>
          </a:p>
          <a:p>
            <a:pPr marL="342900" indent="-342900">
              <a:buFont typeface="Arial" panose="020B0604020202020204" pitchFamily="34" charset="0"/>
              <a:buChar char="•"/>
            </a:pPr>
            <a:r>
              <a:rPr lang="en-US" dirty="0"/>
              <a:t>An AST usually contains extra information about the program, due to the consecutive stages of analysis by the compiler. For example, it may store the position of each element in the source code, allowing the compiler to print useful error messages.</a:t>
            </a:r>
          </a:p>
          <a:p>
            <a:pPr marL="342900" indent="-342900">
              <a:buFont typeface="Arial" panose="020B0604020202020204" pitchFamily="34" charset="0"/>
              <a:buChar char="•"/>
            </a:pPr>
            <a:r>
              <a:rPr lang="en-US" dirty="0"/>
              <a:t>During the syntax analysis stage, a compiler produces a parse tree. This parse tree can be used to perform almost all functions of a compiler by means of syntax-directed translation. Although this method can lead to a more efficient compiler .</a:t>
            </a:r>
            <a:endParaRPr lang="en-BS" sz="2000" dirty="0"/>
          </a:p>
        </p:txBody>
      </p:sp>
    </p:spTree>
    <p:extLst>
      <p:ext uri="{BB962C8B-B14F-4D97-AF65-F5344CB8AC3E}">
        <p14:creationId xmlns:p14="http://schemas.microsoft.com/office/powerpoint/2010/main" val="205917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04633-E17D-4EF6-A117-DD75CE329CC3}"/>
              </a:ext>
            </a:extLst>
          </p:cNvPr>
          <p:cNvSpPr txBox="1"/>
          <p:nvPr/>
        </p:nvSpPr>
        <p:spPr>
          <a:xfrm>
            <a:off x="953589" y="888274"/>
            <a:ext cx="2947025" cy="523220"/>
          </a:xfrm>
          <a:prstGeom prst="rect">
            <a:avLst/>
          </a:prstGeom>
          <a:noFill/>
        </p:spPr>
        <p:txBody>
          <a:bodyPr wrap="none" rtlCol="0">
            <a:spAutoFit/>
          </a:bodyPr>
          <a:lstStyle/>
          <a:p>
            <a:r>
              <a:rPr lang="en-US" sz="2800" b="1" dirty="0"/>
              <a:t>Plan Of my project</a:t>
            </a:r>
            <a:endParaRPr lang="en-BS" sz="2800" b="1" dirty="0"/>
          </a:p>
        </p:txBody>
      </p:sp>
      <p:sp>
        <p:nvSpPr>
          <p:cNvPr id="3" name="TextBox 2">
            <a:extLst>
              <a:ext uri="{FF2B5EF4-FFF2-40B4-BE49-F238E27FC236}">
                <a16:creationId xmlns:a16="http://schemas.microsoft.com/office/drawing/2014/main" id="{4300F8A7-A996-4FA4-8F33-5DEA14379319}"/>
              </a:ext>
            </a:extLst>
          </p:cNvPr>
          <p:cNvSpPr txBox="1"/>
          <p:nvPr/>
        </p:nvSpPr>
        <p:spPr>
          <a:xfrm>
            <a:off x="953589" y="1613118"/>
            <a:ext cx="7998823" cy="1815882"/>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code to find functions of a c program</a:t>
            </a:r>
          </a:p>
          <a:p>
            <a:pPr marL="342900" indent="-342900">
              <a:buFont typeface="Arial" panose="020B0604020202020204" pitchFamily="34" charset="0"/>
              <a:buChar char="•"/>
            </a:pPr>
            <a:r>
              <a:rPr lang="en-US" dirty="0"/>
              <a:t>Create a code to find parameters and variables which is used in a  function</a:t>
            </a:r>
          </a:p>
          <a:p>
            <a:pPr marL="342900" indent="-342900">
              <a:buFont typeface="Arial" panose="020B0604020202020204" pitchFamily="34" charset="0"/>
              <a:buChar char="•"/>
            </a:pPr>
            <a:r>
              <a:rPr lang="en-US" dirty="0"/>
              <a:t>Create a code to find conditions , loop of a program </a:t>
            </a:r>
          </a:p>
          <a:p>
            <a:pPr marL="342900" indent="-342900">
              <a:buFont typeface="Arial" panose="020B0604020202020204" pitchFamily="34" charset="0"/>
              <a:buChar char="•"/>
            </a:pPr>
            <a:r>
              <a:rPr lang="en-US" dirty="0"/>
              <a:t>Create a code to find those functions which are called from a function</a:t>
            </a:r>
            <a:endParaRPr lang="en-BS" dirty="0"/>
          </a:p>
          <a:p>
            <a:pPr marL="342900" indent="-342900">
              <a:buFont typeface="Arial" panose="020B0604020202020204" pitchFamily="34" charset="0"/>
              <a:buChar char="•"/>
            </a:pPr>
            <a:r>
              <a:rPr lang="en-US" dirty="0"/>
              <a:t>Merge all code and use abstract syntax tree algorithm to make abstract syntax tree code</a:t>
            </a:r>
            <a:r>
              <a:rPr lang="en-US" sz="2000" dirty="0"/>
              <a:t> </a:t>
            </a:r>
            <a:endParaRPr lang="en-BS" sz="2000" dirty="0"/>
          </a:p>
        </p:txBody>
      </p:sp>
    </p:spTree>
    <p:extLst>
      <p:ext uri="{BB962C8B-B14F-4D97-AF65-F5344CB8AC3E}">
        <p14:creationId xmlns:p14="http://schemas.microsoft.com/office/powerpoint/2010/main" val="315666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8A185A-4D40-4911-8CD8-09958D66E474}"/>
              </a:ext>
            </a:extLst>
          </p:cNvPr>
          <p:cNvSpPr txBox="1"/>
          <p:nvPr/>
        </p:nvSpPr>
        <p:spPr>
          <a:xfrm>
            <a:off x="744583" y="888274"/>
            <a:ext cx="4018151" cy="461665"/>
          </a:xfrm>
          <a:prstGeom prst="rect">
            <a:avLst/>
          </a:prstGeom>
          <a:noFill/>
        </p:spPr>
        <p:txBody>
          <a:bodyPr wrap="none" rtlCol="0">
            <a:spAutoFit/>
          </a:bodyPr>
          <a:lstStyle/>
          <a:p>
            <a:r>
              <a:rPr lang="en-US" sz="2400" b="1" dirty="0"/>
              <a:t>A view of Abstract Syntax tree</a:t>
            </a:r>
            <a:endParaRPr lang="en-BS" sz="2400" b="1" dirty="0"/>
          </a:p>
        </p:txBody>
      </p:sp>
      <p:sp>
        <p:nvSpPr>
          <p:cNvPr id="3" name="TextBox 2">
            <a:extLst>
              <a:ext uri="{FF2B5EF4-FFF2-40B4-BE49-F238E27FC236}">
                <a16:creationId xmlns:a16="http://schemas.microsoft.com/office/drawing/2014/main" id="{AAD56D89-A55E-4576-AA3E-762AAA4BCFBE}"/>
              </a:ext>
            </a:extLst>
          </p:cNvPr>
          <p:cNvSpPr txBox="1"/>
          <p:nvPr/>
        </p:nvSpPr>
        <p:spPr>
          <a:xfrm>
            <a:off x="744583" y="1554126"/>
            <a:ext cx="4022896" cy="400110"/>
          </a:xfrm>
          <a:prstGeom prst="rect">
            <a:avLst/>
          </a:prstGeom>
          <a:noFill/>
        </p:spPr>
        <p:txBody>
          <a:bodyPr wrap="none" rtlCol="0">
            <a:spAutoFit/>
          </a:bodyPr>
          <a:lstStyle/>
          <a:p>
            <a:r>
              <a:rPr lang="en-US" sz="2000" dirty="0"/>
              <a:t>1 .  A variable declaration :  int a = 3 ;</a:t>
            </a:r>
            <a:endParaRPr lang="en-BS" sz="2000" dirty="0"/>
          </a:p>
        </p:txBody>
      </p:sp>
      <p:pic>
        <p:nvPicPr>
          <p:cNvPr id="5" name="Picture 4">
            <a:extLst>
              <a:ext uri="{FF2B5EF4-FFF2-40B4-BE49-F238E27FC236}">
                <a16:creationId xmlns:a16="http://schemas.microsoft.com/office/drawing/2014/main" id="{4503E72D-4472-4AD6-8A2E-982BA5B61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600" y="2769834"/>
            <a:ext cx="7193831" cy="2260918"/>
          </a:xfrm>
          <a:prstGeom prst="rect">
            <a:avLst/>
          </a:prstGeom>
        </p:spPr>
      </p:pic>
    </p:spTree>
    <p:extLst>
      <p:ext uri="{BB962C8B-B14F-4D97-AF65-F5344CB8AC3E}">
        <p14:creationId xmlns:p14="http://schemas.microsoft.com/office/powerpoint/2010/main" val="3598903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754</Words>
  <Application>Microsoft Office PowerPoint</Application>
  <PresentationFormat>A4 Paper (210x297 mm)</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 </cp:lastModifiedBy>
  <cp:revision>8</cp:revision>
  <dcterms:created xsi:type="dcterms:W3CDTF">2020-03-10T15:08:45Z</dcterms:created>
  <dcterms:modified xsi:type="dcterms:W3CDTF">2020-03-11T09:49:00Z</dcterms:modified>
</cp:coreProperties>
</file>