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>
        <p:scale>
          <a:sx n="57" d="100"/>
          <a:sy n="57" d="100"/>
        </p:scale>
        <p:origin x="1680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4471-C5A9-D40C-49FE-4DC2945736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01FC1A-FB88-1012-DCA8-6950C04D77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49FE5-6DC3-C1E2-5D16-21BABD627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A6B4-6189-42DA-846C-84FE42A9B075}" type="datetimeFigureOut">
              <a:rPr lang="en-ZA" smtClean="0"/>
              <a:t>2025/10/27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42721-3272-CC22-FBB2-1F9EB23A3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B5179C-632D-8B4E-4F28-23BE4A7E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38FF-8AD6-42FE-8396-E4669FE7FC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02457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D0E3F-CA16-DBC6-3A3F-EEBFF8C1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E1C583-7C22-E39F-363F-6871DD1E3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1D15E-14A6-AD5F-6705-0FF3C75C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A6B4-6189-42DA-846C-84FE42A9B075}" type="datetimeFigureOut">
              <a:rPr lang="en-ZA" smtClean="0"/>
              <a:t>2025/10/27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B882B-45D5-4DE1-81BB-3EDC91C9E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992DF-D852-B780-02DC-B611645D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38FF-8AD6-42FE-8396-E4669FE7FC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72913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413AEE-8547-9524-C9DE-8E36F260F1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D4B3A-7740-7DA9-BC97-BBA907BB8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53A1E7-C67D-0F51-4DCD-A6672DE8E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A6B4-6189-42DA-846C-84FE42A9B075}" type="datetimeFigureOut">
              <a:rPr lang="en-ZA" smtClean="0"/>
              <a:t>2025/10/27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2B66C-84C0-6FE7-6D1F-E0F17AB71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E3EC4-7FE1-A856-9320-822D068F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38FF-8AD6-42FE-8396-E4669FE7FC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1889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5355C-AFC2-C787-8A56-E3321E575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DBAF3-AD05-55C2-A577-A047455C4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3DEBA7-66DE-A006-54D7-57D839260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A6B4-6189-42DA-846C-84FE42A9B075}" type="datetimeFigureOut">
              <a:rPr lang="en-ZA" smtClean="0"/>
              <a:t>2025/10/27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E23A7-AA9D-ECBE-A8EF-82E151CF7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79012-496E-A753-FFE9-D783BA8B2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38FF-8AD6-42FE-8396-E4669FE7FC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6411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840C-6D6D-D9D5-8755-75AA0B92F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4F44C0-1D4B-189E-40B0-5F0C7A5F2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63479-A27C-E45F-5F40-4E85F2F03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A6B4-6189-42DA-846C-84FE42A9B075}" type="datetimeFigureOut">
              <a:rPr lang="en-ZA" smtClean="0"/>
              <a:t>2025/10/27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3BBC7C-69C8-F5D1-64A7-5776DA230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B910E-02C8-F1BF-3AC1-1C75F465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38FF-8AD6-42FE-8396-E4669FE7FC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6822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2F706-6735-EA9A-16AD-645AC9D02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D7118-BB79-E00A-E436-4738A4B3F5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0534CC-A4B4-9BA7-32B3-EC0E1444ED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0D8AE0-B501-CD44-6306-7C3F35F89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A6B4-6189-42DA-846C-84FE42A9B075}" type="datetimeFigureOut">
              <a:rPr lang="en-ZA" smtClean="0"/>
              <a:t>2025/10/27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D42A58-DD39-F513-984E-9696337E8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5685EA-6A2C-741B-CEF1-9FE8D9EF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38FF-8AD6-42FE-8396-E4669FE7FC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813513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7705F-3EAD-4AB4-98BE-98C974354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CFF2D9-315E-639C-C2E1-80EBFF108E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381A8-5F42-D906-3D2C-A932536BD1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BB5E44-193A-E673-D72D-59071F93D9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7F88D5-B12C-4D39-DCDC-65F4E0EE23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E233E-1889-F831-309A-39FFC95B6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A6B4-6189-42DA-846C-84FE42A9B075}" type="datetimeFigureOut">
              <a:rPr lang="en-ZA" smtClean="0"/>
              <a:t>2025/10/27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CED23D-B848-87E7-F33D-91374145F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207859-D21D-AF64-F4F5-708C649C7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38FF-8AD6-42FE-8396-E4669FE7FC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9634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03CB4-E4EB-311E-A395-BE37D2F39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14C678-055B-76F1-460A-3D71EAB77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A6B4-6189-42DA-846C-84FE42A9B075}" type="datetimeFigureOut">
              <a:rPr lang="en-ZA" smtClean="0"/>
              <a:t>2025/10/27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AE2996-9D81-3CF3-E86C-6368AA327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8264F-2E29-F343-1DC7-6171BC43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38FF-8AD6-42FE-8396-E4669FE7FC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77229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33B4D5-FDF6-F6ED-FDA2-CD1A6595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A6B4-6189-42DA-846C-84FE42A9B075}" type="datetimeFigureOut">
              <a:rPr lang="en-ZA" smtClean="0"/>
              <a:t>2025/10/27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E94F4F-46BF-7289-589F-FAA2EC0F5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F3ED12-694B-AC07-A7E8-8E4D2B47D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38FF-8AD6-42FE-8396-E4669FE7FC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50083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CC520-416B-669C-83D8-8FA7A1479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204E4-1FC2-72E6-7CCC-9E3CAE990B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B4C68-5C20-5B28-F16A-FFC69B1C82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EBF60A-A5D8-DBAB-BCA4-0FADE0CB3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A6B4-6189-42DA-846C-84FE42A9B075}" type="datetimeFigureOut">
              <a:rPr lang="en-ZA" smtClean="0"/>
              <a:t>2025/10/27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27A3D0-2FE0-4558-15B9-1A043196E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11DA4-58E5-2196-7ED3-A37636A06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38FF-8AD6-42FE-8396-E4669FE7FC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90012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FABB2-81EC-E29A-36D8-650C79D43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8A02FF-682A-30BA-2176-0B851EE797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204DDC-BF89-CCE8-50ED-8EE0A529C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6C473-8B68-2688-4F62-813C85887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2A6B4-6189-42DA-846C-84FE42A9B075}" type="datetimeFigureOut">
              <a:rPr lang="en-ZA" smtClean="0"/>
              <a:t>2025/10/27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22BC2-6297-70EC-D58C-A900184E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14E39D-32B5-F8F4-0E54-CD66AD450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138FF-8AD6-42FE-8396-E4669FE7FC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84557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A7BA30-16E1-BCE1-D79E-7E7F03E38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BE168B-943D-15B6-E264-A9F69F5C3B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D2EDB-089A-620F-8EC5-0E328D481B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82A6B4-6189-42DA-846C-84FE42A9B075}" type="datetimeFigureOut">
              <a:rPr lang="en-ZA" smtClean="0"/>
              <a:t>2025/10/27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91958D-D942-FECC-886C-D1D75C614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18B86-0ABB-12F7-C61E-F9403C00B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8138FF-8AD6-42FE-8396-E4669FE7FCC1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6797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9" name="Rectangle 238">
            <a:extLst>
              <a:ext uri="{FF2B5EF4-FFF2-40B4-BE49-F238E27FC236}">
                <a16:creationId xmlns:a16="http://schemas.microsoft.com/office/drawing/2014/main" id="{DA9C8D46-54D8-4DF1-99A2-E651C7B13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9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Freeform: Shape 220">
            <a:extLst>
              <a:ext uri="{FF2B5EF4-FFF2-40B4-BE49-F238E27FC236}">
                <a16:creationId xmlns:a16="http://schemas.microsoft.com/office/drawing/2014/main" id="{DE12BF4D-F47A-41C1-85FC-652E412D3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988591">
            <a:off x="7897613" y="684022"/>
            <a:ext cx="5330585" cy="5218721"/>
          </a:xfrm>
          <a:custGeom>
            <a:avLst/>
            <a:gdLst>
              <a:gd name="connsiteX0" fmla="*/ 4721855 w 5330585"/>
              <a:gd name="connsiteY0" fmla="*/ 4361426 h 5218721"/>
              <a:gd name="connsiteX1" fmla="*/ 3457542 w 5330585"/>
              <a:gd name="connsiteY1" fmla="*/ 5211667 h 5218721"/>
              <a:gd name="connsiteX2" fmla="*/ 3430109 w 5330585"/>
              <a:gd name="connsiteY2" fmla="*/ 5218721 h 5218721"/>
              <a:gd name="connsiteX3" fmla="*/ 0 w 5330585"/>
              <a:gd name="connsiteY3" fmla="*/ 2647363 h 5218721"/>
              <a:gd name="connsiteX4" fmla="*/ 12834 w 5330585"/>
              <a:gd name="connsiteY4" fmla="*/ 2393199 h 5218721"/>
              <a:gd name="connsiteX5" fmla="*/ 2664828 w 5330585"/>
              <a:gd name="connsiteY5" fmla="*/ 0 h 5218721"/>
              <a:gd name="connsiteX6" fmla="*/ 5330585 w 5330585"/>
              <a:gd name="connsiteY6" fmla="*/ 2665757 h 5218721"/>
              <a:gd name="connsiteX7" fmla="*/ 4721855 w 5330585"/>
              <a:gd name="connsiteY7" fmla="*/ 4361426 h 52187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330585" h="5218721">
                <a:moveTo>
                  <a:pt x="4721855" y="4361426"/>
                </a:moveTo>
                <a:cubicBezTo>
                  <a:pt x="4395896" y="4756397"/>
                  <a:pt x="3958379" y="5055891"/>
                  <a:pt x="3457542" y="5211667"/>
                </a:cubicBezTo>
                <a:lnTo>
                  <a:pt x="3430109" y="5218721"/>
                </a:lnTo>
                <a:lnTo>
                  <a:pt x="0" y="2647363"/>
                </a:lnTo>
                <a:lnTo>
                  <a:pt x="12834" y="2393199"/>
                </a:lnTo>
                <a:cubicBezTo>
                  <a:pt x="149347" y="1048975"/>
                  <a:pt x="1284587" y="0"/>
                  <a:pt x="2664828" y="0"/>
                </a:cubicBezTo>
                <a:cubicBezTo>
                  <a:pt x="4137085" y="0"/>
                  <a:pt x="5330585" y="1193500"/>
                  <a:pt x="5330585" y="2665757"/>
                </a:cubicBezTo>
                <a:cubicBezTo>
                  <a:pt x="5330585" y="3309870"/>
                  <a:pt x="5102142" y="3900626"/>
                  <a:pt x="4721855" y="4361426"/>
                </a:cubicBezTo>
                <a:close/>
              </a:path>
            </a:pathLst>
          </a:custGeom>
          <a:gradFill>
            <a:gsLst>
              <a:gs pos="16000">
                <a:srgbClr val="000000">
                  <a:alpha val="41000"/>
                </a:srgbClr>
              </a:gs>
              <a:gs pos="85000">
                <a:schemeClr val="accent1">
                  <a:alpha val="25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AAF055B3-1F95-4ABA-BFE4-A58320A820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0"/>
            <a:ext cx="12165981" cy="448089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65FBF53F-BBBA-4974-AD72-0E8CD294E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2622" y="-2"/>
            <a:ext cx="12179371" cy="6400796"/>
          </a:xfrm>
          <a:prstGeom prst="rect">
            <a:avLst/>
          </a:prstGeom>
          <a:gradFill>
            <a:gsLst>
              <a:gs pos="4500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68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90EA4D-6D75-B99A-8564-B924A66E4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21803" y="1201002"/>
            <a:ext cx="7208197" cy="2779619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ZA" sz="1200" dirty="0">
                <a:solidFill>
                  <a:srgbClr val="FFFFFF"/>
                </a:solidFill>
              </a:rPr>
            </a:br>
            <a:br>
              <a:rPr lang="en-ZA" sz="1200" dirty="0">
                <a:solidFill>
                  <a:srgbClr val="FFFFFF"/>
                </a:solidFill>
              </a:rPr>
            </a:br>
            <a:br>
              <a:rPr lang="en-ZA" sz="1200" dirty="0">
                <a:solidFill>
                  <a:srgbClr val="FFFFFF"/>
                </a:solidFill>
              </a:rPr>
            </a:br>
            <a:br>
              <a:rPr lang="en-ZA" sz="1200" dirty="0">
                <a:solidFill>
                  <a:srgbClr val="FFFFFF"/>
                </a:solidFill>
              </a:rPr>
            </a:br>
            <a:br>
              <a:rPr lang="en-ZA" sz="1200" dirty="0">
                <a:solidFill>
                  <a:srgbClr val="FFFFFF"/>
                </a:solidFill>
              </a:rPr>
            </a:br>
            <a:br>
              <a:rPr lang="en-ZA" sz="1200" dirty="0">
                <a:solidFill>
                  <a:srgbClr val="FFFFFF"/>
                </a:solidFill>
              </a:rPr>
            </a:br>
            <a:br>
              <a:rPr lang="en-ZA" sz="2400" dirty="0">
                <a:solidFill>
                  <a:srgbClr val="FFFFFF"/>
                </a:solidFill>
              </a:rPr>
            </a:br>
            <a:r>
              <a:rPr lang="en-ZA" sz="2400" dirty="0">
                <a:solidFill>
                  <a:srgbClr val="FFFFFF"/>
                </a:solidFill>
              </a:rPr>
              <a:t>☕ BRIGHT COFFEE SHOP  </a:t>
            </a:r>
            <a:br>
              <a:rPr lang="en-ZA" sz="2400" dirty="0">
                <a:solidFill>
                  <a:srgbClr val="FFFFFF"/>
                </a:solidFill>
              </a:rPr>
            </a:br>
            <a:r>
              <a:rPr lang="en-ZA" sz="2400" dirty="0">
                <a:solidFill>
                  <a:srgbClr val="FFFFFF"/>
                </a:solidFill>
              </a:rPr>
              <a:t>Sales &amp; Performance Dashboard Presentation </a:t>
            </a:r>
            <a:br>
              <a:rPr lang="en-ZA" sz="2400" dirty="0">
                <a:solidFill>
                  <a:srgbClr val="FFFFFF"/>
                </a:solidFill>
              </a:rPr>
            </a:br>
            <a:r>
              <a:rPr lang="en-GB" sz="2400" dirty="0">
                <a:solidFill>
                  <a:srgbClr val="FFFFFF"/>
                </a:solidFill>
              </a:rPr>
              <a:t>Purpose: To explore transaction trends, identify revenue drivers, and evaluate store-level performance.</a:t>
            </a:r>
            <a:r>
              <a:rPr lang="en-ZA" sz="2400" dirty="0">
                <a:solidFill>
                  <a:srgbClr val="FFFFFF"/>
                </a:solidFill>
              </a:rPr>
              <a:t> </a:t>
            </a:r>
            <a:br>
              <a:rPr lang="en-ZA" sz="2400" dirty="0">
                <a:solidFill>
                  <a:srgbClr val="FFFFFF"/>
                </a:solidFill>
              </a:rPr>
            </a:br>
            <a:r>
              <a:rPr lang="en-ZA" sz="2400" dirty="0">
                <a:solidFill>
                  <a:srgbClr val="FFFFFF"/>
                </a:solidFill>
              </a:rPr>
              <a:t>Dataset: </a:t>
            </a:r>
            <a:r>
              <a:rPr lang="en-ZA" sz="2400" dirty="0" err="1">
                <a:solidFill>
                  <a:srgbClr val="FFFFFF"/>
                </a:solidFill>
              </a:rPr>
              <a:t>coffee.analysis.coffee_analysis</a:t>
            </a:r>
            <a:r>
              <a:rPr lang="en-ZA" sz="2400" dirty="0">
                <a:solidFill>
                  <a:srgbClr val="FFFFFF"/>
                </a:solidFill>
              </a:rPr>
              <a:t>  </a:t>
            </a:r>
            <a:br>
              <a:rPr lang="en-ZA" sz="2400" dirty="0">
                <a:solidFill>
                  <a:srgbClr val="FFFFFF"/>
                </a:solidFill>
              </a:rPr>
            </a:br>
            <a:r>
              <a:rPr lang="en-ZA" sz="2400" dirty="0">
                <a:solidFill>
                  <a:srgbClr val="FFFFFF"/>
                </a:solidFill>
              </a:rPr>
              <a:t>Analyst: Mahura Kegomoditswe | Date: 27 Oct 2025</a:t>
            </a:r>
            <a:br>
              <a:rPr lang="en-ZA" sz="1200" dirty="0">
                <a:solidFill>
                  <a:srgbClr val="FFFFFF"/>
                </a:solidFill>
              </a:rPr>
            </a:br>
            <a:endParaRPr lang="en-ZA" sz="1200" dirty="0">
              <a:solidFill>
                <a:srgbClr val="FFFFFF"/>
              </a:solidFill>
            </a:endParaRP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5A2875D7-3769-4291-959E-9FAD764A7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2461" y="0"/>
            <a:ext cx="3214360" cy="6858000"/>
          </a:xfrm>
          <a:prstGeom prst="rect">
            <a:avLst/>
          </a:prstGeom>
          <a:gradFill>
            <a:gsLst>
              <a:gs pos="0">
                <a:srgbClr val="000000">
                  <a:alpha val="41000"/>
                </a:srgbClr>
              </a:gs>
              <a:gs pos="86000">
                <a:schemeClr val="accent1">
                  <a:alpha val="3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54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" name="Rectangle 224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Oval 236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7CB36D-6786-E1C3-7785-AB0C463EC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567" y="818984"/>
            <a:ext cx="6714699" cy="3178689"/>
          </a:xfrm>
        </p:spPr>
        <p:txBody>
          <a:bodyPr vert="horz" lIns="91440" tIns="45720" rIns="91440" bIns="45720" rtlCol="0" anchor="b">
            <a:normAutofit/>
          </a:bodyPr>
          <a:lstStyle/>
          <a:p>
            <a:br>
              <a:rPr lang="en-US" sz="19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19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19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9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The Story: Consistent Growth with Clear Opportunities</a:t>
            </a:r>
            <a:br>
              <a:rPr lang="en-US" sz="19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19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9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Our business is on a strong growth trajectory, but our data reveals specific patterns we can leverage to accelerate further.</a:t>
            </a:r>
            <a:br>
              <a:rPr lang="en-US" sz="19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lang="en-US" sz="19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08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A96A31-AB67-F9F5-4A70-AC7C03E3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7208" y="857251"/>
            <a:ext cx="4747280" cy="30980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9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The Growth Engine: Steady &amp; Reliable</a:t>
            </a:r>
            <a:br>
              <a:rPr lang="en-US" sz="19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1900" b="1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9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What it shows:</a:t>
            </a:r>
            <a:r>
              <a:rPr lang="en-US" sz="19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 A consistent month-over-month revenue increase, culminating in a strong June.</a:t>
            </a:r>
            <a:br>
              <a:rPr lang="en-US" sz="19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br>
              <a:rPr lang="en-US" sz="19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r>
              <a:rPr lang="en-US" sz="1900" b="1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The Story:</a:t>
            </a:r>
            <a:r>
              <a:rPr lang="en-US" sz="1900" b="0" i="0" kern="1200"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 "We have built strong, predictable momentum. Our foundation is solid, and we are on a clear upward track."</a:t>
            </a:r>
            <a:endParaRPr lang="en-US" sz="19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a line going up&#10;&#10;Description automatically generated">
            <a:extLst>
              <a:ext uri="{FF2B5EF4-FFF2-40B4-BE49-F238E27FC236}">
                <a16:creationId xmlns:a16="http://schemas.microsoft.com/office/drawing/2014/main" id="{BB2846C7-C9C9-CA01-37EC-3BACE169E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59" y="2534554"/>
            <a:ext cx="3737164" cy="1803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289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4" name="Rectangle 63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39C9D-2A08-7BEF-5907-92933C5B7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8212" y="1278288"/>
            <a:ext cx="2844800" cy="3588870"/>
          </a:xfrm>
        </p:spPr>
        <p:txBody>
          <a:bodyPr anchor="b">
            <a:normAutofit fontScale="90000"/>
          </a:bodyPr>
          <a:lstStyle/>
          <a:p>
            <a:pPr algn="r"/>
            <a:br>
              <a:rPr lang="en-GB" sz="1300" b="1" dirty="0">
                <a:solidFill>
                  <a:srgbClr val="FFFFFF"/>
                </a:solidFill>
                <a:effectLst/>
                <a:latin typeface="quote-cjk-patch"/>
              </a:rPr>
            </a:br>
            <a:br>
              <a:rPr lang="en-GB" sz="1300" b="1" dirty="0">
                <a:solidFill>
                  <a:srgbClr val="FFFFFF"/>
                </a:solidFill>
                <a:effectLst/>
                <a:latin typeface="quote-cjk-patch"/>
              </a:rPr>
            </a:br>
            <a:br>
              <a:rPr lang="en-GB" sz="1300" b="1" dirty="0">
                <a:solidFill>
                  <a:srgbClr val="FFFFFF"/>
                </a:solidFill>
                <a:effectLst/>
                <a:latin typeface="quote-cjk-patch"/>
              </a:rPr>
            </a:br>
            <a:br>
              <a:rPr lang="en-GB" sz="1300" b="1" dirty="0">
                <a:solidFill>
                  <a:srgbClr val="FFFFFF"/>
                </a:solidFill>
                <a:effectLst/>
                <a:latin typeface="quote-cjk-patch"/>
              </a:rPr>
            </a:br>
            <a:r>
              <a:rPr lang="en-GB" sz="1800" b="1" dirty="0">
                <a:solidFill>
                  <a:srgbClr val="FFFFFF"/>
                </a:solidFill>
                <a:effectLst/>
                <a:latin typeface="quote-cjk-patch"/>
              </a:rPr>
              <a:t>The Power Player: Lower Manhattan &amp; Bakery Coffee</a:t>
            </a:r>
            <a:br>
              <a:rPr lang="en-GB" sz="1800" b="1" dirty="0">
                <a:solidFill>
                  <a:srgbClr val="FFFFFF"/>
                </a:solidFill>
                <a:effectLst/>
                <a:latin typeface="quote-cjk-patch"/>
              </a:rPr>
            </a:br>
            <a:br>
              <a:rPr lang="en-GB" sz="1300" b="1" dirty="0">
                <a:solidFill>
                  <a:srgbClr val="FFFFFF"/>
                </a:solidFill>
                <a:effectLst/>
                <a:latin typeface="quote-cjk-patch"/>
              </a:rPr>
            </a:br>
            <a:r>
              <a:rPr lang="en-GB" sz="1600" b="1" i="0" dirty="0">
                <a:solidFill>
                  <a:srgbClr val="FFFFFF"/>
                </a:solidFill>
                <a:effectLst/>
                <a:latin typeface="quote-cjk-patch"/>
              </a:rPr>
              <a:t>What it shows:</a:t>
            </a:r>
            <a:r>
              <a:rPr lang="en-GB" sz="1600" b="0" i="0" dirty="0">
                <a:solidFill>
                  <a:srgbClr val="FFFFFF"/>
                </a:solidFill>
                <a:effectLst/>
                <a:latin typeface="quote-cjk-patch"/>
              </a:rPr>
              <a:t> </a:t>
            </a:r>
            <a:r>
              <a:rPr lang="en-GB" sz="1600" b="1" i="0" dirty="0">
                <a:solidFill>
                  <a:srgbClr val="FFFFFF"/>
                </a:solidFill>
                <a:effectLst/>
                <a:latin typeface="quote-cjk-patch"/>
              </a:rPr>
              <a:t>Lower Manhattan</a:t>
            </a:r>
            <a:r>
              <a:rPr lang="en-GB" sz="1600" b="0" i="0" dirty="0">
                <a:solidFill>
                  <a:srgbClr val="FFFFFF"/>
                </a:solidFill>
                <a:effectLst/>
                <a:latin typeface="quote-cjk-patch"/>
              </a:rPr>
              <a:t> is our most consistently high-performing store. </a:t>
            </a:r>
            <a:r>
              <a:rPr lang="en-GB" sz="1600" b="1" i="0" dirty="0">
                <a:solidFill>
                  <a:srgbClr val="FFFFFF"/>
                </a:solidFill>
                <a:effectLst/>
                <a:latin typeface="quote-cjk-patch"/>
              </a:rPr>
              <a:t>Bakery Branded Coffee</a:t>
            </a:r>
            <a:r>
              <a:rPr lang="en-GB" sz="1600" b="0" i="0" dirty="0">
                <a:solidFill>
                  <a:srgbClr val="FFFFFF"/>
                </a:solidFill>
                <a:effectLst/>
                <a:latin typeface="quote-cjk-patch"/>
              </a:rPr>
              <a:t> is our undisputed star product across all locations.</a:t>
            </a:r>
            <a:br>
              <a:rPr lang="en-GB" sz="1600" b="0" i="0" dirty="0">
                <a:solidFill>
                  <a:srgbClr val="FFFFFF"/>
                </a:solidFill>
                <a:effectLst/>
                <a:latin typeface="quote-cjk-patch"/>
              </a:rPr>
            </a:br>
            <a:br>
              <a:rPr lang="en-GB" sz="1600" b="0" i="0" dirty="0">
                <a:solidFill>
                  <a:srgbClr val="FFFFFF"/>
                </a:solidFill>
                <a:effectLst/>
                <a:latin typeface="quote-cjk-patch"/>
              </a:rPr>
            </a:br>
            <a:r>
              <a:rPr lang="en-GB" sz="1600" b="1" i="0" dirty="0">
                <a:solidFill>
                  <a:srgbClr val="FFFFFF"/>
                </a:solidFill>
                <a:effectLst/>
                <a:latin typeface="quote-cjk-patch"/>
              </a:rPr>
              <a:t>The Story:</a:t>
            </a:r>
            <a:r>
              <a:rPr lang="en-GB" sz="1600" b="0" i="0" dirty="0">
                <a:solidFill>
                  <a:srgbClr val="FFFFFF"/>
                </a:solidFill>
                <a:effectLst/>
                <a:latin typeface="quote-cjk-patch"/>
              </a:rPr>
              <a:t> "We have a winning formula. The combination of our premium coffee in our flagship location is our core engine. However, this also highlights a significant opportunity to lift performance in Astoria."</a:t>
            </a:r>
            <a:br>
              <a:rPr lang="en-GB" sz="1600" b="0" i="0" dirty="0">
                <a:solidFill>
                  <a:srgbClr val="FFFFFF"/>
                </a:solidFill>
                <a:effectLst/>
                <a:latin typeface="quote-cjk-patch"/>
              </a:rPr>
            </a:br>
            <a:br>
              <a:rPr lang="en-GB" sz="1600" b="1" dirty="0">
                <a:solidFill>
                  <a:srgbClr val="FFFFFF"/>
                </a:solidFill>
                <a:effectLst/>
                <a:latin typeface="quote-cjk-patch"/>
              </a:rPr>
            </a:br>
            <a:endParaRPr lang="en-ZA" sz="16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graph of a number of bars">
            <a:extLst>
              <a:ext uri="{FF2B5EF4-FFF2-40B4-BE49-F238E27FC236}">
                <a16:creationId xmlns:a16="http://schemas.microsoft.com/office/drawing/2014/main" id="{FB2537F0-ED7F-E5FE-D6E7-493878945C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649" y="976978"/>
            <a:ext cx="4886937" cy="2102397"/>
          </a:xfrm>
          <a:prstGeom prst="rect">
            <a:avLst/>
          </a:prstGeom>
        </p:spPr>
      </p:pic>
      <p:pic>
        <p:nvPicPr>
          <p:cNvPr id="7" name="Picture 6" descr="A graph showing a product performance">
            <a:extLst>
              <a:ext uri="{FF2B5EF4-FFF2-40B4-BE49-F238E27FC236}">
                <a16:creationId xmlns:a16="http://schemas.microsoft.com/office/drawing/2014/main" id="{51E9371A-8E6E-209C-54AB-04A292FF1F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388" y="3590365"/>
            <a:ext cx="4343400" cy="2501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92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4C6B5652-C661-4C58-B937-F0F490F7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B936867-6407-43FB-9DE6-1B0879D0CB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CD0B258-678B-4A8C-894F-848AF24A19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C8D58395-74AF-401A-AF2F-76B6FCF71D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2F003F3F-F118-41D2-AA3F-74DB0D1970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D9E5C-5F73-141C-8812-B8A3BF7F6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306" y="1231973"/>
            <a:ext cx="2844800" cy="3588870"/>
          </a:xfrm>
        </p:spPr>
        <p:txBody>
          <a:bodyPr anchor="b">
            <a:normAutofit/>
          </a:bodyPr>
          <a:lstStyle/>
          <a:p>
            <a:pPr algn="r"/>
            <a:br>
              <a:rPr lang="en-GB" sz="1000" b="1" dirty="0">
                <a:solidFill>
                  <a:srgbClr val="FFFFFF"/>
                </a:solidFill>
                <a:effectLst/>
                <a:latin typeface="quote-cjk-patch"/>
              </a:rPr>
            </a:br>
            <a:br>
              <a:rPr lang="en-GB" sz="1000" b="1" dirty="0">
                <a:solidFill>
                  <a:srgbClr val="FFFFFF"/>
                </a:solidFill>
                <a:effectLst/>
                <a:latin typeface="quote-cjk-patch"/>
              </a:rPr>
            </a:br>
            <a:br>
              <a:rPr lang="en-GB" sz="1000" b="1" dirty="0">
                <a:solidFill>
                  <a:srgbClr val="FFFFFF"/>
                </a:solidFill>
                <a:effectLst/>
                <a:latin typeface="quote-cjk-patch"/>
              </a:rPr>
            </a:br>
            <a:br>
              <a:rPr lang="en-GB" sz="1000" b="1" dirty="0">
                <a:solidFill>
                  <a:srgbClr val="FFFFFF"/>
                </a:solidFill>
                <a:effectLst/>
                <a:latin typeface="quote-cjk-patch"/>
              </a:rPr>
            </a:br>
            <a:r>
              <a:rPr lang="en-GB" sz="1400" b="1" dirty="0">
                <a:solidFill>
                  <a:srgbClr val="FFFFFF"/>
                </a:solidFill>
                <a:effectLst/>
                <a:latin typeface="quote-cjk-patch"/>
              </a:rPr>
              <a:t>The Customer Rhythm: Mornings &amp; Weekends Drive Profit</a:t>
            </a:r>
            <a:br>
              <a:rPr lang="en-GB" sz="1000" b="1" dirty="0">
                <a:solidFill>
                  <a:srgbClr val="FFFFFF"/>
                </a:solidFill>
                <a:effectLst/>
                <a:latin typeface="quote-cjk-patch"/>
              </a:rPr>
            </a:br>
            <a:br>
              <a:rPr lang="en-GB" sz="1200" b="1" dirty="0">
                <a:solidFill>
                  <a:srgbClr val="FFFFFF"/>
                </a:solidFill>
                <a:effectLst/>
                <a:latin typeface="quote-cjk-patch"/>
              </a:rPr>
            </a:br>
            <a:r>
              <a:rPr lang="en-GB" sz="1200" b="1" i="0" dirty="0">
                <a:solidFill>
                  <a:srgbClr val="FFFFFF"/>
                </a:solidFill>
                <a:effectLst/>
                <a:latin typeface="quote-cjk-patch"/>
              </a:rPr>
              <a:t>What it shows:</a:t>
            </a:r>
            <a:r>
              <a:rPr lang="en-GB" sz="1200" b="0" i="0" dirty="0">
                <a:solidFill>
                  <a:srgbClr val="FFFFFF"/>
                </a:solidFill>
                <a:effectLst/>
                <a:latin typeface="quote-cjk-patch"/>
              </a:rPr>
              <a:t> </a:t>
            </a:r>
            <a:r>
              <a:rPr lang="en-GB" sz="1200" b="1" i="0" dirty="0">
                <a:solidFill>
                  <a:srgbClr val="FFFFFF"/>
                </a:solidFill>
                <a:effectLst/>
                <a:latin typeface="quote-cjk-patch"/>
              </a:rPr>
              <a:t>Mornings</a:t>
            </a:r>
            <a:r>
              <a:rPr lang="en-GB" sz="1200" b="0" i="0" dirty="0">
                <a:solidFill>
                  <a:srgbClr val="FFFFFF"/>
                </a:solidFill>
                <a:effectLst/>
                <a:latin typeface="quote-cjk-patch"/>
              </a:rPr>
              <a:t> are by far our most profitable time-period, driven by coffee. </a:t>
            </a:r>
            <a:r>
              <a:rPr lang="en-GB" sz="1200" b="1" i="0" dirty="0">
                <a:solidFill>
                  <a:srgbClr val="FFFFFF"/>
                </a:solidFill>
                <a:effectLst/>
                <a:latin typeface="quote-cjk-patch"/>
              </a:rPr>
              <a:t>Weekends</a:t>
            </a:r>
            <a:r>
              <a:rPr lang="en-GB" sz="1200" b="0" i="0" dirty="0">
                <a:solidFill>
                  <a:srgbClr val="FFFFFF"/>
                </a:solidFill>
                <a:effectLst/>
                <a:latin typeface="quote-cjk-patch"/>
              </a:rPr>
              <a:t> generate a massive amount of revenue, with a much higher proportion coming from indulgent products like Drinking Chocolate and Flavours.</a:t>
            </a:r>
            <a:br>
              <a:rPr lang="en-GB" sz="1200" b="0" i="0" dirty="0">
                <a:solidFill>
                  <a:srgbClr val="FFFFFF"/>
                </a:solidFill>
                <a:effectLst/>
                <a:latin typeface="quote-cjk-patch"/>
              </a:rPr>
            </a:br>
            <a:br>
              <a:rPr lang="en-GB" sz="1200" b="0" i="0" dirty="0">
                <a:solidFill>
                  <a:srgbClr val="FFFFFF"/>
                </a:solidFill>
                <a:effectLst/>
                <a:latin typeface="quote-cjk-patch"/>
              </a:rPr>
            </a:br>
            <a:r>
              <a:rPr lang="en-GB" sz="1200" b="1" i="0" dirty="0">
                <a:solidFill>
                  <a:srgbClr val="FFFFFF"/>
                </a:solidFill>
                <a:effectLst/>
                <a:latin typeface="quote-cjk-patch"/>
              </a:rPr>
              <a:t>The Story:</a:t>
            </a:r>
            <a:r>
              <a:rPr lang="en-GB" sz="1200" b="0" i="0" dirty="0">
                <a:solidFill>
                  <a:srgbClr val="FFFFFF"/>
                </a:solidFill>
                <a:effectLst/>
                <a:latin typeface="quote-cjk-patch"/>
              </a:rPr>
              <a:t> "Our customers' routines define our business. We are their morning ritual and their weekend treat. Our evening and weekday performance, however, is our untapped potential</a:t>
            </a:r>
            <a:r>
              <a:rPr lang="en-GB" sz="1000" b="0" i="0" dirty="0">
                <a:solidFill>
                  <a:srgbClr val="FFFFFF"/>
                </a:solidFill>
                <a:effectLst/>
                <a:latin typeface="quote-cjk-patch"/>
              </a:rPr>
              <a:t>."</a:t>
            </a:r>
            <a:br>
              <a:rPr lang="en-GB" sz="1000" b="0" i="0" dirty="0">
                <a:solidFill>
                  <a:srgbClr val="FFFFFF"/>
                </a:solidFill>
                <a:effectLst/>
                <a:latin typeface="quote-cjk-patch"/>
              </a:rPr>
            </a:br>
            <a:endParaRPr lang="en-ZA" sz="10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 descr="A graph with numbers and text">
            <a:extLst>
              <a:ext uri="{FF2B5EF4-FFF2-40B4-BE49-F238E27FC236}">
                <a16:creationId xmlns:a16="http://schemas.microsoft.com/office/drawing/2014/main" id="{1BAEF51E-4003-9268-379C-F62DE02B8A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450" y="559203"/>
            <a:ext cx="4911965" cy="2499994"/>
          </a:xfrm>
          <a:prstGeom prst="rect">
            <a:avLst/>
          </a:prstGeom>
        </p:spPr>
      </p:pic>
      <p:pic>
        <p:nvPicPr>
          <p:cNvPr id="7" name="Picture 6" descr="A graph showing different colored squares">
            <a:extLst>
              <a:ext uri="{FF2B5EF4-FFF2-40B4-BE49-F238E27FC236}">
                <a16:creationId xmlns:a16="http://schemas.microsoft.com/office/drawing/2014/main" id="{16572CBC-3952-CCEB-15AD-B1B0AA8E5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5691" y="3618400"/>
            <a:ext cx="4911965" cy="2680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75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6974A05-DFFE-999B-EA4E-A8B64F64F6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78888" y="2699581"/>
            <a:ext cx="2880828" cy="3071906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1900" b="1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The Golden Hour: 10 AM Peak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1900" b="1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What it shows:</a:t>
            </a:r>
            <a:r>
              <a:rPr kumimoji="0" lang="en-US" altLang="en-US" sz="19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 Revenue peaks dramatically around </a:t>
            </a:r>
            <a:r>
              <a:rPr kumimoji="0" lang="en-US" altLang="en-US" sz="1900" b="1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10 AM</a:t>
            </a:r>
            <a:r>
              <a:rPr kumimoji="0" lang="en-US" altLang="en-US" sz="19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.</a:t>
            </a:r>
            <a:br>
              <a:rPr kumimoji="0" lang="en-US" altLang="en-US" sz="19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</a:br>
            <a:endParaRPr kumimoji="0" lang="en-US" altLang="en-US" sz="1900" b="0" i="0" u="none" strike="noStrike" kern="1200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1900" b="1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The Story:</a:t>
            </a:r>
            <a:r>
              <a:rPr kumimoji="0" lang="en-US" altLang="en-US" sz="1900" b="0" i="0" u="none" strike="noStrike" kern="1200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j-lt"/>
                <a:ea typeface="+mj-ea"/>
                <a:cs typeface="+mj-cs"/>
              </a:rPr>
              <a:t> "The mid-morning rush is our daily golden hour. This is when we capture the majority of our daily value."</a:t>
            </a:r>
          </a:p>
          <a:p>
            <a:pPr marL="0" marR="0" lvl="0" indent="0" fontAlgn="base">
              <a:spcAft>
                <a:spcPct val="0"/>
              </a:spcAft>
              <a:buClrTx/>
              <a:buSzTx/>
              <a:tabLst/>
            </a:pPr>
            <a:endParaRPr kumimoji="0" lang="en-US" altLang="en-US" sz="1900" b="0" i="0" u="none" strike="noStrike" kern="1200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+mj-lt"/>
              <a:ea typeface="+mj-ea"/>
              <a:cs typeface="+mj-cs"/>
            </a:endParaRPr>
          </a:p>
        </p:txBody>
      </p:sp>
      <p:pic>
        <p:nvPicPr>
          <p:cNvPr id="6" name="Content Placeholder 5" descr="A graph of increasing sales&#10;&#10;Description automatically generated with medium confidence">
            <a:extLst>
              <a:ext uri="{FF2B5EF4-FFF2-40B4-BE49-F238E27FC236}">
                <a16:creationId xmlns:a16="http://schemas.microsoft.com/office/drawing/2014/main" id="{26C86C17-2AE6-19DA-6E1E-C115A5203F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2428" y="1694820"/>
            <a:ext cx="7225748" cy="346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98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D9E4C-6BF6-9855-1F00-6A1019AFD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GB" sz="2800" b="1">
                <a:solidFill>
                  <a:srgbClr val="FFFFFF"/>
                </a:solidFill>
                <a:effectLst/>
                <a:latin typeface="quote-cjk-patch"/>
              </a:rPr>
              <a:t>Strategic Recommendations for the CEO</a:t>
            </a:r>
            <a:br>
              <a:rPr lang="en-GB" sz="2800" b="1">
                <a:solidFill>
                  <a:srgbClr val="FFFFFF"/>
                </a:solidFill>
                <a:effectLst/>
                <a:latin typeface="quote-cjk-patch"/>
              </a:rPr>
            </a:br>
            <a:endParaRPr lang="en-ZA" sz="28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6A72A-B604-7470-C2F5-79C759723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1600" b="1" i="0">
                <a:effectLst/>
                <a:latin typeface="quote-cjk-patch"/>
              </a:rPr>
              <a:t>1. Double Down on What Works:</a:t>
            </a:r>
            <a:endParaRPr lang="en-GB" sz="1600" b="0" i="0">
              <a:effectLst/>
              <a:latin typeface="quote-cjk-patch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i="0">
                <a:effectLst/>
                <a:latin typeface="quote-cjk-patch"/>
              </a:rPr>
              <a:t>Scale the "Lower Manhattan Playbook":</a:t>
            </a:r>
            <a:r>
              <a:rPr lang="en-GB" sz="1600" b="0" i="0">
                <a:effectLst/>
                <a:latin typeface="quote-cjk-patch"/>
              </a:rPr>
              <a:t> Analyze and replicate its operations, staffing, and customer experience in Hell's Kitchen and Astoria.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i="0">
                <a:effectLst/>
                <a:latin typeface="quote-cjk-patch"/>
              </a:rPr>
              <a:t>Launch a "Signature Coffee" Program:</a:t>
            </a:r>
            <a:r>
              <a:rPr lang="en-GB" sz="1600" b="0" i="0">
                <a:effectLst/>
                <a:latin typeface="quote-cjk-patch"/>
              </a:rPr>
              <a:t> Create a subscription or loyalty program around Bakery Branded Coffee to secure our morning customer base.</a:t>
            </a:r>
          </a:p>
          <a:p>
            <a:pPr marL="0" indent="0">
              <a:buNone/>
            </a:pPr>
            <a:r>
              <a:rPr lang="en-GB" sz="1600" b="1" i="0">
                <a:effectLst/>
                <a:latin typeface="quote-cjk-patch"/>
              </a:rPr>
              <a:t>2. Attack the Untapped Potential:</a:t>
            </a:r>
            <a:endParaRPr lang="en-GB" sz="1600" b="0" i="0">
              <a:effectLst/>
              <a:latin typeface="quote-cjk-patch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i="0">
                <a:effectLst/>
                <a:latin typeface="quote-cjk-patch"/>
              </a:rPr>
              <a:t>The "Weekend Indulgence" Menu:</a:t>
            </a:r>
            <a:r>
              <a:rPr lang="en-GB" sz="1600" b="0" i="0">
                <a:effectLst/>
                <a:latin typeface="quote-cjk-patch"/>
              </a:rPr>
              <a:t> Bundle high-margin weekend favorites (Drinking Chocolate, Flavours, Packaged Chocolate) into premium gift sets or promotions.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i="0">
                <a:effectLst/>
                <a:latin typeface="quote-cjk-patch"/>
              </a:rPr>
              <a:t>The "Evening Revitalization" Project:</a:t>
            </a:r>
            <a:r>
              <a:rPr lang="en-GB" sz="1600" b="0" i="0">
                <a:effectLst/>
                <a:latin typeface="quote-cjk-patch"/>
              </a:rPr>
              <a:t> Test an evening "Happy Hour" on weekdays for pastries and chocolate-based drinks to boost weak post-work traffic.</a:t>
            </a:r>
          </a:p>
          <a:p>
            <a:pPr marL="0" indent="0">
              <a:buNone/>
            </a:pPr>
            <a:r>
              <a:rPr lang="en-GB" sz="1600" b="1" i="0">
                <a:effectLst/>
                <a:latin typeface="quote-cjk-patch"/>
              </a:rPr>
              <a:t>3. Operational Excellence:</a:t>
            </a:r>
            <a:endParaRPr lang="en-GB" sz="1600" b="0" i="0">
              <a:effectLst/>
              <a:latin typeface="quote-cjk-patch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i="0">
                <a:effectLst/>
                <a:latin typeface="quote-cjk-patch"/>
              </a:rPr>
              <a:t>Peak-Performance Staffing:</a:t>
            </a:r>
            <a:r>
              <a:rPr lang="en-GB" sz="1600" b="0" i="0">
                <a:effectLst/>
                <a:latin typeface="quote-cjk-patch"/>
              </a:rPr>
              <a:t> Align schedules precisely to handle the 8 AM - 11 AM rush and weekend peaks, ensuring service quality doesn't slip.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b="1" i="0">
                <a:effectLst/>
                <a:latin typeface="quote-cjk-patch"/>
              </a:rPr>
              <a:t>Astoria Turnaround Task Force:</a:t>
            </a:r>
            <a:r>
              <a:rPr lang="en-GB" sz="1600" b="0" i="0">
                <a:effectLst/>
                <a:latin typeface="quote-cjk-patch"/>
              </a:rPr>
              <a:t> Immediately investigate the root cause of Astoria's underperformance (e.g., local marketing, competition, foot traffic) and implement a location-specific rescue plan.</a:t>
            </a:r>
          </a:p>
        </p:txBody>
      </p:sp>
    </p:spTree>
    <p:extLst>
      <p:ext uri="{BB962C8B-B14F-4D97-AF65-F5344CB8AC3E}">
        <p14:creationId xmlns:p14="http://schemas.microsoft.com/office/powerpoint/2010/main" val="7651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552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quote-cjk-patch</vt:lpstr>
      <vt:lpstr>Office Theme</vt:lpstr>
      <vt:lpstr>       ☕ BRIGHT COFFEE SHOP   Sales &amp; Performance Dashboard Presentation  Purpose: To explore transaction trends, identify revenue drivers, and evaluate store-level performance.  Dataset: coffee.analysis.coffee_analysis   Analyst: Mahura Kegomoditswe | Date: 27 Oct 2025 </vt:lpstr>
      <vt:lpstr>   The Story: Consistent Growth with Clear Opportunities  Our business is on a strong growth trajectory, but our data reveals specific patterns we can leverage to accelerate further. </vt:lpstr>
      <vt:lpstr>The Growth Engine: Steady &amp; Reliable  What it shows: A consistent month-over-month revenue increase, culminating in a strong June.  The Story: "We have built strong, predictable momentum. Our foundation is solid, and we are on a clear upward track."</vt:lpstr>
      <vt:lpstr>    The Power Player: Lower Manhattan &amp; Bakery Coffee  What it shows: Lower Manhattan is our most consistently high-performing store. Bakery Branded Coffee is our undisputed star product across all locations.  The Story: "We have a winning formula. The combination of our premium coffee in our flagship location is our core engine. However, this also highlights a significant opportunity to lift performance in Astoria."  </vt:lpstr>
      <vt:lpstr>    The Customer Rhythm: Mornings &amp; Weekends Drive Profit  What it shows: Mornings are by far our most profitable time-period, driven by coffee. Weekends generate a massive amount of revenue, with a much higher proportion coming from indulgent products like Drinking Chocolate and Flavours.  The Story: "Our customers' routines define our business. We are their morning ritual and their weekend treat. Our evening and weekday performance, however, is our untapped potential." </vt:lpstr>
      <vt:lpstr>The Golden Hour: 10 AM Peak What it shows: Revenue peaks dramatically around 10 AM.  The Story: "The mid-morning rush is our daily golden hour. This is when we capture the majority of our daily value." </vt:lpstr>
      <vt:lpstr>Strategic Recommendations for the CEO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Kegomoditswe Mahura</dc:creator>
  <cp:lastModifiedBy>Kegomoditswe Mahura</cp:lastModifiedBy>
  <cp:revision>1</cp:revision>
  <dcterms:created xsi:type="dcterms:W3CDTF">2025-10-27T16:06:42Z</dcterms:created>
  <dcterms:modified xsi:type="dcterms:W3CDTF">2025-10-27T18:39:38Z</dcterms:modified>
</cp:coreProperties>
</file>