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1" r:id="rId7"/>
    <p:sldId id="262" r:id="rId8"/>
    <p:sldId id="263" r:id="rId9"/>
    <p:sldId id="264" r:id="rId10"/>
    <p:sldId id="274" r:id="rId11"/>
    <p:sldId id="265" r:id="rId12"/>
    <p:sldId id="272" r:id="rId13"/>
    <p:sldId id="273"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2183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6992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33CB2A-1702-4C1D-9CC4-8D472D39F19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88873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06056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33CB2A-1702-4C1D-9CC4-8D472D39F19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2401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7179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71221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666866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2401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351CED-465B-40B5-ADCE-957C918F227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73491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56615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351CED-465B-40B5-ADCE-957C918F227B}"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4711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351CED-465B-40B5-ADCE-957C918F227B}"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0926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51CED-465B-40B5-ADCE-957C918F227B}"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3635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6114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351CED-465B-40B5-ADCE-957C918F227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15798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E351CED-465B-40B5-ADCE-957C918F227B}" type="datetimeFigureOut">
              <a:rPr lang="en-US" smtClean="0"/>
              <a:t>12/9/2024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45629237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rive.google.com/file/d/1WkMNvoNIA3xWGCJjP1dVSIfNebXpuUki/view?usp=shar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6AFD431-09B7-42CA-BF39-9FE5DBE5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11C96E-3D2D-48C8-AAB9-C1CB02D1D5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accent1">
              <a:alpha val="30000"/>
            </a:schemeClr>
          </a:solidFill>
        </p:grpSpPr>
        <p:sp>
          <p:nvSpPr>
            <p:cNvPr id="11" name="Freeform 11">
              <a:extLst>
                <a:ext uri="{FF2B5EF4-FFF2-40B4-BE49-F238E27FC236}">
                  <a16:creationId xmlns:a16="http://schemas.microsoft.com/office/drawing/2014/main" id="{0D18AF42-7CD5-4754-91D4-1BE53B5D1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IN"/>
            </a:p>
          </p:txBody>
        </p:sp>
        <p:sp>
          <p:nvSpPr>
            <p:cNvPr id="12" name="Freeform 12">
              <a:extLst>
                <a:ext uri="{FF2B5EF4-FFF2-40B4-BE49-F238E27FC236}">
                  <a16:creationId xmlns:a16="http://schemas.microsoft.com/office/drawing/2014/main" id="{A28C8F1A-9407-4D67-8250-D8923BC6D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IN"/>
            </a:p>
          </p:txBody>
        </p:sp>
        <p:sp>
          <p:nvSpPr>
            <p:cNvPr id="13" name="Freeform 13">
              <a:extLst>
                <a:ext uri="{FF2B5EF4-FFF2-40B4-BE49-F238E27FC236}">
                  <a16:creationId xmlns:a16="http://schemas.microsoft.com/office/drawing/2014/main" id="{5CE0A2B0-F7F1-442C-A287-CD6F729E2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IN"/>
            </a:p>
          </p:txBody>
        </p:sp>
        <p:sp>
          <p:nvSpPr>
            <p:cNvPr id="14" name="Freeform 14">
              <a:extLst>
                <a:ext uri="{FF2B5EF4-FFF2-40B4-BE49-F238E27FC236}">
                  <a16:creationId xmlns:a16="http://schemas.microsoft.com/office/drawing/2014/main" id="{9E69CFA3-AE12-4EAF-A3A1-564BEEFEF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IN"/>
            </a:p>
          </p:txBody>
        </p:sp>
        <p:sp>
          <p:nvSpPr>
            <p:cNvPr id="15" name="Freeform 15">
              <a:extLst>
                <a:ext uri="{FF2B5EF4-FFF2-40B4-BE49-F238E27FC236}">
                  <a16:creationId xmlns:a16="http://schemas.microsoft.com/office/drawing/2014/main" id="{ECB64037-2AE8-4CA9-AD8E-7ACC8618F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IN"/>
            </a:p>
          </p:txBody>
        </p:sp>
        <p:sp>
          <p:nvSpPr>
            <p:cNvPr id="16" name="Freeform 16">
              <a:extLst>
                <a:ext uri="{FF2B5EF4-FFF2-40B4-BE49-F238E27FC236}">
                  <a16:creationId xmlns:a16="http://schemas.microsoft.com/office/drawing/2014/main" id="{8D319B10-EE8E-453F-A137-D7EEFA2089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IN"/>
            </a:p>
          </p:txBody>
        </p:sp>
        <p:sp>
          <p:nvSpPr>
            <p:cNvPr id="17" name="Freeform 17">
              <a:extLst>
                <a:ext uri="{FF2B5EF4-FFF2-40B4-BE49-F238E27FC236}">
                  <a16:creationId xmlns:a16="http://schemas.microsoft.com/office/drawing/2014/main" id="{3283F486-509C-4A42-8EED-794A991D2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IN"/>
            </a:p>
          </p:txBody>
        </p:sp>
        <p:sp>
          <p:nvSpPr>
            <p:cNvPr id="18" name="Freeform 18">
              <a:extLst>
                <a:ext uri="{FF2B5EF4-FFF2-40B4-BE49-F238E27FC236}">
                  <a16:creationId xmlns:a16="http://schemas.microsoft.com/office/drawing/2014/main" id="{EBBFBB12-E756-4386-9C17-CA574383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IN"/>
            </a:p>
          </p:txBody>
        </p:sp>
        <p:sp>
          <p:nvSpPr>
            <p:cNvPr id="19" name="Freeform 19">
              <a:extLst>
                <a:ext uri="{FF2B5EF4-FFF2-40B4-BE49-F238E27FC236}">
                  <a16:creationId xmlns:a16="http://schemas.microsoft.com/office/drawing/2014/main" id="{7ADD0E7E-F4A6-4B3F-8A2F-BCBFAFBA2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IN"/>
            </a:p>
          </p:txBody>
        </p:sp>
        <p:sp>
          <p:nvSpPr>
            <p:cNvPr id="20" name="Freeform 20">
              <a:extLst>
                <a:ext uri="{FF2B5EF4-FFF2-40B4-BE49-F238E27FC236}">
                  <a16:creationId xmlns:a16="http://schemas.microsoft.com/office/drawing/2014/main" id="{C19FCFB7-5E71-4197-8EC7-2ACB6DB02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IN"/>
            </a:p>
          </p:txBody>
        </p:sp>
        <p:sp>
          <p:nvSpPr>
            <p:cNvPr id="21" name="Freeform 21">
              <a:extLst>
                <a:ext uri="{FF2B5EF4-FFF2-40B4-BE49-F238E27FC236}">
                  <a16:creationId xmlns:a16="http://schemas.microsoft.com/office/drawing/2014/main" id="{EAA533FE-4903-48DD-A921-421A9C44AF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IN"/>
            </a:p>
          </p:txBody>
        </p:sp>
        <p:sp>
          <p:nvSpPr>
            <p:cNvPr id="22" name="Freeform 22">
              <a:extLst>
                <a:ext uri="{FF2B5EF4-FFF2-40B4-BE49-F238E27FC236}">
                  <a16:creationId xmlns:a16="http://schemas.microsoft.com/office/drawing/2014/main" id="{54CC5D8E-0D6C-4021-B84E-5D6182C0E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IN"/>
            </a:p>
          </p:txBody>
        </p:sp>
      </p:grpSp>
      <p:sp>
        <p:nvSpPr>
          <p:cNvPr id="2" name="Title 1">
            <a:extLst>
              <a:ext uri="{FF2B5EF4-FFF2-40B4-BE49-F238E27FC236}">
                <a16:creationId xmlns:a16="http://schemas.microsoft.com/office/drawing/2014/main" id="{B071E180-E531-EBD4-FEDC-6FF060BADB33}"/>
              </a:ext>
            </a:extLst>
          </p:cNvPr>
          <p:cNvSpPr>
            <a:spLocks noGrp="1"/>
          </p:cNvSpPr>
          <p:nvPr>
            <p:ph type="title"/>
          </p:nvPr>
        </p:nvSpPr>
        <p:spPr>
          <a:xfrm>
            <a:off x="6968824" y="-24140"/>
            <a:ext cx="5736896" cy="3584133"/>
          </a:xfrm>
        </p:spPr>
        <p:txBody>
          <a:bodyPr anchor="ctr">
            <a:normAutofit/>
          </a:bodyPr>
          <a:lstStyle/>
          <a:p>
            <a:r>
              <a:rPr lang="en-US" dirty="0">
                <a:solidFill>
                  <a:schemeClr val="tx1"/>
                </a:solidFill>
              </a:rPr>
              <a:t>Global Supply Chain Management System</a:t>
            </a:r>
            <a:endParaRPr lang="en-IN" dirty="0">
              <a:solidFill>
                <a:schemeClr val="tx1"/>
              </a:solidFill>
            </a:endParaRPr>
          </a:p>
        </p:txBody>
      </p:sp>
      <p:sp>
        <p:nvSpPr>
          <p:cNvPr id="24" name="Freeform 6">
            <a:extLst>
              <a:ext uri="{FF2B5EF4-FFF2-40B4-BE49-F238E27FC236}">
                <a16:creationId xmlns:a16="http://schemas.microsoft.com/office/drawing/2014/main" id="{E7D63BAB-D0DB-4F66-92F9-4D2E0A2E5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643468"/>
            <a:ext cx="7560245" cy="5571066"/>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IN"/>
          </a:p>
        </p:txBody>
      </p:sp>
      <p:sp>
        <p:nvSpPr>
          <p:cNvPr id="3" name="Content Placeholder 2">
            <a:extLst>
              <a:ext uri="{FF2B5EF4-FFF2-40B4-BE49-F238E27FC236}">
                <a16:creationId xmlns:a16="http://schemas.microsoft.com/office/drawing/2014/main" id="{F7D5F795-B3B5-DC55-E46E-6ADB1D77C5E2}"/>
              </a:ext>
            </a:extLst>
          </p:cNvPr>
          <p:cNvSpPr>
            <a:spLocks noGrp="1"/>
          </p:cNvSpPr>
          <p:nvPr>
            <p:ph idx="1"/>
          </p:nvPr>
        </p:nvSpPr>
        <p:spPr>
          <a:xfrm>
            <a:off x="637310" y="1286934"/>
            <a:ext cx="5292436" cy="4284134"/>
          </a:xfrm>
        </p:spPr>
        <p:txBody>
          <a:bodyPr anchor="ctr">
            <a:normAutofit/>
          </a:bodyPr>
          <a:lstStyle/>
          <a:p>
            <a:pPr marL="0" indent="0">
              <a:buNone/>
            </a:pPr>
            <a:r>
              <a:rPr lang="en-IN" b="1">
                <a:solidFill>
                  <a:srgbClr val="FFFFFF"/>
                </a:solidFill>
              </a:rPr>
              <a:t>Subtitle: </a:t>
            </a:r>
            <a:r>
              <a:rPr lang="en-IN">
                <a:solidFill>
                  <a:srgbClr val="FFFFFF"/>
                </a:solidFill>
              </a:rPr>
              <a:t>Applying SQL Skills in Database Management</a:t>
            </a:r>
          </a:p>
          <a:p>
            <a:endParaRPr lang="en-IN" b="1">
              <a:solidFill>
                <a:srgbClr val="FFFFFF"/>
              </a:solidFill>
            </a:endParaRPr>
          </a:p>
          <a:p>
            <a:pPr marL="0" indent="0">
              <a:buNone/>
            </a:pPr>
            <a:r>
              <a:rPr lang="en-IN" b="1">
                <a:solidFill>
                  <a:srgbClr val="FFFFFF"/>
                </a:solidFill>
              </a:rPr>
              <a:t>Presented by:</a:t>
            </a:r>
            <a:endParaRPr lang="en-IN">
              <a:solidFill>
                <a:srgbClr val="FFFFFF"/>
              </a:solidFill>
            </a:endParaRPr>
          </a:p>
          <a:p>
            <a:pPr marL="0" indent="0">
              <a:buNone/>
            </a:pPr>
            <a:r>
              <a:rPr lang="en-IN">
                <a:solidFill>
                  <a:srgbClr val="FFFFFF"/>
                </a:solidFill>
              </a:rPr>
              <a:t>MAHVISH KOUNAIN (NF1014902)</a:t>
            </a:r>
          </a:p>
          <a:p>
            <a:pPr marL="0" indent="0">
              <a:buNone/>
            </a:pPr>
            <a:r>
              <a:rPr lang="en-IN">
                <a:solidFill>
                  <a:srgbClr val="FFFFFF"/>
                </a:solidFill>
              </a:rPr>
              <a:t>Tharun Kumar Reddy, Devapatla (NF1015299)</a:t>
            </a:r>
          </a:p>
          <a:p>
            <a:pPr marL="0" indent="0">
              <a:buNone/>
            </a:pPr>
            <a:r>
              <a:rPr lang="en-IN">
                <a:solidFill>
                  <a:srgbClr val="FFFFFF"/>
                </a:solidFill>
              </a:rPr>
              <a:t>SAI KUMAR GURRAM (NF1015899)</a:t>
            </a:r>
          </a:p>
          <a:p>
            <a:pPr marL="0" indent="0">
              <a:buNone/>
            </a:pPr>
            <a:endParaRPr lang="en-IN" b="1" dirty="0">
              <a:solidFill>
                <a:srgbClr val="FFFFFF"/>
              </a:solidFill>
            </a:endParaRPr>
          </a:p>
        </p:txBody>
      </p:sp>
      <p:sp>
        <p:nvSpPr>
          <p:cNvPr id="5" name="TextBox 4">
            <a:extLst>
              <a:ext uri="{FF2B5EF4-FFF2-40B4-BE49-F238E27FC236}">
                <a16:creationId xmlns:a16="http://schemas.microsoft.com/office/drawing/2014/main" id="{984E8E96-0DCF-233B-79F6-5BF96C1A6A4D}"/>
              </a:ext>
            </a:extLst>
          </p:cNvPr>
          <p:cNvSpPr txBox="1"/>
          <p:nvPr/>
        </p:nvSpPr>
        <p:spPr>
          <a:xfrm>
            <a:off x="3200687" y="3205739"/>
            <a:ext cx="6096000" cy="2585323"/>
          </a:xfrm>
          <a:prstGeom prst="rect">
            <a:avLst/>
          </a:prstGeom>
          <a:noFill/>
        </p:spPr>
        <p:txBody>
          <a:bodyPr wrap="square">
            <a:spAutoFit/>
          </a:bodyPr>
          <a:lstStyle/>
          <a:p>
            <a:pPr marL="0" indent="0" algn="ctr">
              <a:buNone/>
            </a:pPr>
            <a:endParaRPr lang="en-IN" b="1" dirty="0">
              <a:solidFill>
                <a:srgbClr val="FFFFFF"/>
              </a:solidFill>
            </a:endParaRPr>
          </a:p>
          <a:p>
            <a:pPr marL="0" indent="0" algn="ctr">
              <a:buNone/>
            </a:pPr>
            <a:endParaRPr lang="en-IN" b="1" dirty="0">
              <a:solidFill>
                <a:srgbClr val="FFFFFF"/>
              </a:solidFill>
            </a:endParaRPr>
          </a:p>
          <a:p>
            <a:pPr marL="0" indent="0" algn="ctr">
              <a:buNone/>
            </a:pPr>
            <a:endParaRPr lang="en-IN" b="1" dirty="0">
              <a:solidFill>
                <a:srgbClr val="FFFFFF"/>
              </a:solidFill>
            </a:endParaRPr>
          </a:p>
          <a:p>
            <a:pPr marL="0" indent="0" algn="ctr">
              <a:buNone/>
            </a:pPr>
            <a:endParaRPr lang="en-IN" b="1" dirty="0">
              <a:solidFill>
                <a:srgbClr val="FFFFFF"/>
              </a:solidFill>
            </a:endParaRPr>
          </a:p>
          <a:p>
            <a:pPr marL="0" indent="0" algn="ctr">
              <a:buNone/>
            </a:pPr>
            <a:endParaRPr lang="en-IN" b="1" dirty="0">
              <a:solidFill>
                <a:srgbClr val="FFFFFF"/>
              </a:solidFill>
            </a:endParaRPr>
          </a:p>
          <a:p>
            <a:pPr marL="0" indent="0" algn="ctr">
              <a:buNone/>
            </a:pPr>
            <a:endParaRPr lang="en-IN" b="1" dirty="0">
              <a:solidFill>
                <a:srgbClr val="FFFFFF"/>
              </a:solidFill>
            </a:endParaRPr>
          </a:p>
          <a:p>
            <a:pPr marL="0" indent="0" algn="ctr">
              <a:buNone/>
            </a:pPr>
            <a:endParaRPr lang="en-IN" b="1" dirty="0">
              <a:solidFill>
                <a:srgbClr val="FFFFFF"/>
              </a:solidFill>
            </a:endParaRPr>
          </a:p>
          <a:p>
            <a:pPr marL="0" indent="0" algn="ctr">
              <a:buNone/>
            </a:pPr>
            <a:endParaRPr lang="en-IN" b="1" dirty="0">
              <a:solidFill>
                <a:srgbClr val="FFFFFF"/>
              </a:solidFill>
            </a:endParaRPr>
          </a:p>
          <a:p>
            <a:pPr marL="0" indent="0" algn="ctr">
              <a:buNone/>
            </a:pPr>
            <a:r>
              <a:rPr lang="en-IN" b="1" dirty="0">
                <a:solidFill>
                  <a:srgbClr val="FFFFFF"/>
                </a:solidFill>
              </a:rPr>
              <a:t>Professor:</a:t>
            </a:r>
            <a:r>
              <a:rPr lang="en-IN" dirty="0">
                <a:solidFill>
                  <a:srgbClr val="FFFFFF"/>
                </a:solidFill>
              </a:rPr>
              <a:t> </a:t>
            </a:r>
            <a:r>
              <a:rPr lang="en-IN" dirty="0" err="1">
                <a:solidFill>
                  <a:srgbClr val="FFFFFF"/>
                </a:solidFill>
              </a:rPr>
              <a:t>Dr.Abbas</a:t>
            </a:r>
            <a:r>
              <a:rPr lang="en-IN" dirty="0">
                <a:solidFill>
                  <a:srgbClr val="FFFFFF"/>
                </a:solidFill>
              </a:rPr>
              <a:t> </a:t>
            </a:r>
            <a:r>
              <a:rPr lang="en-IN" dirty="0" err="1">
                <a:solidFill>
                  <a:srgbClr val="FFFFFF"/>
                </a:solidFill>
              </a:rPr>
              <a:t>Hamze</a:t>
            </a:r>
            <a:endParaRPr lang="en-IN" dirty="0">
              <a:solidFill>
                <a:srgbClr val="FFFFFF"/>
              </a:solidFill>
            </a:endParaRPr>
          </a:p>
        </p:txBody>
      </p:sp>
    </p:spTree>
    <p:extLst>
      <p:ext uri="{BB962C8B-B14F-4D97-AF65-F5344CB8AC3E}">
        <p14:creationId xmlns:p14="http://schemas.microsoft.com/office/powerpoint/2010/main" val="41668741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828627-4EEE-C8F3-9373-20857B084CD8}"/>
              </a:ext>
            </a:extLst>
          </p:cNvPr>
          <p:cNvSpPr>
            <a:spLocks noGrp="1"/>
          </p:cNvSpPr>
          <p:nvPr>
            <p:ph type="title"/>
          </p:nvPr>
        </p:nvSpPr>
        <p:spPr>
          <a:xfrm>
            <a:off x="2592924" y="624110"/>
            <a:ext cx="8911687" cy="764423"/>
          </a:xfrm>
        </p:spPr>
        <p:txBody>
          <a:bodyPr>
            <a:normAutofit/>
          </a:bodyPr>
          <a:lstStyle/>
          <a:p>
            <a:r>
              <a:rPr lang="en-US" sz="3200" dirty="0"/>
              <a:t>DML commands for UPDATE and DELETE</a:t>
            </a:r>
            <a:endParaRPr lang="en-CA" sz="3200" dirty="0"/>
          </a:p>
        </p:txBody>
      </p:sp>
      <p:sp>
        <p:nvSpPr>
          <p:cNvPr id="6" name="Text Placeholder 5">
            <a:extLst>
              <a:ext uri="{FF2B5EF4-FFF2-40B4-BE49-F238E27FC236}">
                <a16:creationId xmlns:a16="http://schemas.microsoft.com/office/drawing/2014/main" id="{0302D9A9-AC09-1C6A-92BA-D964E586D463}"/>
              </a:ext>
            </a:extLst>
          </p:cNvPr>
          <p:cNvSpPr>
            <a:spLocks noGrp="1"/>
          </p:cNvSpPr>
          <p:nvPr>
            <p:ph type="body" idx="1"/>
          </p:nvPr>
        </p:nvSpPr>
        <p:spPr/>
        <p:txBody>
          <a:bodyPr/>
          <a:lstStyle/>
          <a:p>
            <a:pPr algn="ctr"/>
            <a:r>
              <a:rPr lang="en-US" dirty="0"/>
              <a:t>UPDATE</a:t>
            </a:r>
            <a:endParaRPr lang="en-CA" dirty="0"/>
          </a:p>
        </p:txBody>
      </p:sp>
      <p:pic>
        <p:nvPicPr>
          <p:cNvPr id="11" name="Content Placeholder 10">
            <a:extLst>
              <a:ext uri="{FF2B5EF4-FFF2-40B4-BE49-F238E27FC236}">
                <a16:creationId xmlns:a16="http://schemas.microsoft.com/office/drawing/2014/main" id="{F0E3DFD9-09D4-682A-35FD-24A1A394C582}"/>
              </a:ext>
            </a:extLst>
          </p:cNvPr>
          <p:cNvPicPr>
            <a:picLocks noGrp="1" noChangeAspect="1"/>
          </p:cNvPicPr>
          <p:nvPr>
            <p:ph sz="half" idx="2"/>
          </p:nvPr>
        </p:nvPicPr>
        <p:blipFill>
          <a:blip r:embed="rId2"/>
          <a:stretch>
            <a:fillRect/>
          </a:stretch>
        </p:blipFill>
        <p:spPr>
          <a:xfrm>
            <a:off x="1964267" y="2709334"/>
            <a:ext cx="4775200" cy="1862186"/>
          </a:xfrm>
        </p:spPr>
      </p:pic>
      <p:sp>
        <p:nvSpPr>
          <p:cNvPr id="8" name="Text Placeholder 7">
            <a:extLst>
              <a:ext uri="{FF2B5EF4-FFF2-40B4-BE49-F238E27FC236}">
                <a16:creationId xmlns:a16="http://schemas.microsoft.com/office/drawing/2014/main" id="{27EE0A4D-D544-B7F3-1F7E-FA1E9DF4CA82}"/>
              </a:ext>
            </a:extLst>
          </p:cNvPr>
          <p:cNvSpPr>
            <a:spLocks noGrp="1"/>
          </p:cNvSpPr>
          <p:nvPr>
            <p:ph type="body" sz="quarter" idx="3"/>
          </p:nvPr>
        </p:nvSpPr>
        <p:spPr/>
        <p:txBody>
          <a:bodyPr/>
          <a:lstStyle/>
          <a:p>
            <a:pPr algn="ctr"/>
            <a:r>
              <a:rPr lang="en-US" dirty="0"/>
              <a:t>DELETE</a:t>
            </a:r>
            <a:endParaRPr lang="en-CA" dirty="0"/>
          </a:p>
        </p:txBody>
      </p:sp>
      <p:pic>
        <p:nvPicPr>
          <p:cNvPr id="15" name="Content Placeholder 14">
            <a:extLst>
              <a:ext uri="{FF2B5EF4-FFF2-40B4-BE49-F238E27FC236}">
                <a16:creationId xmlns:a16="http://schemas.microsoft.com/office/drawing/2014/main" id="{4DD2DB3F-A1B9-158B-134A-7FCEEFA49EA4}"/>
              </a:ext>
            </a:extLst>
          </p:cNvPr>
          <p:cNvPicPr>
            <a:picLocks noGrp="1" noChangeAspect="1"/>
          </p:cNvPicPr>
          <p:nvPr>
            <p:ph sz="quarter" idx="4"/>
          </p:nvPr>
        </p:nvPicPr>
        <p:blipFill>
          <a:blip r:embed="rId3"/>
          <a:stretch>
            <a:fillRect/>
          </a:stretch>
        </p:blipFill>
        <p:spPr>
          <a:xfrm>
            <a:off x="7252230" y="2827699"/>
            <a:ext cx="4491037" cy="1558033"/>
          </a:xfrm>
        </p:spPr>
      </p:pic>
      <p:sp>
        <p:nvSpPr>
          <p:cNvPr id="13" name="TextBox 12">
            <a:extLst>
              <a:ext uri="{FF2B5EF4-FFF2-40B4-BE49-F238E27FC236}">
                <a16:creationId xmlns:a16="http://schemas.microsoft.com/office/drawing/2014/main" id="{2F6CB090-090C-550F-E386-550B058BA54E}"/>
              </a:ext>
            </a:extLst>
          </p:cNvPr>
          <p:cNvSpPr txBox="1"/>
          <p:nvPr/>
        </p:nvSpPr>
        <p:spPr>
          <a:xfrm>
            <a:off x="1608667" y="4618990"/>
            <a:ext cx="6096000" cy="1200329"/>
          </a:xfrm>
          <a:prstGeom prst="rect">
            <a:avLst/>
          </a:prstGeom>
          <a:noFill/>
        </p:spPr>
        <p:txBody>
          <a:bodyPr wrap="square">
            <a:spAutoFit/>
          </a:bodyPr>
          <a:lstStyle/>
          <a:p>
            <a:r>
              <a:rPr lang="en-CA" dirty="0"/>
              <a:t>UPDATE Orders</a:t>
            </a:r>
          </a:p>
          <a:p>
            <a:r>
              <a:rPr lang="en-CA" dirty="0"/>
              <a:t> SET </a:t>
            </a:r>
            <a:r>
              <a:rPr lang="en-CA" dirty="0" err="1"/>
              <a:t>TotalAmount</a:t>
            </a:r>
            <a:r>
              <a:rPr lang="en-CA" dirty="0"/>
              <a:t> = 1299.99 </a:t>
            </a:r>
          </a:p>
          <a:p>
            <a:r>
              <a:rPr lang="en-CA" dirty="0"/>
              <a:t>WHERE </a:t>
            </a:r>
          </a:p>
          <a:p>
            <a:r>
              <a:rPr lang="en-CA" dirty="0" err="1"/>
              <a:t>OrderID</a:t>
            </a:r>
            <a:r>
              <a:rPr lang="en-CA" dirty="0"/>
              <a:t> = 6;</a:t>
            </a:r>
          </a:p>
        </p:txBody>
      </p:sp>
      <p:sp>
        <p:nvSpPr>
          <p:cNvPr id="17" name="TextBox 16">
            <a:extLst>
              <a:ext uri="{FF2B5EF4-FFF2-40B4-BE49-F238E27FC236}">
                <a16:creationId xmlns:a16="http://schemas.microsoft.com/office/drawing/2014/main" id="{7400231A-9704-0800-F261-B0271E028FA8}"/>
              </a:ext>
            </a:extLst>
          </p:cNvPr>
          <p:cNvSpPr txBox="1"/>
          <p:nvPr/>
        </p:nvSpPr>
        <p:spPr>
          <a:xfrm>
            <a:off x="6366933" y="4667694"/>
            <a:ext cx="6096000" cy="1477328"/>
          </a:xfrm>
          <a:prstGeom prst="rect">
            <a:avLst/>
          </a:prstGeom>
          <a:noFill/>
        </p:spPr>
        <p:txBody>
          <a:bodyPr wrap="square">
            <a:spAutoFit/>
          </a:bodyPr>
          <a:lstStyle/>
          <a:p>
            <a:r>
              <a:rPr lang="en-CA" dirty="0"/>
              <a:t>DELETE FROM Suppliers </a:t>
            </a:r>
          </a:p>
          <a:p>
            <a:r>
              <a:rPr lang="en-CA" dirty="0"/>
              <a:t>WHERE </a:t>
            </a:r>
            <a:r>
              <a:rPr lang="en-CA" dirty="0" err="1"/>
              <a:t>SupplierID</a:t>
            </a:r>
            <a:r>
              <a:rPr lang="en-CA" dirty="0"/>
              <a:t> NOT IN (    </a:t>
            </a:r>
          </a:p>
          <a:p>
            <a:r>
              <a:rPr lang="en-CA" dirty="0"/>
              <a:t>SELECT DISTINCT </a:t>
            </a:r>
            <a:r>
              <a:rPr lang="en-CA" dirty="0" err="1"/>
              <a:t>SupplierID</a:t>
            </a:r>
            <a:r>
              <a:rPr lang="en-CA" dirty="0"/>
              <a:t>     </a:t>
            </a:r>
          </a:p>
          <a:p>
            <a:r>
              <a:rPr lang="en-CA" dirty="0"/>
              <a:t>FROM Inventory</a:t>
            </a:r>
          </a:p>
          <a:p>
            <a:r>
              <a:rPr lang="en-CA" dirty="0"/>
              <a:t>);</a:t>
            </a:r>
          </a:p>
        </p:txBody>
      </p:sp>
    </p:spTree>
    <p:extLst>
      <p:ext uri="{BB962C8B-B14F-4D97-AF65-F5344CB8AC3E}">
        <p14:creationId xmlns:p14="http://schemas.microsoft.com/office/powerpoint/2010/main" val="170828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a:extLst>
              <a:ext uri="{FF2B5EF4-FFF2-40B4-BE49-F238E27FC236}">
                <a16:creationId xmlns:a16="http://schemas.microsoft.com/office/drawing/2014/main" id="{EA9B60E2-386E-E122-C721-371DD06841A5}"/>
              </a:ext>
            </a:extLst>
          </p:cNvPr>
          <p:cNvSpPr>
            <a:spLocks noGrp="1"/>
          </p:cNvSpPr>
          <p:nvPr>
            <p:ph type="title"/>
          </p:nvPr>
        </p:nvSpPr>
        <p:spPr>
          <a:xfrm>
            <a:off x="6483096" y="624110"/>
            <a:ext cx="5021516" cy="1280890"/>
          </a:xfrm>
        </p:spPr>
        <p:txBody>
          <a:bodyPr>
            <a:normAutofit/>
          </a:bodyPr>
          <a:lstStyle/>
          <a:p>
            <a:r>
              <a:rPr lang="en-IN" dirty="0"/>
              <a:t>Data Query Language (DQL)</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5" name="Picture 4" descr="Computer script on a screen">
            <a:extLst>
              <a:ext uri="{FF2B5EF4-FFF2-40B4-BE49-F238E27FC236}">
                <a16:creationId xmlns:a16="http://schemas.microsoft.com/office/drawing/2014/main" id="{0802AB4D-AD38-90B5-CE78-2AB81E02046C}"/>
              </a:ext>
            </a:extLst>
          </p:cNvPr>
          <p:cNvPicPr>
            <a:picLocks noChangeAspect="1"/>
          </p:cNvPicPr>
          <p:nvPr/>
        </p:nvPicPr>
        <p:blipFill>
          <a:blip r:embed="rId2"/>
          <a:srcRect l="7381" r="47154" b="-2"/>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10AA734D-BC3B-CB80-7B34-D0A6066905A2}"/>
              </a:ext>
            </a:extLst>
          </p:cNvPr>
          <p:cNvSpPr>
            <a:spLocks noGrp="1"/>
          </p:cNvSpPr>
          <p:nvPr>
            <p:ph idx="1"/>
          </p:nvPr>
        </p:nvSpPr>
        <p:spPr>
          <a:xfrm>
            <a:off x="6438191" y="2133600"/>
            <a:ext cx="5066419" cy="3777622"/>
          </a:xfrm>
        </p:spPr>
        <p:txBody>
          <a:bodyPr>
            <a:normAutofit fontScale="85000" lnSpcReduction="10000"/>
          </a:bodyPr>
          <a:lstStyle/>
          <a:p>
            <a:pPr>
              <a:lnSpc>
                <a:spcPct val="90000"/>
              </a:lnSpc>
            </a:pPr>
            <a:r>
              <a:rPr lang="en-US" sz="1600" b="1" dirty="0"/>
              <a:t>DQL (Data Query Language)</a:t>
            </a:r>
            <a:r>
              <a:rPr lang="en-US" sz="1600" dirty="0"/>
              <a:t> is a subset of SQL that is used to query and retrieve data from a database. It focuses on SELECT statements to extract data from one or more tables in a database. DQL does not modify data, but it helps in querying and analyzing data.</a:t>
            </a:r>
          </a:p>
          <a:p>
            <a:pPr marL="0" indent="0">
              <a:lnSpc>
                <a:spcPct val="90000"/>
              </a:lnSpc>
              <a:buNone/>
            </a:pPr>
            <a:endParaRPr lang="en-US" sz="1700" b="1" dirty="0"/>
          </a:p>
          <a:p>
            <a:pPr>
              <a:lnSpc>
                <a:spcPct val="90000"/>
              </a:lnSpc>
            </a:pPr>
            <a:r>
              <a:rPr lang="en-US" sz="1700" b="1" dirty="0"/>
              <a:t>Crafting SQL Queries to Retrieve Data:</a:t>
            </a:r>
            <a:endParaRPr lang="en-US" sz="1700" dirty="0"/>
          </a:p>
          <a:p>
            <a:pPr>
              <a:lnSpc>
                <a:spcPct val="90000"/>
              </a:lnSpc>
              <a:buFont typeface="Arial" panose="020B0604020202020204" pitchFamily="34" charset="0"/>
              <a:buChar char="•"/>
            </a:pPr>
            <a:r>
              <a:rPr lang="en-US" sz="1700" b="1" dirty="0"/>
              <a:t>Selecting Specific Records:</a:t>
            </a:r>
            <a:r>
              <a:rPr lang="en-US" sz="1700" dirty="0"/>
              <a:t> Use SELECT statements to retrieve data from one or more tables.</a:t>
            </a:r>
          </a:p>
          <a:p>
            <a:pPr>
              <a:lnSpc>
                <a:spcPct val="90000"/>
              </a:lnSpc>
              <a:buFont typeface="Arial" panose="020B0604020202020204" pitchFamily="34" charset="0"/>
              <a:buChar char="•"/>
            </a:pPr>
            <a:r>
              <a:rPr lang="en-US" sz="1700" b="1" dirty="0"/>
              <a:t>Joining Multiple Tables:</a:t>
            </a:r>
            <a:r>
              <a:rPr lang="en-US" sz="1700" dirty="0"/>
              <a:t> Use JOIN operations to combine data from related tables.</a:t>
            </a:r>
          </a:p>
          <a:p>
            <a:pPr>
              <a:lnSpc>
                <a:spcPct val="90000"/>
              </a:lnSpc>
              <a:buFont typeface="Arial" panose="020B0604020202020204" pitchFamily="34" charset="0"/>
              <a:buChar char="•"/>
            </a:pPr>
            <a:r>
              <a:rPr lang="en-US" sz="1700" b="1" dirty="0"/>
              <a:t>Grouping Data:</a:t>
            </a:r>
            <a:r>
              <a:rPr lang="en-US" sz="1700" dirty="0"/>
              <a:t> Use GROUP BY clauses to organize data into groups for aggregation.</a:t>
            </a:r>
          </a:p>
          <a:p>
            <a:pPr>
              <a:lnSpc>
                <a:spcPct val="90000"/>
              </a:lnSpc>
              <a:buFont typeface="Arial" panose="020B0604020202020204" pitchFamily="34" charset="0"/>
              <a:buChar char="•"/>
            </a:pPr>
            <a:r>
              <a:rPr lang="en-US" sz="1700" b="1" dirty="0"/>
              <a:t>Performing Aggregate Calculations:</a:t>
            </a:r>
            <a:r>
              <a:rPr lang="en-US" sz="1700" dirty="0"/>
              <a:t> Use functions like COUNT, SUM, AVG, MAX, and MIN to perform calculations on grouped data.</a:t>
            </a:r>
          </a:p>
          <a:p>
            <a:pPr>
              <a:lnSpc>
                <a:spcPct val="90000"/>
              </a:lnSpc>
            </a:pPr>
            <a:endParaRPr lang="en-IN" sz="1700" dirty="0"/>
          </a:p>
        </p:txBody>
      </p:sp>
    </p:spTree>
    <p:extLst>
      <p:ext uri="{BB962C8B-B14F-4D97-AF65-F5344CB8AC3E}">
        <p14:creationId xmlns:p14="http://schemas.microsoft.com/office/powerpoint/2010/main" val="193437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7372-742C-2387-6E2C-B5E7687355A2}"/>
              </a:ext>
            </a:extLst>
          </p:cNvPr>
          <p:cNvSpPr>
            <a:spLocks noGrp="1"/>
          </p:cNvSpPr>
          <p:nvPr>
            <p:ph type="title"/>
          </p:nvPr>
        </p:nvSpPr>
        <p:spPr/>
        <p:txBody>
          <a:bodyPr/>
          <a:lstStyle/>
          <a:p>
            <a:r>
              <a:rPr lang="en-IN" sz="3600">
                <a:solidFill>
                  <a:schemeClr val="tx1"/>
                </a:solidFill>
              </a:rPr>
              <a:t>Example of DQL statements</a:t>
            </a:r>
            <a:endParaRPr lang="en-CA" dirty="0">
              <a:solidFill>
                <a:schemeClr val="tx1"/>
              </a:solidFill>
            </a:endParaRPr>
          </a:p>
        </p:txBody>
      </p:sp>
      <p:sp>
        <p:nvSpPr>
          <p:cNvPr id="8" name="Content Placeholder 7">
            <a:extLst>
              <a:ext uri="{FF2B5EF4-FFF2-40B4-BE49-F238E27FC236}">
                <a16:creationId xmlns:a16="http://schemas.microsoft.com/office/drawing/2014/main" id="{CB30131E-BA0A-77D2-C540-6AFC185B969E}"/>
              </a:ext>
            </a:extLst>
          </p:cNvPr>
          <p:cNvSpPr>
            <a:spLocks noGrp="1"/>
          </p:cNvSpPr>
          <p:nvPr>
            <p:ph sz="half" idx="1"/>
          </p:nvPr>
        </p:nvSpPr>
        <p:spPr/>
        <p:txBody>
          <a:bodyPr>
            <a:normAutofit fontScale="40000" lnSpcReduction="20000"/>
          </a:bodyPr>
          <a:lstStyle/>
          <a:p>
            <a:pPr marL="0" indent="0">
              <a:buNone/>
            </a:pPr>
            <a:r>
              <a:rPr lang="en-US" b="1"/>
              <a:t>/*Combining Data (UNION)*/</a:t>
            </a:r>
          </a:p>
          <a:p>
            <a:pPr marL="0" indent="0">
              <a:buNone/>
            </a:pPr>
            <a:r>
              <a:rPr lang="en-US"/>
              <a:t>SELECT Name AS ProductName, 'In Stock' AS StockStatus </a:t>
            </a:r>
          </a:p>
          <a:p>
            <a:pPr marL="0" indent="0">
              <a:buNone/>
            </a:pPr>
            <a:r>
              <a:rPr lang="en-US"/>
              <a:t>FROM Products</a:t>
            </a:r>
          </a:p>
          <a:p>
            <a:pPr marL="0" indent="0">
              <a:buNone/>
            </a:pPr>
            <a:r>
              <a:rPr lang="en-US"/>
              <a:t>WHERE StockQuantity &gt; 0</a:t>
            </a:r>
          </a:p>
          <a:p>
            <a:pPr marL="0" indent="0">
              <a:buNone/>
            </a:pPr>
            <a:r>
              <a:rPr lang="en-US"/>
              <a:t>UNION</a:t>
            </a:r>
          </a:p>
          <a:p>
            <a:pPr marL="0" indent="0">
              <a:buNone/>
            </a:pPr>
            <a:r>
              <a:rPr lang="en-US"/>
              <a:t>SELECT Name AS ProductName, 'Out of Stock' AS StockStatus </a:t>
            </a:r>
          </a:p>
          <a:p>
            <a:pPr marL="0" indent="0">
              <a:buNone/>
            </a:pPr>
            <a:r>
              <a:rPr lang="en-US"/>
              <a:t>FROM Products </a:t>
            </a:r>
          </a:p>
          <a:p>
            <a:pPr marL="0" indent="0">
              <a:buNone/>
            </a:pPr>
            <a:r>
              <a:rPr lang="en-US"/>
              <a:t>WHERE  StockQuantity = 0;</a:t>
            </a:r>
          </a:p>
          <a:p>
            <a:pPr marL="0" indent="0">
              <a:buNone/>
            </a:pPr>
            <a:endParaRPr lang="en-US"/>
          </a:p>
          <a:p>
            <a:pPr marL="0" indent="0">
              <a:buNone/>
            </a:pPr>
            <a:r>
              <a:rPr lang="en-US" b="1"/>
              <a:t>/*Using CASE Statements*/</a:t>
            </a:r>
          </a:p>
          <a:p>
            <a:pPr marL="0" indent="0">
              <a:buNone/>
            </a:pPr>
            <a:r>
              <a:rPr lang="en-US"/>
              <a:t>SELECT Name, Price,    </a:t>
            </a:r>
          </a:p>
          <a:p>
            <a:pPr marL="0" indent="0">
              <a:buNone/>
            </a:pPr>
            <a:r>
              <a:rPr lang="en-US"/>
              <a:t>CASE         </a:t>
            </a:r>
          </a:p>
          <a:p>
            <a:pPr marL="0" indent="0">
              <a:buNone/>
            </a:pPr>
            <a:r>
              <a:rPr lang="en-US"/>
              <a:t>WHEN Price &lt; 100  THEN 'Budget'         </a:t>
            </a:r>
          </a:p>
          <a:p>
            <a:pPr marL="0" indent="0">
              <a:buNone/>
            </a:pPr>
            <a:r>
              <a:rPr lang="en-US"/>
              <a:t>WHEN Price BETWEEN 100 AND 500 THEN 'Mid-Range'         </a:t>
            </a:r>
          </a:p>
          <a:p>
            <a:pPr marL="0" indent="0">
              <a:buNone/>
            </a:pPr>
            <a:r>
              <a:rPr lang="en-US"/>
              <a:t>ELSE 'Premium'     </a:t>
            </a:r>
          </a:p>
          <a:p>
            <a:pPr marL="0" indent="0">
              <a:buNone/>
            </a:pPr>
            <a:r>
              <a:rPr lang="en-US"/>
              <a:t>END AS PriceCategory </a:t>
            </a:r>
          </a:p>
          <a:p>
            <a:pPr marL="0" indent="0">
              <a:buNone/>
            </a:pPr>
            <a:r>
              <a:rPr lang="en-US"/>
              <a:t>FROM Products;</a:t>
            </a:r>
            <a:endParaRPr lang="en-CA"/>
          </a:p>
          <a:p>
            <a:endParaRPr lang="en-CA" dirty="0"/>
          </a:p>
        </p:txBody>
      </p:sp>
      <p:pic>
        <p:nvPicPr>
          <p:cNvPr id="11" name="Content Placeholder 10">
            <a:extLst>
              <a:ext uri="{FF2B5EF4-FFF2-40B4-BE49-F238E27FC236}">
                <a16:creationId xmlns:a16="http://schemas.microsoft.com/office/drawing/2014/main" id="{84BF08BD-7AA7-1266-0BAF-C23556C14438}"/>
              </a:ext>
            </a:extLst>
          </p:cNvPr>
          <p:cNvPicPr>
            <a:picLocks noGrp="1" noChangeAspect="1"/>
          </p:cNvPicPr>
          <p:nvPr>
            <p:ph sz="half" idx="2"/>
          </p:nvPr>
        </p:nvPicPr>
        <p:blipFill>
          <a:blip r:embed="rId2"/>
          <a:stretch>
            <a:fillRect/>
          </a:stretch>
        </p:blipFill>
        <p:spPr>
          <a:xfrm>
            <a:off x="6719101" y="1876782"/>
            <a:ext cx="4434567" cy="1949110"/>
          </a:xfrm>
        </p:spPr>
      </p:pic>
      <p:pic>
        <p:nvPicPr>
          <p:cNvPr id="13" name="Picture 12">
            <a:extLst>
              <a:ext uri="{FF2B5EF4-FFF2-40B4-BE49-F238E27FC236}">
                <a16:creationId xmlns:a16="http://schemas.microsoft.com/office/drawing/2014/main" id="{1B283657-28A2-6957-02A7-91C0E15153AF}"/>
              </a:ext>
            </a:extLst>
          </p:cNvPr>
          <p:cNvPicPr>
            <a:picLocks noChangeAspect="1"/>
          </p:cNvPicPr>
          <p:nvPr/>
        </p:nvPicPr>
        <p:blipFill>
          <a:blip r:embed="rId3"/>
          <a:stretch>
            <a:fillRect/>
          </a:stretch>
        </p:blipFill>
        <p:spPr>
          <a:xfrm>
            <a:off x="6719102" y="3853530"/>
            <a:ext cx="4434568" cy="2233315"/>
          </a:xfrm>
          <a:prstGeom prst="rect">
            <a:avLst/>
          </a:prstGeom>
        </p:spPr>
      </p:pic>
    </p:spTree>
    <p:extLst>
      <p:ext uri="{BB962C8B-B14F-4D97-AF65-F5344CB8AC3E}">
        <p14:creationId xmlns:p14="http://schemas.microsoft.com/office/powerpoint/2010/main" val="426834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CDC6-D486-7F27-C38C-F4F39A14932D}"/>
              </a:ext>
            </a:extLst>
          </p:cNvPr>
          <p:cNvSpPr>
            <a:spLocks noGrp="1"/>
          </p:cNvSpPr>
          <p:nvPr>
            <p:ph type="title"/>
          </p:nvPr>
        </p:nvSpPr>
        <p:spPr>
          <a:xfrm>
            <a:off x="2592925" y="624110"/>
            <a:ext cx="8911687" cy="993023"/>
          </a:xfrm>
        </p:spPr>
        <p:txBody>
          <a:bodyPr>
            <a:normAutofit fontScale="90000"/>
          </a:bodyPr>
          <a:lstStyle/>
          <a:p>
            <a:r>
              <a:rPr lang="en-US" sz="3100" dirty="0"/>
              <a:t>/*DDL command AND DML command to update a table*/</a:t>
            </a:r>
            <a:br>
              <a:rPr lang="en-US" dirty="0"/>
            </a:br>
            <a:endParaRPr lang="en-CA" dirty="0"/>
          </a:p>
        </p:txBody>
      </p:sp>
      <p:sp>
        <p:nvSpPr>
          <p:cNvPr id="3" name="Content Placeholder 2">
            <a:extLst>
              <a:ext uri="{FF2B5EF4-FFF2-40B4-BE49-F238E27FC236}">
                <a16:creationId xmlns:a16="http://schemas.microsoft.com/office/drawing/2014/main" id="{BF5EB838-18CB-C8E8-0669-F5C1B5F63E25}"/>
              </a:ext>
            </a:extLst>
          </p:cNvPr>
          <p:cNvSpPr>
            <a:spLocks noGrp="1"/>
          </p:cNvSpPr>
          <p:nvPr>
            <p:ph idx="1"/>
          </p:nvPr>
        </p:nvSpPr>
        <p:spPr/>
        <p:txBody>
          <a:bodyPr/>
          <a:lstStyle/>
          <a:p>
            <a:pPr marL="0" indent="0">
              <a:buNone/>
            </a:pPr>
            <a:r>
              <a:rPr lang="en-US" dirty="0"/>
              <a:t>ALTER TABLE Products </a:t>
            </a:r>
          </a:p>
          <a:p>
            <a:pPr marL="0" indent="0">
              <a:buNone/>
            </a:pPr>
            <a:r>
              <a:rPr lang="en-US" dirty="0"/>
              <a:t>ADD </a:t>
            </a:r>
            <a:r>
              <a:rPr lang="en-US" dirty="0" err="1"/>
              <a:t>SupplierID</a:t>
            </a:r>
            <a:r>
              <a:rPr lang="en-US" dirty="0"/>
              <a:t> INT,</a:t>
            </a:r>
          </a:p>
          <a:p>
            <a:pPr marL="0" indent="0">
              <a:buNone/>
            </a:pPr>
            <a:r>
              <a:rPr lang="en-US" dirty="0"/>
              <a:t>ADD FOREIGN KEY (</a:t>
            </a:r>
            <a:r>
              <a:rPr lang="en-US" dirty="0" err="1"/>
              <a:t>SupplierID</a:t>
            </a:r>
            <a:r>
              <a:rPr lang="en-US" dirty="0"/>
              <a:t>) REFERENCES Suppliers(</a:t>
            </a:r>
            <a:r>
              <a:rPr lang="en-US" dirty="0" err="1"/>
              <a:t>SupplierID</a:t>
            </a:r>
            <a:r>
              <a:rPr lang="en-US" dirty="0"/>
              <a:t>);</a:t>
            </a:r>
          </a:p>
          <a:p>
            <a:pPr marL="0" indent="0">
              <a:buNone/>
            </a:pPr>
            <a:endParaRPr lang="en-CA" dirty="0"/>
          </a:p>
        </p:txBody>
      </p:sp>
      <p:pic>
        <p:nvPicPr>
          <p:cNvPr id="5" name="Picture 4">
            <a:extLst>
              <a:ext uri="{FF2B5EF4-FFF2-40B4-BE49-F238E27FC236}">
                <a16:creationId xmlns:a16="http://schemas.microsoft.com/office/drawing/2014/main" id="{C0A5E7FC-81D7-14C4-F1E9-0FD62F9849E1}"/>
              </a:ext>
            </a:extLst>
          </p:cNvPr>
          <p:cNvPicPr>
            <a:picLocks noChangeAspect="1"/>
          </p:cNvPicPr>
          <p:nvPr/>
        </p:nvPicPr>
        <p:blipFill>
          <a:blip r:embed="rId2"/>
          <a:stretch>
            <a:fillRect/>
          </a:stretch>
        </p:blipFill>
        <p:spPr>
          <a:xfrm>
            <a:off x="2589212" y="3308671"/>
            <a:ext cx="7486022" cy="3000794"/>
          </a:xfrm>
          <a:prstGeom prst="rect">
            <a:avLst/>
          </a:prstGeom>
        </p:spPr>
      </p:pic>
    </p:spTree>
    <p:extLst>
      <p:ext uri="{BB962C8B-B14F-4D97-AF65-F5344CB8AC3E}">
        <p14:creationId xmlns:p14="http://schemas.microsoft.com/office/powerpoint/2010/main" val="8484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Blue blocks and networks technology background">
            <a:extLst>
              <a:ext uri="{FF2B5EF4-FFF2-40B4-BE49-F238E27FC236}">
                <a16:creationId xmlns:a16="http://schemas.microsoft.com/office/drawing/2014/main" id="{E3700E6E-974B-636D-B5CF-0313C6EBB1DC}"/>
              </a:ext>
            </a:extLst>
          </p:cNvPr>
          <p:cNvPicPr>
            <a:picLocks noChangeAspect="1"/>
          </p:cNvPicPr>
          <p:nvPr/>
        </p:nvPicPr>
        <p:blipFill>
          <a:blip r:embed="rId2"/>
          <a:srcRect l="18295" r="49205" b="-446"/>
          <a:stretch/>
        </p:blipFill>
        <p:spPr>
          <a:xfrm>
            <a:off x="8229598" y="10"/>
            <a:ext cx="3962401" cy="6857990"/>
          </a:xfrm>
          <a:prstGeom prst="rect">
            <a:avLst/>
          </a:prstGeom>
        </p:spPr>
      </p:pic>
      <p:sp>
        <p:nvSpPr>
          <p:cNvPr id="13"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934213-54A3-0955-D475-410C1DABAD79}"/>
              </a:ext>
            </a:extLst>
          </p:cNvPr>
          <p:cNvSpPr>
            <a:spLocks noGrp="1"/>
          </p:cNvSpPr>
          <p:nvPr>
            <p:ph type="title"/>
          </p:nvPr>
        </p:nvSpPr>
        <p:spPr>
          <a:xfrm>
            <a:off x="541867" y="787400"/>
            <a:ext cx="7145866" cy="778933"/>
          </a:xfrm>
        </p:spPr>
        <p:txBody>
          <a:bodyPr anchor="ctr">
            <a:normAutofit/>
          </a:bodyPr>
          <a:lstStyle/>
          <a:p>
            <a:r>
              <a:rPr lang="en-IN" sz="3200">
                <a:solidFill>
                  <a:srgbClr val="FEFFFF"/>
                </a:solidFill>
              </a:rPr>
              <a:t>Machine Learning Datasets</a:t>
            </a:r>
          </a:p>
        </p:txBody>
      </p:sp>
      <p:sp>
        <p:nvSpPr>
          <p:cNvPr id="3" name="Content Placeholder 2">
            <a:extLst>
              <a:ext uri="{FF2B5EF4-FFF2-40B4-BE49-F238E27FC236}">
                <a16:creationId xmlns:a16="http://schemas.microsoft.com/office/drawing/2014/main" id="{4E505138-9287-B75D-48F4-1F10C413E926}"/>
              </a:ext>
            </a:extLst>
          </p:cNvPr>
          <p:cNvSpPr>
            <a:spLocks noGrp="1"/>
          </p:cNvSpPr>
          <p:nvPr>
            <p:ph idx="1"/>
          </p:nvPr>
        </p:nvSpPr>
        <p:spPr>
          <a:xfrm>
            <a:off x="541866" y="2032000"/>
            <a:ext cx="7145867" cy="3879222"/>
          </a:xfrm>
        </p:spPr>
        <p:txBody>
          <a:bodyPr>
            <a:normAutofit/>
          </a:bodyPr>
          <a:lstStyle/>
          <a:p>
            <a:pPr>
              <a:lnSpc>
                <a:spcPct val="90000"/>
              </a:lnSpc>
            </a:pPr>
            <a:r>
              <a:rPr lang="en-US" sz="1400" b="1">
                <a:solidFill>
                  <a:srgbClr val="FEFFFF"/>
                </a:solidFill>
              </a:rPr>
              <a:t>Preparing Datasets for Machine Learning:</a:t>
            </a:r>
            <a:endParaRPr lang="en-US" sz="1400">
              <a:solidFill>
                <a:srgbClr val="FEFFFF"/>
              </a:solidFill>
            </a:endParaRPr>
          </a:p>
          <a:p>
            <a:pPr>
              <a:lnSpc>
                <a:spcPct val="90000"/>
              </a:lnSpc>
              <a:buFont typeface="Arial" panose="020B0604020202020204" pitchFamily="34" charset="0"/>
              <a:buChar char="•"/>
            </a:pPr>
            <a:r>
              <a:rPr lang="en-US" sz="1400" b="1">
                <a:solidFill>
                  <a:srgbClr val="FEFFFF"/>
                </a:solidFill>
              </a:rPr>
              <a:t>Designing for Easy Data Extraction:</a:t>
            </a:r>
            <a:endParaRPr lang="en-US" sz="1400">
              <a:solidFill>
                <a:srgbClr val="FEFFFF"/>
              </a:solidFill>
            </a:endParaRPr>
          </a:p>
          <a:p>
            <a:pPr marL="742950" lvl="1" indent="-285750">
              <a:lnSpc>
                <a:spcPct val="90000"/>
              </a:lnSpc>
              <a:buFont typeface="Arial" panose="020B0604020202020204" pitchFamily="34" charset="0"/>
              <a:buChar char="•"/>
            </a:pPr>
            <a:r>
              <a:rPr lang="en-US" sz="1400">
                <a:solidFill>
                  <a:srgbClr val="FEFFFF"/>
                </a:solidFill>
              </a:rPr>
              <a:t>Structure the database to allow seamless data extraction.</a:t>
            </a:r>
          </a:p>
          <a:p>
            <a:pPr marL="742950" lvl="1" indent="-285750">
              <a:lnSpc>
                <a:spcPct val="90000"/>
              </a:lnSpc>
              <a:buFont typeface="Arial" panose="020B0604020202020204" pitchFamily="34" charset="0"/>
              <a:buChar char="•"/>
            </a:pPr>
            <a:r>
              <a:rPr lang="en-US" sz="1400">
                <a:solidFill>
                  <a:srgbClr val="FEFFFF"/>
                </a:solidFill>
              </a:rPr>
              <a:t>Ensure relevant data is easily accessible for analysis.</a:t>
            </a:r>
          </a:p>
          <a:p>
            <a:pPr>
              <a:lnSpc>
                <a:spcPct val="90000"/>
              </a:lnSpc>
            </a:pPr>
            <a:r>
              <a:rPr lang="en-US" sz="1400" b="1">
                <a:solidFill>
                  <a:srgbClr val="FEFFFF"/>
                </a:solidFill>
              </a:rPr>
              <a:t>Creating Sample Datasets:</a:t>
            </a:r>
            <a:endParaRPr lang="en-US" sz="1400">
              <a:solidFill>
                <a:srgbClr val="FEFFFF"/>
              </a:solidFill>
            </a:endParaRPr>
          </a:p>
          <a:p>
            <a:pPr>
              <a:lnSpc>
                <a:spcPct val="90000"/>
              </a:lnSpc>
              <a:buFont typeface="Arial" panose="020B0604020202020204" pitchFamily="34" charset="0"/>
              <a:buChar char="•"/>
            </a:pPr>
            <a:r>
              <a:rPr lang="en-US" sz="1400">
                <a:solidFill>
                  <a:srgbClr val="FEFFFF"/>
                </a:solidFill>
              </a:rPr>
              <a:t>Prepare datasets from the database for machine learning projects.</a:t>
            </a:r>
          </a:p>
          <a:p>
            <a:pPr>
              <a:lnSpc>
                <a:spcPct val="90000"/>
              </a:lnSpc>
              <a:buFont typeface="Arial" panose="020B0604020202020204" pitchFamily="34" charset="0"/>
              <a:buChar char="•"/>
            </a:pPr>
            <a:r>
              <a:rPr lang="en-US" sz="1400">
                <a:solidFill>
                  <a:srgbClr val="FEFFFF"/>
                </a:solidFill>
              </a:rPr>
              <a:t>Include various data points such as supplier performance, inventory levels, order fulfillment times, and customer satisfaction metrics.</a:t>
            </a:r>
          </a:p>
          <a:p>
            <a:pPr>
              <a:lnSpc>
                <a:spcPct val="90000"/>
              </a:lnSpc>
            </a:pPr>
            <a:r>
              <a:rPr lang="en-US" sz="1400" b="1">
                <a:solidFill>
                  <a:srgbClr val="FEFFFF"/>
                </a:solidFill>
              </a:rPr>
              <a:t>Data for Analysis and Predictive Modeling:</a:t>
            </a:r>
            <a:endParaRPr lang="en-US" sz="1400">
              <a:solidFill>
                <a:srgbClr val="FEFFFF"/>
              </a:solidFill>
            </a:endParaRPr>
          </a:p>
          <a:p>
            <a:pPr>
              <a:lnSpc>
                <a:spcPct val="90000"/>
              </a:lnSpc>
              <a:buFont typeface="Arial" panose="020B0604020202020204" pitchFamily="34" charset="0"/>
              <a:buChar char="•"/>
            </a:pPr>
            <a:r>
              <a:rPr lang="en-US" sz="1400">
                <a:solidFill>
                  <a:srgbClr val="FEFFFF"/>
                </a:solidFill>
              </a:rPr>
              <a:t>Extract data that can be used for training machine learning models.</a:t>
            </a:r>
          </a:p>
          <a:p>
            <a:pPr>
              <a:lnSpc>
                <a:spcPct val="90000"/>
              </a:lnSpc>
              <a:buFont typeface="Arial" panose="020B0604020202020204" pitchFamily="34" charset="0"/>
              <a:buChar char="•"/>
            </a:pPr>
            <a:r>
              <a:rPr lang="en-US" sz="1400">
                <a:solidFill>
                  <a:srgbClr val="FEFFFF"/>
                </a:solidFill>
              </a:rPr>
              <a:t>Focus on data points that help in predictive analytics, such as forecasting demand, optimizing inventory, and improving supply chain efficiency.</a:t>
            </a:r>
          </a:p>
          <a:p>
            <a:pPr marL="0" indent="0">
              <a:lnSpc>
                <a:spcPct val="90000"/>
              </a:lnSpc>
              <a:buNone/>
            </a:pPr>
            <a:endParaRPr lang="en-IN" sz="1400">
              <a:solidFill>
                <a:srgbClr val="FEFFFF"/>
              </a:solidFill>
            </a:endParaRPr>
          </a:p>
        </p:txBody>
      </p:sp>
    </p:spTree>
    <p:extLst>
      <p:ext uri="{BB962C8B-B14F-4D97-AF65-F5344CB8AC3E}">
        <p14:creationId xmlns:p14="http://schemas.microsoft.com/office/powerpoint/2010/main" val="370903249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E869B-085D-43B3-AED8-9B0655612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54E744A-A072-47AF-981A-3718617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8229600" cy="6858000"/>
          </a:xfrm>
          <a:prstGeom prst="rect">
            <a:avLst/>
          </a:prstGeom>
          <a:solidFill>
            <a:schemeClr val="tx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Packages on conveyor belt">
            <a:extLst>
              <a:ext uri="{FF2B5EF4-FFF2-40B4-BE49-F238E27FC236}">
                <a16:creationId xmlns:a16="http://schemas.microsoft.com/office/drawing/2014/main" id="{8752FAAC-7174-4C86-69F0-6B087810C2D9}"/>
              </a:ext>
            </a:extLst>
          </p:cNvPr>
          <p:cNvPicPr>
            <a:picLocks noChangeAspect="1"/>
          </p:cNvPicPr>
          <p:nvPr/>
        </p:nvPicPr>
        <p:blipFill>
          <a:blip r:embed="rId2"/>
          <a:srcRect l="14649" r="46784" b="-1"/>
          <a:stretch/>
        </p:blipFill>
        <p:spPr>
          <a:xfrm>
            <a:off x="8229598" y="10"/>
            <a:ext cx="3962401" cy="6857990"/>
          </a:xfrm>
          <a:prstGeom prst="rect">
            <a:avLst/>
          </a:prstGeom>
        </p:spPr>
      </p:pic>
      <p:sp>
        <p:nvSpPr>
          <p:cNvPr id="13" name="Freeform 5">
            <a:extLst>
              <a:ext uri="{FF2B5EF4-FFF2-40B4-BE49-F238E27FC236}">
                <a16:creationId xmlns:a16="http://schemas.microsoft.com/office/drawing/2014/main" id="{F0254341-1068-4FB7-8AEF-220C6EB41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62E17CE-0C49-30E5-3C15-197430D55623}"/>
              </a:ext>
            </a:extLst>
          </p:cNvPr>
          <p:cNvSpPr>
            <a:spLocks noGrp="1"/>
          </p:cNvSpPr>
          <p:nvPr>
            <p:ph type="title"/>
          </p:nvPr>
        </p:nvSpPr>
        <p:spPr>
          <a:xfrm>
            <a:off x="541867" y="787400"/>
            <a:ext cx="7145866" cy="778933"/>
          </a:xfrm>
        </p:spPr>
        <p:txBody>
          <a:bodyPr anchor="ctr">
            <a:normAutofit/>
          </a:bodyPr>
          <a:lstStyle/>
          <a:p>
            <a:pPr>
              <a:lnSpc>
                <a:spcPct val="90000"/>
              </a:lnSpc>
            </a:pPr>
            <a:r>
              <a:rPr lang="en-IN" sz="2500" b="1">
                <a:solidFill>
                  <a:srgbClr val="FEFFFF"/>
                </a:solidFill>
              </a:rPr>
              <a:t>Example SQL Queries for Data Extraction</a:t>
            </a:r>
            <a:br>
              <a:rPr lang="en-IN" sz="2500">
                <a:solidFill>
                  <a:srgbClr val="FEFFFF"/>
                </a:solidFill>
              </a:rPr>
            </a:br>
            <a:endParaRPr lang="en-IN" sz="2500">
              <a:solidFill>
                <a:srgbClr val="FEFFFF"/>
              </a:solidFill>
            </a:endParaRPr>
          </a:p>
        </p:txBody>
      </p:sp>
      <p:sp>
        <p:nvSpPr>
          <p:cNvPr id="3" name="Content Placeholder 2">
            <a:extLst>
              <a:ext uri="{FF2B5EF4-FFF2-40B4-BE49-F238E27FC236}">
                <a16:creationId xmlns:a16="http://schemas.microsoft.com/office/drawing/2014/main" id="{AEB076B6-7CDE-64E1-7806-13762DDD40FC}"/>
              </a:ext>
            </a:extLst>
          </p:cNvPr>
          <p:cNvSpPr>
            <a:spLocks noGrp="1"/>
          </p:cNvSpPr>
          <p:nvPr>
            <p:ph idx="1"/>
          </p:nvPr>
        </p:nvSpPr>
        <p:spPr>
          <a:xfrm>
            <a:off x="73572" y="1694179"/>
            <a:ext cx="7614161" cy="5011421"/>
          </a:xfrm>
        </p:spPr>
        <p:txBody>
          <a:bodyPr>
            <a:normAutofit/>
          </a:bodyPr>
          <a:lstStyle/>
          <a:p>
            <a:pPr marL="0" indent="0">
              <a:lnSpc>
                <a:spcPct val="90000"/>
              </a:lnSpc>
              <a:buNone/>
            </a:pPr>
            <a:r>
              <a:rPr lang="en-IN" sz="900" dirty="0">
                <a:solidFill>
                  <a:srgbClr val="FEFFFF"/>
                </a:solidFill>
              </a:rPr>
              <a:t>-- Extracting supplier performance data</a:t>
            </a:r>
          </a:p>
          <a:p>
            <a:pPr marL="0" indent="0">
              <a:lnSpc>
                <a:spcPct val="90000"/>
              </a:lnSpc>
              <a:buNone/>
            </a:pPr>
            <a:r>
              <a:rPr lang="en-IN" sz="900" dirty="0">
                <a:solidFill>
                  <a:srgbClr val="FEFFFF"/>
                </a:solidFill>
              </a:rPr>
              <a:t>SELECT </a:t>
            </a:r>
            <a:r>
              <a:rPr lang="en-IN" sz="900" dirty="0" err="1">
                <a:solidFill>
                  <a:srgbClr val="FEFFFF"/>
                </a:solidFill>
              </a:rPr>
              <a:t>SupplierID</a:t>
            </a:r>
            <a:r>
              <a:rPr lang="en-IN" sz="900" dirty="0">
                <a:solidFill>
                  <a:srgbClr val="FEFFFF"/>
                </a:solidFill>
              </a:rPr>
              <a:t>, AVG(</a:t>
            </a:r>
            <a:r>
              <a:rPr lang="en-IN" sz="900" dirty="0" err="1">
                <a:solidFill>
                  <a:srgbClr val="FEFFFF"/>
                </a:solidFill>
              </a:rPr>
              <a:t>DeliveryTime</a:t>
            </a:r>
            <a:r>
              <a:rPr lang="en-IN" sz="900" dirty="0">
                <a:solidFill>
                  <a:srgbClr val="FEFFFF"/>
                </a:solidFill>
              </a:rPr>
              <a:t>) AS </a:t>
            </a:r>
            <a:r>
              <a:rPr lang="en-IN" sz="900" dirty="0" err="1">
                <a:solidFill>
                  <a:srgbClr val="FEFFFF"/>
                </a:solidFill>
              </a:rPr>
              <a:t>AverageDeliveryTime</a:t>
            </a:r>
            <a:r>
              <a:rPr lang="en-IN" sz="900" dirty="0">
                <a:solidFill>
                  <a:srgbClr val="FEFFFF"/>
                </a:solidFill>
              </a:rPr>
              <a:t> </a:t>
            </a:r>
          </a:p>
          <a:p>
            <a:pPr marL="0" indent="0">
              <a:lnSpc>
                <a:spcPct val="90000"/>
              </a:lnSpc>
              <a:buNone/>
            </a:pPr>
            <a:r>
              <a:rPr lang="en-IN" sz="900" dirty="0">
                <a:solidFill>
                  <a:srgbClr val="FEFFFF"/>
                </a:solidFill>
              </a:rPr>
              <a:t>FROM Shipments </a:t>
            </a:r>
          </a:p>
          <a:p>
            <a:pPr marL="0" indent="0">
              <a:lnSpc>
                <a:spcPct val="90000"/>
              </a:lnSpc>
              <a:buNone/>
            </a:pPr>
            <a:r>
              <a:rPr lang="en-IN" sz="900" dirty="0">
                <a:solidFill>
                  <a:srgbClr val="FEFFFF"/>
                </a:solidFill>
              </a:rPr>
              <a:t>GROUP BY </a:t>
            </a:r>
            <a:r>
              <a:rPr lang="en-IN" sz="900" dirty="0" err="1">
                <a:solidFill>
                  <a:srgbClr val="FEFFFF"/>
                </a:solidFill>
              </a:rPr>
              <a:t>SupplierID</a:t>
            </a:r>
            <a:r>
              <a:rPr lang="en-IN" sz="900" dirty="0">
                <a:solidFill>
                  <a:srgbClr val="FEFFFF"/>
                </a:solidFill>
              </a:rPr>
              <a:t>;</a:t>
            </a:r>
          </a:p>
          <a:p>
            <a:pPr marL="0" indent="0">
              <a:lnSpc>
                <a:spcPct val="90000"/>
              </a:lnSpc>
              <a:buNone/>
            </a:pPr>
            <a:endParaRPr lang="en-IN" sz="900" dirty="0">
              <a:solidFill>
                <a:srgbClr val="FEFFFF"/>
              </a:solidFill>
            </a:endParaRPr>
          </a:p>
          <a:p>
            <a:pPr marL="0" indent="0">
              <a:lnSpc>
                <a:spcPct val="90000"/>
              </a:lnSpc>
              <a:buNone/>
            </a:pPr>
            <a:r>
              <a:rPr lang="en-IN" sz="900" dirty="0">
                <a:solidFill>
                  <a:srgbClr val="FEFFFF"/>
                </a:solidFill>
              </a:rPr>
              <a:t>-- Extracting inventory levels</a:t>
            </a:r>
          </a:p>
          <a:p>
            <a:pPr marL="0" indent="0">
              <a:lnSpc>
                <a:spcPct val="90000"/>
              </a:lnSpc>
              <a:buNone/>
            </a:pPr>
            <a:r>
              <a:rPr lang="en-IN" sz="900" dirty="0">
                <a:solidFill>
                  <a:srgbClr val="FEFFFF"/>
                </a:solidFill>
              </a:rPr>
              <a:t>SELECT </a:t>
            </a:r>
            <a:r>
              <a:rPr lang="en-IN" sz="900" dirty="0" err="1">
                <a:solidFill>
                  <a:srgbClr val="FEFFFF"/>
                </a:solidFill>
              </a:rPr>
              <a:t>WarehouseID</a:t>
            </a:r>
            <a:r>
              <a:rPr lang="en-IN" sz="900" dirty="0">
                <a:solidFill>
                  <a:srgbClr val="FEFFFF"/>
                </a:solidFill>
              </a:rPr>
              <a:t>, </a:t>
            </a:r>
            <a:r>
              <a:rPr lang="en-IN" sz="900" dirty="0" err="1">
                <a:solidFill>
                  <a:srgbClr val="FEFFFF"/>
                </a:solidFill>
              </a:rPr>
              <a:t>ProductID</a:t>
            </a:r>
            <a:r>
              <a:rPr lang="en-IN" sz="900" dirty="0">
                <a:solidFill>
                  <a:srgbClr val="FEFFFF"/>
                </a:solidFill>
              </a:rPr>
              <a:t>, Quantity </a:t>
            </a:r>
          </a:p>
          <a:p>
            <a:pPr marL="0" indent="0">
              <a:lnSpc>
                <a:spcPct val="90000"/>
              </a:lnSpc>
              <a:buNone/>
            </a:pPr>
            <a:r>
              <a:rPr lang="en-IN" sz="900" dirty="0">
                <a:solidFill>
                  <a:srgbClr val="FEFFFF"/>
                </a:solidFill>
              </a:rPr>
              <a:t>FROM Inventory </a:t>
            </a:r>
          </a:p>
          <a:p>
            <a:pPr marL="0" indent="0">
              <a:lnSpc>
                <a:spcPct val="90000"/>
              </a:lnSpc>
              <a:buNone/>
            </a:pPr>
            <a:r>
              <a:rPr lang="en-IN" sz="900" dirty="0">
                <a:solidFill>
                  <a:srgbClr val="FEFFFF"/>
                </a:solidFill>
              </a:rPr>
              <a:t>WHERE Quantity &lt; 50;</a:t>
            </a:r>
          </a:p>
          <a:p>
            <a:pPr marL="0" indent="0">
              <a:lnSpc>
                <a:spcPct val="90000"/>
              </a:lnSpc>
              <a:buNone/>
            </a:pPr>
            <a:endParaRPr lang="en-IN" sz="900" dirty="0">
              <a:solidFill>
                <a:srgbClr val="FEFFFF"/>
              </a:solidFill>
            </a:endParaRPr>
          </a:p>
          <a:p>
            <a:pPr marL="0" indent="0">
              <a:lnSpc>
                <a:spcPct val="90000"/>
              </a:lnSpc>
              <a:buNone/>
            </a:pPr>
            <a:r>
              <a:rPr lang="en-IN" sz="900" dirty="0">
                <a:solidFill>
                  <a:srgbClr val="FEFFFF"/>
                </a:solidFill>
              </a:rPr>
              <a:t>-- Extracting order </a:t>
            </a:r>
            <a:r>
              <a:rPr lang="en-IN" sz="900" dirty="0" err="1">
                <a:solidFill>
                  <a:srgbClr val="FEFFFF"/>
                </a:solidFill>
              </a:rPr>
              <a:t>fulfillment</a:t>
            </a:r>
            <a:r>
              <a:rPr lang="en-IN" sz="900" dirty="0">
                <a:solidFill>
                  <a:srgbClr val="FEFFFF"/>
                </a:solidFill>
              </a:rPr>
              <a:t> times</a:t>
            </a:r>
          </a:p>
          <a:p>
            <a:pPr marL="0" indent="0">
              <a:lnSpc>
                <a:spcPct val="90000"/>
              </a:lnSpc>
              <a:buNone/>
            </a:pPr>
            <a:r>
              <a:rPr lang="en-IN" sz="900" dirty="0">
                <a:solidFill>
                  <a:srgbClr val="FEFFFF"/>
                </a:solidFill>
              </a:rPr>
              <a:t>SELECT </a:t>
            </a:r>
            <a:r>
              <a:rPr lang="en-IN" sz="900" dirty="0" err="1">
                <a:solidFill>
                  <a:srgbClr val="FEFFFF"/>
                </a:solidFill>
              </a:rPr>
              <a:t>OrderID</a:t>
            </a:r>
            <a:r>
              <a:rPr lang="en-IN" sz="900" dirty="0">
                <a:solidFill>
                  <a:srgbClr val="FEFFFF"/>
                </a:solidFill>
              </a:rPr>
              <a:t>, DATEDIFF(</a:t>
            </a:r>
            <a:r>
              <a:rPr lang="en-IN" sz="900" dirty="0" err="1">
                <a:solidFill>
                  <a:srgbClr val="FEFFFF"/>
                </a:solidFill>
              </a:rPr>
              <a:t>DeliveryDate</a:t>
            </a:r>
            <a:r>
              <a:rPr lang="en-IN" sz="900" dirty="0">
                <a:solidFill>
                  <a:srgbClr val="FEFFFF"/>
                </a:solidFill>
              </a:rPr>
              <a:t>, </a:t>
            </a:r>
            <a:r>
              <a:rPr lang="en-IN" sz="900" dirty="0" err="1">
                <a:solidFill>
                  <a:srgbClr val="FEFFFF"/>
                </a:solidFill>
              </a:rPr>
              <a:t>OrderDate</a:t>
            </a:r>
            <a:r>
              <a:rPr lang="en-IN" sz="900" dirty="0">
                <a:solidFill>
                  <a:srgbClr val="FEFFFF"/>
                </a:solidFill>
              </a:rPr>
              <a:t>) AS </a:t>
            </a:r>
            <a:r>
              <a:rPr lang="en-IN" sz="900" dirty="0" err="1">
                <a:solidFill>
                  <a:srgbClr val="FEFFFF"/>
                </a:solidFill>
              </a:rPr>
              <a:t>FulfillmentTime</a:t>
            </a:r>
            <a:r>
              <a:rPr lang="en-IN" sz="900" dirty="0">
                <a:solidFill>
                  <a:srgbClr val="FEFFFF"/>
                </a:solidFill>
              </a:rPr>
              <a:t> </a:t>
            </a:r>
          </a:p>
          <a:p>
            <a:pPr marL="0" indent="0">
              <a:lnSpc>
                <a:spcPct val="90000"/>
              </a:lnSpc>
              <a:buNone/>
            </a:pPr>
            <a:r>
              <a:rPr lang="en-IN" sz="900" dirty="0">
                <a:solidFill>
                  <a:srgbClr val="FEFFFF"/>
                </a:solidFill>
              </a:rPr>
              <a:t>FROM Orders </a:t>
            </a:r>
          </a:p>
          <a:p>
            <a:pPr marL="0" indent="0">
              <a:lnSpc>
                <a:spcPct val="90000"/>
              </a:lnSpc>
              <a:buNone/>
            </a:pPr>
            <a:r>
              <a:rPr lang="en-IN" sz="900" dirty="0">
                <a:solidFill>
                  <a:srgbClr val="FEFFFF"/>
                </a:solidFill>
              </a:rPr>
              <a:t>JOIN Shipments ON </a:t>
            </a:r>
            <a:r>
              <a:rPr lang="en-IN" sz="900" dirty="0" err="1">
                <a:solidFill>
                  <a:srgbClr val="FEFFFF"/>
                </a:solidFill>
              </a:rPr>
              <a:t>Orders.OrderID</a:t>
            </a:r>
            <a:r>
              <a:rPr lang="en-IN" sz="900" dirty="0">
                <a:solidFill>
                  <a:srgbClr val="FEFFFF"/>
                </a:solidFill>
              </a:rPr>
              <a:t> = </a:t>
            </a:r>
            <a:r>
              <a:rPr lang="en-IN" sz="900" dirty="0" err="1">
                <a:solidFill>
                  <a:srgbClr val="FEFFFF"/>
                </a:solidFill>
              </a:rPr>
              <a:t>Shipments.OrderID</a:t>
            </a:r>
            <a:r>
              <a:rPr lang="en-IN" sz="900" dirty="0">
                <a:solidFill>
                  <a:srgbClr val="FEFFFF"/>
                </a:solidFill>
              </a:rPr>
              <a:t>;</a:t>
            </a:r>
          </a:p>
          <a:p>
            <a:pPr marL="0" indent="0">
              <a:lnSpc>
                <a:spcPct val="90000"/>
              </a:lnSpc>
              <a:buNone/>
            </a:pPr>
            <a:endParaRPr lang="en-IN" sz="900" dirty="0">
              <a:solidFill>
                <a:srgbClr val="FEFFFF"/>
              </a:solidFill>
            </a:endParaRPr>
          </a:p>
          <a:p>
            <a:pPr marL="0" indent="0">
              <a:lnSpc>
                <a:spcPct val="90000"/>
              </a:lnSpc>
              <a:buNone/>
            </a:pPr>
            <a:r>
              <a:rPr lang="en-IN" sz="900" dirty="0">
                <a:solidFill>
                  <a:srgbClr val="FEFFFF"/>
                </a:solidFill>
              </a:rPr>
              <a:t>-- Extracting customer satisfaction metrics</a:t>
            </a:r>
          </a:p>
          <a:p>
            <a:pPr marL="0" indent="0">
              <a:lnSpc>
                <a:spcPct val="90000"/>
              </a:lnSpc>
              <a:buNone/>
            </a:pPr>
            <a:r>
              <a:rPr lang="en-IN" sz="900" dirty="0">
                <a:solidFill>
                  <a:srgbClr val="FEFFFF"/>
                </a:solidFill>
              </a:rPr>
              <a:t>SELECT </a:t>
            </a:r>
            <a:r>
              <a:rPr lang="en-IN" sz="900" dirty="0" err="1">
                <a:solidFill>
                  <a:srgbClr val="FEFFFF"/>
                </a:solidFill>
              </a:rPr>
              <a:t>CustomerID</a:t>
            </a:r>
            <a:r>
              <a:rPr lang="en-IN" sz="900" dirty="0">
                <a:solidFill>
                  <a:srgbClr val="FEFFFF"/>
                </a:solidFill>
              </a:rPr>
              <a:t>, COUNT(</a:t>
            </a:r>
            <a:r>
              <a:rPr lang="en-IN" sz="900" dirty="0" err="1">
                <a:solidFill>
                  <a:srgbClr val="FEFFFF"/>
                </a:solidFill>
              </a:rPr>
              <a:t>OrderID</a:t>
            </a:r>
            <a:r>
              <a:rPr lang="en-IN" sz="900" dirty="0">
                <a:solidFill>
                  <a:srgbClr val="FEFFFF"/>
                </a:solidFill>
              </a:rPr>
              <a:t>) AS </a:t>
            </a:r>
            <a:r>
              <a:rPr lang="en-IN" sz="900" dirty="0" err="1">
                <a:solidFill>
                  <a:srgbClr val="FEFFFF"/>
                </a:solidFill>
              </a:rPr>
              <a:t>OrdersPlaced</a:t>
            </a:r>
            <a:r>
              <a:rPr lang="en-IN" sz="900" dirty="0">
                <a:solidFill>
                  <a:srgbClr val="FEFFFF"/>
                </a:solidFill>
              </a:rPr>
              <a:t>, AVG(</a:t>
            </a:r>
            <a:r>
              <a:rPr lang="en-IN" sz="900" dirty="0" err="1">
                <a:solidFill>
                  <a:srgbClr val="FEFFFF"/>
                </a:solidFill>
              </a:rPr>
              <a:t>FeedbackRating</a:t>
            </a:r>
            <a:r>
              <a:rPr lang="en-IN" sz="900" dirty="0">
                <a:solidFill>
                  <a:srgbClr val="FEFFFF"/>
                </a:solidFill>
              </a:rPr>
              <a:t>) AS </a:t>
            </a:r>
            <a:r>
              <a:rPr lang="en-IN" sz="900" dirty="0" err="1">
                <a:solidFill>
                  <a:srgbClr val="FEFFFF"/>
                </a:solidFill>
              </a:rPr>
              <a:t>AverageRating</a:t>
            </a:r>
            <a:r>
              <a:rPr lang="en-IN" sz="900" dirty="0">
                <a:solidFill>
                  <a:srgbClr val="FEFFFF"/>
                </a:solidFill>
              </a:rPr>
              <a:t> </a:t>
            </a:r>
          </a:p>
          <a:p>
            <a:pPr marL="0" indent="0">
              <a:lnSpc>
                <a:spcPct val="90000"/>
              </a:lnSpc>
              <a:buNone/>
            </a:pPr>
            <a:r>
              <a:rPr lang="en-IN" sz="900" dirty="0">
                <a:solidFill>
                  <a:srgbClr val="FEFFFF"/>
                </a:solidFill>
              </a:rPr>
              <a:t>FROM Orders </a:t>
            </a:r>
          </a:p>
          <a:p>
            <a:pPr marL="0" indent="0">
              <a:lnSpc>
                <a:spcPct val="90000"/>
              </a:lnSpc>
              <a:buNone/>
            </a:pPr>
            <a:r>
              <a:rPr lang="en-IN" sz="900" dirty="0">
                <a:solidFill>
                  <a:srgbClr val="FEFFFF"/>
                </a:solidFill>
              </a:rPr>
              <a:t>JOIN </a:t>
            </a:r>
            <a:r>
              <a:rPr lang="en-IN" sz="900" dirty="0" err="1">
                <a:solidFill>
                  <a:srgbClr val="FEFFFF"/>
                </a:solidFill>
              </a:rPr>
              <a:t>CustomerFeedback</a:t>
            </a:r>
            <a:r>
              <a:rPr lang="en-IN" sz="900" dirty="0">
                <a:solidFill>
                  <a:srgbClr val="FEFFFF"/>
                </a:solidFill>
              </a:rPr>
              <a:t> ON </a:t>
            </a:r>
            <a:r>
              <a:rPr lang="en-IN" sz="900" dirty="0" err="1">
                <a:solidFill>
                  <a:srgbClr val="FEFFFF"/>
                </a:solidFill>
              </a:rPr>
              <a:t>Orders.OrderID</a:t>
            </a:r>
            <a:r>
              <a:rPr lang="en-IN" sz="900" dirty="0">
                <a:solidFill>
                  <a:srgbClr val="FEFFFF"/>
                </a:solidFill>
              </a:rPr>
              <a:t> = </a:t>
            </a:r>
            <a:r>
              <a:rPr lang="en-IN" sz="900" dirty="0" err="1">
                <a:solidFill>
                  <a:srgbClr val="FEFFFF"/>
                </a:solidFill>
              </a:rPr>
              <a:t>CustomerFeedback.OrderID</a:t>
            </a:r>
            <a:r>
              <a:rPr lang="en-IN" sz="900" dirty="0">
                <a:solidFill>
                  <a:srgbClr val="FEFFFF"/>
                </a:solidFill>
              </a:rPr>
              <a:t> </a:t>
            </a:r>
          </a:p>
          <a:p>
            <a:pPr marL="0" indent="0">
              <a:lnSpc>
                <a:spcPct val="90000"/>
              </a:lnSpc>
              <a:buNone/>
            </a:pPr>
            <a:r>
              <a:rPr lang="en-IN" sz="900" dirty="0">
                <a:solidFill>
                  <a:srgbClr val="FEFFFF"/>
                </a:solidFill>
              </a:rPr>
              <a:t>GROUP BY </a:t>
            </a:r>
            <a:r>
              <a:rPr lang="en-IN" sz="900" dirty="0" err="1">
                <a:solidFill>
                  <a:srgbClr val="FEFFFF"/>
                </a:solidFill>
              </a:rPr>
              <a:t>CustomerID</a:t>
            </a:r>
            <a:r>
              <a:rPr lang="en-IN" sz="900" dirty="0">
                <a:solidFill>
                  <a:srgbClr val="FEFFFF"/>
                </a:solidFill>
              </a:rPr>
              <a:t>;</a:t>
            </a:r>
          </a:p>
          <a:p>
            <a:pPr marL="0" indent="0">
              <a:lnSpc>
                <a:spcPct val="90000"/>
              </a:lnSpc>
              <a:buNone/>
            </a:pPr>
            <a:endParaRPr lang="en-IN" sz="500" dirty="0">
              <a:solidFill>
                <a:srgbClr val="FEFFFF"/>
              </a:solidFill>
            </a:endParaRPr>
          </a:p>
        </p:txBody>
      </p:sp>
    </p:spTree>
    <p:extLst>
      <p:ext uri="{BB962C8B-B14F-4D97-AF65-F5344CB8AC3E}">
        <p14:creationId xmlns:p14="http://schemas.microsoft.com/office/powerpoint/2010/main" val="772289658"/>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a:extLst>
              <a:ext uri="{FF2B5EF4-FFF2-40B4-BE49-F238E27FC236}">
                <a16:creationId xmlns:a16="http://schemas.microsoft.com/office/drawing/2014/main" id="{444AB9E1-54D7-7E59-C7E6-93442784531E}"/>
              </a:ext>
            </a:extLst>
          </p:cNvPr>
          <p:cNvSpPr>
            <a:spLocks noGrp="1"/>
          </p:cNvSpPr>
          <p:nvPr>
            <p:ph type="title"/>
          </p:nvPr>
        </p:nvSpPr>
        <p:spPr>
          <a:xfrm>
            <a:off x="6483096" y="624110"/>
            <a:ext cx="5021516" cy="1280890"/>
          </a:xfrm>
        </p:spPr>
        <p:txBody>
          <a:bodyPr>
            <a:normAutofit/>
          </a:bodyPr>
          <a:lstStyle/>
          <a:p>
            <a:r>
              <a:rPr lang="en-IN" dirty="0"/>
              <a:t>Practical Implementation</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5" name="Picture 4" descr="A 3D pattern of ring shapes connected by lines">
            <a:extLst>
              <a:ext uri="{FF2B5EF4-FFF2-40B4-BE49-F238E27FC236}">
                <a16:creationId xmlns:a16="http://schemas.microsoft.com/office/drawing/2014/main" id="{3EF0268C-1069-62FB-4714-79CABD43ED87}"/>
              </a:ext>
            </a:extLst>
          </p:cNvPr>
          <p:cNvPicPr>
            <a:picLocks noChangeAspect="1"/>
          </p:cNvPicPr>
          <p:nvPr/>
        </p:nvPicPr>
        <p:blipFill>
          <a:blip r:embed="rId2"/>
          <a:srcRect l="14482" r="47205"/>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08E8A84A-14A6-A23B-5707-5146E425E635}"/>
              </a:ext>
            </a:extLst>
          </p:cNvPr>
          <p:cNvSpPr>
            <a:spLocks noGrp="1"/>
          </p:cNvSpPr>
          <p:nvPr>
            <p:ph idx="1"/>
          </p:nvPr>
        </p:nvSpPr>
        <p:spPr>
          <a:xfrm>
            <a:off x="6438191" y="1863190"/>
            <a:ext cx="5753809" cy="4894962"/>
          </a:xfrm>
        </p:spPr>
        <p:txBody>
          <a:bodyPr>
            <a:normAutofit/>
          </a:bodyPr>
          <a:lstStyle/>
          <a:p>
            <a:pPr>
              <a:lnSpc>
                <a:spcPct val="90000"/>
              </a:lnSpc>
            </a:pPr>
            <a:r>
              <a:rPr lang="en-US" sz="1400" b="1" dirty="0"/>
              <a:t>Simulation of Real-World Supply Chain Management System:</a:t>
            </a:r>
            <a:endParaRPr lang="en-US" sz="1400" dirty="0"/>
          </a:p>
          <a:p>
            <a:pPr>
              <a:lnSpc>
                <a:spcPct val="90000"/>
              </a:lnSpc>
              <a:buFont typeface="Arial" panose="020B0604020202020204" pitchFamily="34" charset="0"/>
              <a:buChar char="•"/>
            </a:pPr>
            <a:r>
              <a:rPr lang="en-US" sz="1400" dirty="0"/>
              <a:t>Implement the database in a simulated environment to test its functionality.</a:t>
            </a:r>
          </a:p>
          <a:p>
            <a:pPr>
              <a:lnSpc>
                <a:spcPct val="90000"/>
              </a:lnSpc>
              <a:buFont typeface="Arial" panose="020B0604020202020204" pitchFamily="34" charset="0"/>
              <a:buChar char="•"/>
            </a:pPr>
            <a:r>
              <a:rPr lang="en-US" sz="1400" dirty="0"/>
              <a:t>Demonstrate how the database can be used to manage and optimize supply chain operations.</a:t>
            </a:r>
          </a:p>
          <a:p>
            <a:pPr>
              <a:lnSpc>
                <a:spcPct val="90000"/>
              </a:lnSpc>
            </a:pPr>
            <a:r>
              <a:rPr lang="en-US" sz="1400" b="1" dirty="0"/>
              <a:t>Real-World Application and Benefits:</a:t>
            </a:r>
            <a:endParaRPr lang="en-US" sz="1400" dirty="0"/>
          </a:p>
          <a:p>
            <a:pPr>
              <a:lnSpc>
                <a:spcPct val="90000"/>
              </a:lnSpc>
              <a:buFont typeface="Arial" panose="020B0604020202020204" pitchFamily="34" charset="0"/>
              <a:buChar char="•"/>
            </a:pPr>
            <a:r>
              <a:rPr lang="en-US" sz="1400" b="1" dirty="0"/>
              <a:t>Improved Efficiency:</a:t>
            </a:r>
            <a:r>
              <a:rPr lang="en-US" sz="1400" dirty="0"/>
              <a:t> Streamline supply chain operations by providing accurate and timely information.</a:t>
            </a:r>
          </a:p>
          <a:p>
            <a:pPr>
              <a:lnSpc>
                <a:spcPct val="90000"/>
              </a:lnSpc>
              <a:buFont typeface="Arial" panose="020B0604020202020204" pitchFamily="34" charset="0"/>
              <a:buChar char="•"/>
            </a:pPr>
            <a:r>
              <a:rPr lang="en-US" sz="1400" b="1" dirty="0"/>
              <a:t>Enhanced Decision-Making:</a:t>
            </a:r>
            <a:r>
              <a:rPr lang="en-US" sz="1400" dirty="0"/>
              <a:t> Enable data-driven decision-making through comprehensive data analysis and reporting.</a:t>
            </a:r>
          </a:p>
          <a:p>
            <a:pPr>
              <a:lnSpc>
                <a:spcPct val="90000"/>
              </a:lnSpc>
              <a:buFont typeface="Arial" panose="020B0604020202020204" pitchFamily="34" charset="0"/>
              <a:buChar char="•"/>
            </a:pPr>
            <a:r>
              <a:rPr lang="en-US" sz="1400" b="1" dirty="0"/>
              <a:t>Optimized Inventory Management:</a:t>
            </a:r>
            <a:r>
              <a:rPr lang="en-US" sz="1400" dirty="0"/>
              <a:t> Maintain optimal inventory levels by tracking stock movements and predicting demand.</a:t>
            </a:r>
          </a:p>
          <a:p>
            <a:pPr>
              <a:lnSpc>
                <a:spcPct val="90000"/>
              </a:lnSpc>
              <a:buFont typeface="Arial" panose="020B0604020202020204" pitchFamily="34" charset="0"/>
              <a:buChar char="•"/>
            </a:pPr>
            <a:r>
              <a:rPr lang="en-US" sz="1400" b="1" dirty="0"/>
              <a:t>Better Supplier Management:</a:t>
            </a:r>
            <a:r>
              <a:rPr lang="en-US" sz="1400" dirty="0"/>
              <a:t> Monitor supplier performance and ensure timely deliveries.</a:t>
            </a:r>
          </a:p>
          <a:p>
            <a:pPr>
              <a:lnSpc>
                <a:spcPct val="90000"/>
              </a:lnSpc>
              <a:buFont typeface="Arial" panose="020B0604020202020204" pitchFamily="34" charset="0"/>
              <a:buChar char="•"/>
            </a:pPr>
            <a:r>
              <a:rPr lang="en-US" sz="1400" b="1" dirty="0"/>
              <a:t>Customer Satisfaction:</a:t>
            </a:r>
            <a:r>
              <a:rPr lang="en-US" sz="1400" dirty="0"/>
              <a:t> Improve order fulfillment processes, leading to higher customer satisfaction.</a:t>
            </a:r>
          </a:p>
          <a:p>
            <a:pPr marL="0" indent="0">
              <a:lnSpc>
                <a:spcPct val="90000"/>
              </a:lnSpc>
              <a:buNone/>
            </a:pPr>
            <a:endParaRPr lang="en-IN" sz="1100" dirty="0"/>
          </a:p>
        </p:txBody>
      </p:sp>
    </p:spTree>
    <p:extLst>
      <p:ext uri="{BB962C8B-B14F-4D97-AF65-F5344CB8AC3E}">
        <p14:creationId xmlns:p14="http://schemas.microsoft.com/office/powerpoint/2010/main" val="307084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11929A9-960F-B28E-4D28-F6150ADB294F}"/>
              </a:ext>
            </a:extLst>
          </p:cNvPr>
          <p:cNvSpPr>
            <a:spLocks noGrp="1"/>
          </p:cNvSpPr>
          <p:nvPr>
            <p:ph type="title"/>
          </p:nvPr>
        </p:nvSpPr>
        <p:spPr>
          <a:xfrm>
            <a:off x="1843391" y="624110"/>
            <a:ext cx="9383408" cy="1280890"/>
          </a:xfrm>
        </p:spPr>
        <p:txBody>
          <a:bodyPr>
            <a:normAutofit/>
          </a:bodyPr>
          <a:lstStyle/>
          <a:p>
            <a:r>
              <a:rPr lang="en-IN">
                <a:solidFill>
                  <a:srgbClr val="FFFFFF"/>
                </a:solidFill>
              </a:rPr>
              <a:t>Conclusion and Future Work</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 name="Content Placeholder 2">
            <a:extLst>
              <a:ext uri="{FF2B5EF4-FFF2-40B4-BE49-F238E27FC236}">
                <a16:creationId xmlns:a16="http://schemas.microsoft.com/office/drawing/2014/main" id="{52F608FD-3BF8-7CAA-FEF5-C5BDA78A460C}"/>
              </a:ext>
            </a:extLst>
          </p:cNvPr>
          <p:cNvSpPr>
            <a:spLocks noGrp="1"/>
          </p:cNvSpPr>
          <p:nvPr>
            <p:ph idx="1"/>
          </p:nvPr>
        </p:nvSpPr>
        <p:spPr>
          <a:xfrm>
            <a:off x="0" y="2623929"/>
            <a:ext cx="12055366" cy="4123711"/>
          </a:xfrm>
        </p:spPr>
        <p:txBody>
          <a:bodyPr>
            <a:normAutofit/>
          </a:bodyPr>
          <a:lstStyle/>
          <a:p>
            <a:pPr>
              <a:lnSpc>
                <a:spcPct val="90000"/>
              </a:lnSpc>
            </a:pPr>
            <a:r>
              <a:rPr lang="en-US" sz="1200" b="1" dirty="0"/>
              <a:t>Summary of Project Achievements:</a:t>
            </a:r>
            <a:endParaRPr lang="en-US" sz="1200" dirty="0"/>
          </a:p>
          <a:p>
            <a:pPr>
              <a:lnSpc>
                <a:spcPct val="90000"/>
              </a:lnSpc>
              <a:buFont typeface="Arial" panose="020B0604020202020204" pitchFamily="34" charset="0"/>
              <a:buChar char="•"/>
            </a:pPr>
            <a:r>
              <a:rPr lang="en-US" sz="1200" dirty="0"/>
              <a:t>Developed a comprehensive SQL database for a global supply chain management system.</a:t>
            </a:r>
          </a:p>
          <a:p>
            <a:pPr>
              <a:lnSpc>
                <a:spcPct val="90000"/>
              </a:lnSpc>
              <a:buFont typeface="Arial" panose="020B0604020202020204" pitchFamily="34" charset="0"/>
              <a:buChar char="•"/>
            </a:pPr>
            <a:r>
              <a:rPr lang="en-US" sz="1200" dirty="0"/>
              <a:t>Applied SQL skills in database design, data manipulation, and data retrieval.</a:t>
            </a:r>
          </a:p>
          <a:p>
            <a:pPr>
              <a:lnSpc>
                <a:spcPct val="90000"/>
              </a:lnSpc>
              <a:buFont typeface="Arial" panose="020B0604020202020204" pitchFamily="34" charset="0"/>
              <a:buChar char="•"/>
            </a:pPr>
            <a:r>
              <a:rPr lang="en-US" sz="1200" dirty="0"/>
              <a:t>Demonstrated the practical implementation and benefits of the developed database.</a:t>
            </a:r>
          </a:p>
          <a:p>
            <a:pPr>
              <a:lnSpc>
                <a:spcPct val="90000"/>
              </a:lnSpc>
            </a:pPr>
            <a:r>
              <a:rPr lang="en-US" sz="1200" b="1" dirty="0"/>
              <a:t>Key Takeaways:</a:t>
            </a:r>
            <a:endParaRPr lang="en-US" sz="1200" dirty="0"/>
          </a:p>
          <a:p>
            <a:pPr>
              <a:lnSpc>
                <a:spcPct val="90000"/>
              </a:lnSpc>
              <a:buFont typeface="Arial" panose="020B0604020202020204" pitchFamily="34" charset="0"/>
              <a:buChar char="•"/>
            </a:pPr>
            <a:r>
              <a:rPr lang="en-US" sz="1200" dirty="0"/>
              <a:t>The importance of a well-designed database in managing and optimizing supply chain operations.</a:t>
            </a:r>
          </a:p>
          <a:p>
            <a:pPr>
              <a:lnSpc>
                <a:spcPct val="90000"/>
              </a:lnSpc>
              <a:buFont typeface="Arial" panose="020B0604020202020204" pitchFamily="34" charset="0"/>
              <a:buChar char="•"/>
            </a:pPr>
            <a:r>
              <a:rPr lang="en-US" sz="1200" dirty="0"/>
              <a:t>The role of SQL in ensuring data integrity, facilitating data extraction, and supporting decision-making.</a:t>
            </a:r>
          </a:p>
          <a:p>
            <a:pPr>
              <a:lnSpc>
                <a:spcPct val="90000"/>
              </a:lnSpc>
              <a:buFont typeface="Arial" panose="020B0604020202020204" pitchFamily="34" charset="0"/>
              <a:buChar char="•"/>
            </a:pPr>
            <a:r>
              <a:rPr lang="en-US" sz="1200" dirty="0"/>
              <a:t>The potential for using the database to generate valuable insights through data analysis and machine learning.</a:t>
            </a:r>
          </a:p>
          <a:p>
            <a:pPr>
              <a:lnSpc>
                <a:spcPct val="90000"/>
              </a:lnSpc>
            </a:pPr>
            <a:r>
              <a:rPr lang="en-US" sz="1200" b="1" dirty="0"/>
              <a:t>Future Work:</a:t>
            </a:r>
            <a:endParaRPr lang="en-US" sz="1200" dirty="0"/>
          </a:p>
          <a:p>
            <a:pPr>
              <a:lnSpc>
                <a:spcPct val="90000"/>
              </a:lnSpc>
              <a:buFont typeface="Arial" panose="020B0604020202020204" pitchFamily="34" charset="0"/>
              <a:buChar char="•"/>
            </a:pPr>
            <a:r>
              <a:rPr lang="en-US" sz="1200" b="1" dirty="0"/>
              <a:t>Database Expansion:</a:t>
            </a:r>
            <a:r>
              <a:rPr lang="en-US" sz="1200" dirty="0"/>
              <a:t> Adding more tables and data to cover additional aspects of the supply chain.</a:t>
            </a:r>
          </a:p>
          <a:p>
            <a:pPr>
              <a:lnSpc>
                <a:spcPct val="90000"/>
              </a:lnSpc>
              <a:buFont typeface="Arial" panose="020B0604020202020204" pitchFamily="34" charset="0"/>
              <a:buChar char="•"/>
            </a:pPr>
            <a:r>
              <a:rPr lang="en-US" sz="1200" b="1" dirty="0"/>
              <a:t>Integration:</a:t>
            </a:r>
            <a:r>
              <a:rPr lang="en-US" sz="1200" dirty="0"/>
              <a:t> Integrating the database with other systems such as ERP and CRM for a more holistic approach.</a:t>
            </a:r>
          </a:p>
          <a:p>
            <a:pPr>
              <a:lnSpc>
                <a:spcPct val="90000"/>
              </a:lnSpc>
              <a:buFont typeface="Arial" panose="020B0604020202020204" pitchFamily="34" charset="0"/>
              <a:buChar char="•"/>
            </a:pPr>
            <a:r>
              <a:rPr lang="en-US" sz="1200" b="1" dirty="0"/>
              <a:t>Advanced Analytics:</a:t>
            </a:r>
            <a:r>
              <a:rPr lang="en-US" sz="1200" dirty="0"/>
              <a:t> Utilizing machine learning models to predict demand, optimize inventory, and improve overall efficiency.</a:t>
            </a:r>
          </a:p>
          <a:p>
            <a:pPr>
              <a:lnSpc>
                <a:spcPct val="90000"/>
              </a:lnSpc>
              <a:buFont typeface="Arial" panose="020B0604020202020204" pitchFamily="34" charset="0"/>
              <a:buChar char="•"/>
            </a:pPr>
            <a:r>
              <a:rPr lang="en-US" sz="1200" b="1" dirty="0"/>
              <a:t>User Interface:</a:t>
            </a:r>
            <a:r>
              <a:rPr lang="en-US" sz="1200" dirty="0"/>
              <a:t> Developing a user-friendly interface to make the database accessible to non-technical users.</a:t>
            </a:r>
          </a:p>
          <a:p>
            <a:pPr>
              <a:lnSpc>
                <a:spcPct val="90000"/>
              </a:lnSpc>
              <a:buFont typeface="Arial" panose="020B0604020202020204" pitchFamily="34" charset="0"/>
              <a:buChar char="•"/>
            </a:pPr>
            <a:r>
              <a:rPr lang="en-US" sz="1200" b="1" dirty="0"/>
              <a:t>Real-World Testing:</a:t>
            </a:r>
            <a:r>
              <a:rPr lang="en-US" sz="1200" dirty="0"/>
              <a:t> Implementing the database in a real-world environment to validate its effectiveness and gather feedback for further improvement</a:t>
            </a:r>
            <a:r>
              <a:rPr lang="en-US" sz="700" dirty="0"/>
              <a:t>.</a:t>
            </a:r>
          </a:p>
          <a:p>
            <a:pPr marL="0" indent="0">
              <a:lnSpc>
                <a:spcPct val="90000"/>
              </a:lnSpc>
              <a:buNone/>
            </a:pPr>
            <a:endParaRPr lang="en-IN" sz="700" dirty="0"/>
          </a:p>
        </p:txBody>
      </p:sp>
    </p:spTree>
    <p:extLst>
      <p:ext uri="{BB962C8B-B14F-4D97-AF65-F5344CB8AC3E}">
        <p14:creationId xmlns:p14="http://schemas.microsoft.com/office/powerpoint/2010/main" val="321836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9"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0"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1"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2"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3"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4"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5"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16"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17"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18"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19"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83" name="Group 82">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2"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3"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4"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5"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26"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27"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28"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29"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0"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1"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2"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3"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84" name="Rectangle 83">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85"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useBgFill="1">
        <p:nvSpPr>
          <p:cNvPr id="86" name="Rectangle 85">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IN"/>
            </a:p>
          </p:txBody>
        </p:sp>
        <p:sp>
          <p:nvSpPr>
            <p:cNvPr id="88"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IN"/>
            </a:p>
          </p:txBody>
        </p:sp>
        <p:sp>
          <p:nvSpPr>
            <p:cNvPr id="4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IN"/>
            </a:p>
          </p:txBody>
        </p:sp>
        <p:sp>
          <p:nvSpPr>
            <p:cNvPr id="89"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IN"/>
            </a:p>
          </p:txBody>
        </p:sp>
        <p:sp>
          <p:nvSpPr>
            <p:cNvPr id="90"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IN"/>
            </a:p>
          </p:txBody>
        </p:sp>
        <p:sp>
          <p:nvSpPr>
            <p:cNvPr id="91"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IN"/>
            </a:p>
          </p:txBody>
        </p:sp>
        <p:sp>
          <p:nvSpPr>
            <p:cNvPr id="92"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IN"/>
            </a:p>
          </p:txBody>
        </p:sp>
        <p:sp>
          <p:nvSpPr>
            <p:cNvPr id="93"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IN"/>
            </a:p>
          </p:txBody>
        </p:sp>
        <p:sp>
          <p:nvSpPr>
            <p:cNvPr id="94"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IN"/>
            </a:p>
          </p:txBody>
        </p:sp>
        <p:sp>
          <p:nvSpPr>
            <p:cNvPr id="95"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IN"/>
            </a:p>
          </p:txBody>
        </p:sp>
        <p:sp>
          <p:nvSpPr>
            <p:cNvPr id="96"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IN"/>
            </a:p>
          </p:txBody>
        </p:sp>
        <p:sp>
          <p:nvSpPr>
            <p:cNvPr id="97"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IN"/>
            </a:p>
          </p:txBody>
        </p:sp>
      </p:grpSp>
      <p:sp>
        <p:nvSpPr>
          <p:cNvPr id="98"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IN"/>
          </a:p>
        </p:txBody>
      </p:sp>
      <p:sp>
        <p:nvSpPr>
          <p:cNvPr id="2" name="Title 1">
            <a:extLst>
              <a:ext uri="{FF2B5EF4-FFF2-40B4-BE49-F238E27FC236}">
                <a16:creationId xmlns:a16="http://schemas.microsoft.com/office/drawing/2014/main" id="{A6737B81-712B-A62A-CC92-D51F4690B712}"/>
              </a:ext>
            </a:extLst>
          </p:cNvPr>
          <p:cNvSpPr>
            <a:spLocks noGrp="1"/>
          </p:cNvSpPr>
          <p:nvPr>
            <p:ph type="title"/>
          </p:nvPr>
        </p:nvSpPr>
        <p:spPr>
          <a:xfrm>
            <a:off x="987215" y="1318590"/>
            <a:ext cx="5102159" cy="4220820"/>
          </a:xfrm>
        </p:spPr>
        <p:txBody>
          <a:bodyPr vert="horz" lIns="91440" tIns="45720" rIns="91440" bIns="45720" rtlCol="0" anchor="ctr">
            <a:normAutofit/>
          </a:bodyPr>
          <a:lstStyle/>
          <a:p>
            <a:r>
              <a:rPr lang="en-US" sz="5400">
                <a:solidFill>
                  <a:srgbClr val="FFFFFF"/>
                </a:solidFill>
              </a:rPr>
              <a:t>Thank you!!</a:t>
            </a:r>
          </a:p>
        </p:txBody>
      </p:sp>
    </p:spTree>
    <p:extLst>
      <p:ext uri="{BB962C8B-B14F-4D97-AF65-F5344CB8AC3E}">
        <p14:creationId xmlns:p14="http://schemas.microsoft.com/office/powerpoint/2010/main" val="419051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8ED74B-06F2-4BD5-838F-1AAD0033E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3D pattern of ring shapes connected by lines">
            <a:extLst>
              <a:ext uri="{FF2B5EF4-FFF2-40B4-BE49-F238E27FC236}">
                <a16:creationId xmlns:a16="http://schemas.microsoft.com/office/drawing/2014/main" id="{6CAD4AB1-F7EA-CDFC-C947-DD4588D9F8A0}"/>
              </a:ext>
            </a:extLst>
          </p:cNvPr>
          <p:cNvPicPr>
            <a:picLocks noChangeAspect="1"/>
          </p:cNvPicPr>
          <p:nvPr/>
        </p:nvPicPr>
        <p:blipFill>
          <a:blip r:embed="rId2">
            <a:duotone>
              <a:schemeClr val="bg2">
                <a:shade val="45000"/>
                <a:satMod val="135000"/>
              </a:schemeClr>
              <a:prstClr val="white"/>
            </a:duotone>
            <a:alphaModFix amt="40000"/>
          </a:blip>
          <a:srcRect/>
          <a:stretch/>
        </p:blipFill>
        <p:spPr>
          <a:xfrm>
            <a:off x="20" y="10"/>
            <a:ext cx="12191980" cy="6857990"/>
          </a:xfrm>
          <a:prstGeom prst="rect">
            <a:avLst/>
          </a:prstGeom>
        </p:spPr>
      </p:pic>
      <p:grpSp>
        <p:nvGrpSpPr>
          <p:cNvPr id="11" name="Group 10">
            <a:extLst>
              <a:ext uri="{FF2B5EF4-FFF2-40B4-BE49-F238E27FC236}">
                <a16:creationId xmlns:a16="http://schemas.microsoft.com/office/drawing/2014/main" id="{E9F586E1-75B5-49B8-9A21-DD14CA0F69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8ECF1231-6B06-42A7-9653-F6A738AACE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3" name="Freeform 12">
              <a:extLst>
                <a:ext uri="{FF2B5EF4-FFF2-40B4-BE49-F238E27FC236}">
                  <a16:creationId xmlns:a16="http://schemas.microsoft.com/office/drawing/2014/main" id="{DD0D424C-4930-4745-B075-4AF5691E3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4" name="Freeform 13">
              <a:extLst>
                <a:ext uri="{FF2B5EF4-FFF2-40B4-BE49-F238E27FC236}">
                  <a16:creationId xmlns:a16="http://schemas.microsoft.com/office/drawing/2014/main" id="{8CD110D4-7970-4333-ACA2-F5A0DFCE9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 name="Freeform 14">
              <a:extLst>
                <a:ext uri="{FF2B5EF4-FFF2-40B4-BE49-F238E27FC236}">
                  <a16:creationId xmlns:a16="http://schemas.microsoft.com/office/drawing/2014/main" id="{94C2DE85-6DF9-48B6-AC63-963A52242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6" name="Freeform 15">
              <a:extLst>
                <a:ext uri="{FF2B5EF4-FFF2-40B4-BE49-F238E27FC236}">
                  <a16:creationId xmlns:a16="http://schemas.microsoft.com/office/drawing/2014/main" id="{2B527314-243D-423D-9285-A30290D18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 name="Freeform 16">
              <a:extLst>
                <a:ext uri="{FF2B5EF4-FFF2-40B4-BE49-F238E27FC236}">
                  <a16:creationId xmlns:a16="http://schemas.microsoft.com/office/drawing/2014/main" id="{857798C9-0A62-400E-B105-429ABFC4D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8" name="Freeform 17">
              <a:extLst>
                <a:ext uri="{FF2B5EF4-FFF2-40B4-BE49-F238E27FC236}">
                  <a16:creationId xmlns:a16="http://schemas.microsoft.com/office/drawing/2014/main" id="{40E214F1-D642-41FF-8FBB-F1484108E9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9" name="Freeform 18">
              <a:extLst>
                <a:ext uri="{FF2B5EF4-FFF2-40B4-BE49-F238E27FC236}">
                  <a16:creationId xmlns:a16="http://schemas.microsoft.com/office/drawing/2014/main" id="{24EBEFE9-8F4F-41C2-9022-FF9730C4E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0" name="Freeform 19">
              <a:extLst>
                <a:ext uri="{FF2B5EF4-FFF2-40B4-BE49-F238E27FC236}">
                  <a16:creationId xmlns:a16="http://schemas.microsoft.com/office/drawing/2014/main" id="{389BEA2F-6457-431A-941E-840A670CA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1" name="Freeform 20">
              <a:extLst>
                <a:ext uri="{FF2B5EF4-FFF2-40B4-BE49-F238E27FC236}">
                  <a16:creationId xmlns:a16="http://schemas.microsoft.com/office/drawing/2014/main" id="{D32D9258-EB54-414B-A2D5-458339569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2" name="Freeform 21">
              <a:extLst>
                <a:ext uri="{FF2B5EF4-FFF2-40B4-BE49-F238E27FC236}">
                  <a16:creationId xmlns:a16="http://schemas.microsoft.com/office/drawing/2014/main" id="{495967EF-C4BF-4A5F-90E5-A603A665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3" name="Freeform 22">
              <a:extLst>
                <a:ext uri="{FF2B5EF4-FFF2-40B4-BE49-F238E27FC236}">
                  <a16:creationId xmlns:a16="http://schemas.microsoft.com/office/drawing/2014/main" id="{253675EB-03CE-4B59-BEBD-4D0D98710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sp>
        <p:nvSpPr>
          <p:cNvPr id="2" name="Title 1">
            <a:extLst>
              <a:ext uri="{FF2B5EF4-FFF2-40B4-BE49-F238E27FC236}">
                <a16:creationId xmlns:a16="http://schemas.microsoft.com/office/drawing/2014/main" id="{25ED2A95-C64F-6DAF-0CAD-9B404267293A}"/>
              </a:ext>
            </a:extLst>
          </p:cNvPr>
          <p:cNvSpPr>
            <a:spLocks noGrp="1"/>
          </p:cNvSpPr>
          <p:nvPr>
            <p:ph type="title"/>
          </p:nvPr>
        </p:nvSpPr>
        <p:spPr>
          <a:xfrm>
            <a:off x="2592925" y="624110"/>
            <a:ext cx="8911687" cy="1280890"/>
          </a:xfrm>
        </p:spPr>
        <p:txBody>
          <a:bodyPr>
            <a:normAutofit/>
          </a:bodyPr>
          <a:lstStyle/>
          <a:p>
            <a:r>
              <a:rPr lang="en-IN" dirty="0"/>
              <a:t>Introduction</a:t>
            </a:r>
          </a:p>
        </p:txBody>
      </p:sp>
      <p:grpSp>
        <p:nvGrpSpPr>
          <p:cNvPr id="25" name="Group 24">
            <a:extLst>
              <a:ext uri="{FF2B5EF4-FFF2-40B4-BE49-F238E27FC236}">
                <a16:creationId xmlns:a16="http://schemas.microsoft.com/office/drawing/2014/main" id="{F9CAF6A1-77C7-4ABC-9E4A-E74A8DB16D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6" name="Freeform 27">
              <a:extLst>
                <a:ext uri="{FF2B5EF4-FFF2-40B4-BE49-F238E27FC236}">
                  <a16:creationId xmlns:a16="http://schemas.microsoft.com/office/drawing/2014/main" id="{6B3F65AF-943F-4D0E-B890-AA058F48B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7" name="Freeform 28">
              <a:extLst>
                <a:ext uri="{FF2B5EF4-FFF2-40B4-BE49-F238E27FC236}">
                  <a16:creationId xmlns:a16="http://schemas.microsoft.com/office/drawing/2014/main" id="{660B5807-5995-44AD-9E16-10337DC83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8" name="Freeform 29">
              <a:extLst>
                <a:ext uri="{FF2B5EF4-FFF2-40B4-BE49-F238E27FC236}">
                  <a16:creationId xmlns:a16="http://schemas.microsoft.com/office/drawing/2014/main" id="{E80AC2A9-A86D-45A4-B218-B52F22B3E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9" name="Freeform 30">
              <a:extLst>
                <a:ext uri="{FF2B5EF4-FFF2-40B4-BE49-F238E27FC236}">
                  <a16:creationId xmlns:a16="http://schemas.microsoft.com/office/drawing/2014/main" id="{2DB7D344-D8A0-46BE-8BD4-70DEC451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0" name="Freeform 31">
              <a:extLst>
                <a:ext uri="{FF2B5EF4-FFF2-40B4-BE49-F238E27FC236}">
                  <a16:creationId xmlns:a16="http://schemas.microsoft.com/office/drawing/2014/main" id="{90B7E18B-6B64-4711-94DE-715DE0CB7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1" name="Freeform 32">
              <a:extLst>
                <a:ext uri="{FF2B5EF4-FFF2-40B4-BE49-F238E27FC236}">
                  <a16:creationId xmlns:a16="http://schemas.microsoft.com/office/drawing/2014/main" id="{7CCF1B9C-A47F-4AC1-8164-F13CD4288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 name="Freeform 33">
              <a:extLst>
                <a:ext uri="{FF2B5EF4-FFF2-40B4-BE49-F238E27FC236}">
                  <a16:creationId xmlns:a16="http://schemas.microsoft.com/office/drawing/2014/main" id="{A7694E0F-733F-4E78-A250-B7840DA06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3" name="Freeform 34">
              <a:extLst>
                <a:ext uri="{FF2B5EF4-FFF2-40B4-BE49-F238E27FC236}">
                  <a16:creationId xmlns:a16="http://schemas.microsoft.com/office/drawing/2014/main" id="{7DE4B38A-BCE4-48FC-9109-41F73413B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4" name="Freeform 35">
              <a:extLst>
                <a:ext uri="{FF2B5EF4-FFF2-40B4-BE49-F238E27FC236}">
                  <a16:creationId xmlns:a16="http://schemas.microsoft.com/office/drawing/2014/main" id="{36605C57-20A9-46A2-A6DB-2EA83ADC9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5" name="Freeform 36">
              <a:extLst>
                <a:ext uri="{FF2B5EF4-FFF2-40B4-BE49-F238E27FC236}">
                  <a16:creationId xmlns:a16="http://schemas.microsoft.com/office/drawing/2014/main" id="{23EFA4B2-9313-4409-9BAE-FC04D2AF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6" name="Freeform 37">
              <a:extLst>
                <a:ext uri="{FF2B5EF4-FFF2-40B4-BE49-F238E27FC236}">
                  <a16:creationId xmlns:a16="http://schemas.microsoft.com/office/drawing/2014/main" id="{C8A794CC-8846-4A65-8227-1001468DB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7" name="Freeform 38">
              <a:extLst>
                <a:ext uri="{FF2B5EF4-FFF2-40B4-BE49-F238E27FC236}">
                  <a16:creationId xmlns:a16="http://schemas.microsoft.com/office/drawing/2014/main" id="{87046215-2C6C-4EFD-9689-6EBF98CA9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39" name="Rectangle 38">
            <a:extLst>
              <a:ext uri="{FF2B5EF4-FFF2-40B4-BE49-F238E27FC236}">
                <a16:creationId xmlns:a16="http://schemas.microsoft.com/office/drawing/2014/main" id="{CC9387DA-2D8E-4E5D-BD65-274370B6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Freeform 11">
            <a:extLst>
              <a:ext uri="{FF2B5EF4-FFF2-40B4-BE49-F238E27FC236}">
                <a16:creationId xmlns:a16="http://schemas.microsoft.com/office/drawing/2014/main" id="{18BFC65B-9706-4EE1-8B75-FEEC1C530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3" name="Content Placeholder 2">
            <a:extLst>
              <a:ext uri="{FF2B5EF4-FFF2-40B4-BE49-F238E27FC236}">
                <a16:creationId xmlns:a16="http://schemas.microsoft.com/office/drawing/2014/main" id="{3D649286-1B9E-59FD-8CF8-B0DD4EE6EF08}"/>
              </a:ext>
            </a:extLst>
          </p:cNvPr>
          <p:cNvSpPr>
            <a:spLocks noGrp="1"/>
          </p:cNvSpPr>
          <p:nvPr>
            <p:ph idx="1"/>
          </p:nvPr>
        </p:nvSpPr>
        <p:spPr>
          <a:xfrm>
            <a:off x="2589212" y="2133600"/>
            <a:ext cx="8915400" cy="3777622"/>
          </a:xfrm>
        </p:spPr>
        <p:txBody>
          <a:bodyPr>
            <a:normAutofit/>
          </a:bodyPr>
          <a:lstStyle/>
          <a:p>
            <a:pPr>
              <a:lnSpc>
                <a:spcPct val="90000"/>
              </a:lnSpc>
            </a:pPr>
            <a:r>
              <a:rPr lang="en-US" sz="1100"/>
              <a:t>This project aims to showcase the application of SQL database skills to develop a comprehensive and efficient database for managing a global supply chain system.</a:t>
            </a:r>
          </a:p>
          <a:p>
            <a:pPr>
              <a:lnSpc>
                <a:spcPct val="90000"/>
              </a:lnSpc>
            </a:pPr>
            <a:r>
              <a:rPr lang="en-US" sz="1100" b="1"/>
              <a:t>Key Points:</a:t>
            </a:r>
          </a:p>
          <a:p>
            <a:pPr>
              <a:lnSpc>
                <a:spcPct val="90000"/>
              </a:lnSpc>
              <a:buFont typeface="+mj-lt"/>
              <a:buAutoNum type="arabicPeriod"/>
            </a:pPr>
            <a:r>
              <a:rPr lang="en-US" sz="1100" b="1"/>
              <a:t>Project Overview:</a:t>
            </a:r>
            <a:endParaRPr lang="en-US" sz="1100"/>
          </a:p>
          <a:p>
            <a:pPr marL="742950" lvl="1" indent="-285750">
              <a:lnSpc>
                <a:spcPct val="90000"/>
              </a:lnSpc>
              <a:buFont typeface="+mj-lt"/>
              <a:buAutoNum type="arabicPeriod"/>
            </a:pPr>
            <a:r>
              <a:rPr lang="en-US" sz="1100"/>
              <a:t>Develop a structured and comprehensive database for a supply chain management system.</a:t>
            </a:r>
          </a:p>
          <a:p>
            <a:pPr marL="742950" lvl="1" indent="-285750">
              <a:lnSpc>
                <a:spcPct val="90000"/>
              </a:lnSpc>
              <a:buFont typeface="+mj-lt"/>
              <a:buAutoNum type="arabicPeriod"/>
            </a:pPr>
            <a:r>
              <a:rPr lang="en-US" sz="1100"/>
              <a:t>Simulate real-world scenarios to demonstrate the database's functionality and efficiency.</a:t>
            </a:r>
          </a:p>
          <a:p>
            <a:pPr>
              <a:lnSpc>
                <a:spcPct val="90000"/>
              </a:lnSpc>
              <a:buFont typeface="+mj-lt"/>
              <a:buAutoNum type="arabicPeriod"/>
            </a:pPr>
            <a:r>
              <a:rPr lang="en-US" sz="1100" b="1"/>
              <a:t>Objectives:</a:t>
            </a:r>
            <a:endParaRPr lang="en-US" sz="1100"/>
          </a:p>
          <a:p>
            <a:pPr marL="742950" lvl="1" indent="-285750">
              <a:lnSpc>
                <a:spcPct val="90000"/>
              </a:lnSpc>
              <a:buFont typeface="+mj-lt"/>
              <a:buAutoNum type="arabicPeriod"/>
            </a:pPr>
            <a:r>
              <a:rPr lang="en-US" sz="1100"/>
              <a:t>Apply SQL skills in database design, data manipulation, and data retrieval.</a:t>
            </a:r>
          </a:p>
          <a:p>
            <a:pPr marL="742950" lvl="1" indent="-285750">
              <a:lnSpc>
                <a:spcPct val="90000"/>
              </a:lnSpc>
              <a:buFont typeface="+mj-lt"/>
              <a:buAutoNum type="arabicPeriod"/>
            </a:pPr>
            <a:r>
              <a:rPr lang="en-US" sz="1100"/>
              <a:t>Ensure the database supports complex business operations within a supply chain.</a:t>
            </a:r>
          </a:p>
          <a:p>
            <a:pPr marL="742950" lvl="1" indent="-285750">
              <a:lnSpc>
                <a:spcPct val="90000"/>
              </a:lnSpc>
              <a:buFont typeface="+mj-lt"/>
              <a:buAutoNum type="arabicPeriod"/>
            </a:pPr>
            <a:r>
              <a:rPr lang="en-US" sz="1100"/>
              <a:t>Enable easy data extraction for machine learning projects, facilitating analysis and predictive modeling.</a:t>
            </a:r>
          </a:p>
          <a:p>
            <a:pPr>
              <a:lnSpc>
                <a:spcPct val="90000"/>
              </a:lnSpc>
              <a:buFont typeface="+mj-lt"/>
              <a:buAutoNum type="arabicPeriod"/>
            </a:pPr>
            <a:r>
              <a:rPr lang="en-US" sz="1100" b="1"/>
              <a:t>Significance:</a:t>
            </a:r>
            <a:endParaRPr lang="en-US" sz="1100"/>
          </a:p>
          <a:p>
            <a:pPr marL="742950" lvl="1" indent="-285750">
              <a:lnSpc>
                <a:spcPct val="90000"/>
              </a:lnSpc>
              <a:buFont typeface="+mj-lt"/>
              <a:buAutoNum type="arabicPeriod"/>
            </a:pPr>
            <a:r>
              <a:rPr lang="en-US" sz="1100"/>
              <a:t>Highlight the importance of an efficient database in managing and optimizing supply chain operations.</a:t>
            </a:r>
          </a:p>
          <a:p>
            <a:pPr marL="742950" lvl="1" indent="-285750">
              <a:lnSpc>
                <a:spcPct val="90000"/>
              </a:lnSpc>
              <a:buFont typeface="+mj-lt"/>
              <a:buAutoNum type="arabicPeriod"/>
            </a:pPr>
            <a:r>
              <a:rPr lang="en-US" sz="1100"/>
              <a:t>Demonstrate how SQL can enhance data integrity, reduce redundancy, and improve overall system performance.</a:t>
            </a:r>
          </a:p>
          <a:p>
            <a:pPr marL="742950" lvl="1" indent="-285750">
              <a:lnSpc>
                <a:spcPct val="90000"/>
              </a:lnSpc>
              <a:buFont typeface="+mj-lt"/>
              <a:buAutoNum type="arabicPeriod"/>
            </a:pPr>
            <a:r>
              <a:rPr lang="en-US" sz="1100"/>
              <a:t>Show the potential for using the database to generate valuable insights through data analysis.</a:t>
            </a:r>
          </a:p>
          <a:p>
            <a:pPr>
              <a:lnSpc>
                <a:spcPct val="90000"/>
              </a:lnSpc>
            </a:pPr>
            <a:endParaRPr lang="en-IN" sz="1100"/>
          </a:p>
        </p:txBody>
      </p:sp>
    </p:spTree>
    <p:extLst>
      <p:ext uri="{BB962C8B-B14F-4D97-AF65-F5344CB8AC3E}">
        <p14:creationId xmlns:p14="http://schemas.microsoft.com/office/powerpoint/2010/main" val="25429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a:extLst>
              <a:ext uri="{FF2B5EF4-FFF2-40B4-BE49-F238E27FC236}">
                <a16:creationId xmlns:a16="http://schemas.microsoft.com/office/drawing/2014/main" id="{0EFA2106-7B12-D828-FBAE-ED38153480E0}"/>
              </a:ext>
            </a:extLst>
          </p:cNvPr>
          <p:cNvSpPr>
            <a:spLocks noGrp="1"/>
          </p:cNvSpPr>
          <p:nvPr>
            <p:ph type="title"/>
          </p:nvPr>
        </p:nvSpPr>
        <p:spPr>
          <a:xfrm>
            <a:off x="6483096" y="624110"/>
            <a:ext cx="5021516" cy="1280890"/>
          </a:xfrm>
        </p:spPr>
        <p:txBody>
          <a:bodyPr>
            <a:normAutofit/>
          </a:bodyPr>
          <a:lstStyle/>
          <a:p>
            <a:r>
              <a:rPr lang="en-IN" dirty="0"/>
              <a:t>Project Aim and Objectives</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5" name="Picture 4" descr="Top view of cubes connected with black lines">
            <a:extLst>
              <a:ext uri="{FF2B5EF4-FFF2-40B4-BE49-F238E27FC236}">
                <a16:creationId xmlns:a16="http://schemas.microsoft.com/office/drawing/2014/main" id="{42067340-5A56-C97A-0614-D0AC175AA9A7}"/>
              </a:ext>
            </a:extLst>
          </p:cNvPr>
          <p:cNvPicPr>
            <a:picLocks noChangeAspect="1"/>
          </p:cNvPicPr>
          <p:nvPr/>
        </p:nvPicPr>
        <p:blipFill>
          <a:blip r:embed="rId2"/>
          <a:srcRect l="29419" r="19497"/>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A67A2379-7273-D90D-5587-C33FA1089F69}"/>
              </a:ext>
            </a:extLst>
          </p:cNvPr>
          <p:cNvSpPr>
            <a:spLocks noGrp="1"/>
          </p:cNvSpPr>
          <p:nvPr>
            <p:ph idx="1"/>
          </p:nvPr>
        </p:nvSpPr>
        <p:spPr>
          <a:xfrm>
            <a:off x="6438191" y="2133600"/>
            <a:ext cx="5066419" cy="3777622"/>
          </a:xfrm>
        </p:spPr>
        <p:txBody>
          <a:bodyPr>
            <a:normAutofit fontScale="92500" lnSpcReduction="10000"/>
          </a:bodyPr>
          <a:lstStyle/>
          <a:p>
            <a:pPr>
              <a:lnSpc>
                <a:spcPct val="90000"/>
              </a:lnSpc>
            </a:pPr>
            <a:r>
              <a:rPr lang="en-US" sz="1300" b="1" dirty="0"/>
              <a:t>Project Aim:</a:t>
            </a:r>
            <a:r>
              <a:rPr lang="en-US" sz="1300" dirty="0"/>
              <a:t> Develop a comprehensive SQL database for a global supply chain management system.</a:t>
            </a:r>
          </a:p>
          <a:p>
            <a:pPr>
              <a:lnSpc>
                <a:spcPct val="90000"/>
              </a:lnSpc>
            </a:pPr>
            <a:r>
              <a:rPr lang="en-US" sz="1300" b="1" dirty="0"/>
              <a:t>Objectives:</a:t>
            </a:r>
            <a:endParaRPr lang="en-US" sz="1300" dirty="0"/>
          </a:p>
          <a:p>
            <a:pPr>
              <a:lnSpc>
                <a:spcPct val="90000"/>
              </a:lnSpc>
              <a:buFont typeface="+mj-lt"/>
              <a:buAutoNum type="arabicPeriod"/>
            </a:pPr>
            <a:r>
              <a:rPr lang="en-US" sz="1300" b="1" dirty="0"/>
              <a:t>Apply SQL Skills:</a:t>
            </a:r>
            <a:endParaRPr lang="en-US" sz="1300" dirty="0"/>
          </a:p>
          <a:p>
            <a:pPr marL="742950" lvl="1" indent="-285750">
              <a:lnSpc>
                <a:spcPct val="90000"/>
              </a:lnSpc>
              <a:buFont typeface="+mj-lt"/>
              <a:buAutoNum type="arabicPeriod"/>
            </a:pPr>
            <a:r>
              <a:rPr lang="en-US" sz="1300" dirty="0"/>
              <a:t>Design a schema with 10+ tables.</a:t>
            </a:r>
          </a:p>
          <a:p>
            <a:pPr marL="742950" lvl="1" indent="-285750">
              <a:lnSpc>
                <a:spcPct val="90000"/>
              </a:lnSpc>
              <a:buFont typeface="+mj-lt"/>
              <a:buAutoNum type="arabicPeriod"/>
            </a:pPr>
            <a:r>
              <a:rPr lang="en-US" sz="1300" dirty="0"/>
              <a:t>Use DDL for creating tables and defining relationships.</a:t>
            </a:r>
          </a:p>
          <a:p>
            <a:pPr marL="742950" lvl="1" indent="-285750">
              <a:lnSpc>
                <a:spcPct val="90000"/>
              </a:lnSpc>
              <a:buFont typeface="+mj-lt"/>
              <a:buAutoNum type="arabicPeriod"/>
            </a:pPr>
            <a:r>
              <a:rPr lang="en-US" sz="1300" dirty="0"/>
              <a:t>Use DML for inserting, updating, and deleting data.</a:t>
            </a:r>
          </a:p>
          <a:p>
            <a:pPr marL="742950" lvl="1" indent="-285750">
              <a:lnSpc>
                <a:spcPct val="90000"/>
              </a:lnSpc>
              <a:buFont typeface="+mj-lt"/>
              <a:buAutoNum type="arabicPeriod"/>
            </a:pPr>
            <a:r>
              <a:rPr lang="en-US" sz="1300" dirty="0"/>
              <a:t>Use DQL for crafting queries to retrieve datasets for machine learning.</a:t>
            </a:r>
          </a:p>
          <a:p>
            <a:pPr>
              <a:lnSpc>
                <a:spcPct val="90000"/>
              </a:lnSpc>
              <a:buFont typeface="+mj-lt"/>
              <a:buAutoNum type="arabicPeriod"/>
            </a:pPr>
            <a:r>
              <a:rPr lang="en-US" sz="1300" b="1" dirty="0"/>
              <a:t>Facilitate Data Extraction for Machine Learning:</a:t>
            </a:r>
            <a:endParaRPr lang="en-US" sz="1300" dirty="0"/>
          </a:p>
          <a:p>
            <a:pPr marL="742950" lvl="1" indent="-285750">
              <a:lnSpc>
                <a:spcPct val="90000"/>
              </a:lnSpc>
              <a:buFont typeface="+mj-lt"/>
              <a:buAutoNum type="arabicPeriod"/>
            </a:pPr>
            <a:r>
              <a:rPr lang="en-US" sz="1300" dirty="0"/>
              <a:t>Design for easy data extraction and predictive modeling.</a:t>
            </a:r>
          </a:p>
          <a:p>
            <a:pPr>
              <a:lnSpc>
                <a:spcPct val="90000"/>
              </a:lnSpc>
              <a:buFont typeface="+mj-lt"/>
              <a:buAutoNum type="arabicPeriod"/>
            </a:pPr>
            <a:r>
              <a:rPr lang="en-US" sz="1300" b="1" dirty="0"/>
              <a:t>Demonstrate Real-World Application:</a:t>
            </a:r>
            <a:endParaRPr lang="en-US" sz="1300" dirty="0"/>
          </a:p>
          <a:p>
            <a:pPr marL="742950" lvl="1" indent="-285750">
              <a:lnSpc>
                <a:spcPct val="90000"/>
              </a:lnSpc>
              <a:buFont typeface="+mj-lt"/>
              <a:buAutoNum type="arabicPeriod"/>
            </a:pPr>
            <a:r>
              <a:rPr lang="en-US" sz="1300" dirty="0"/>
              <a:t>Simulate a supply chain management system.</a:t>
            </a:r>
          </a:p>
          <a:p>
            <a:pPr marL="742950" lvl="1" indent="-285750">
              <a:lnSpc>
                <a:spcPct val="90000"/>
              </a:lnSpc>
              <a:buFont typeface="+mj-lt"/>
              <a:buAutoNum type="arabicPeriod"/>
            </a:pPr>
            <a:r>
              <a:rPr lang="en-US" sz="1300" dirty="0"/>
              <a:t>Highlight practical benefits.</a:t>
            </a:r>
          </a:p>
          <a:p>
            <a:pPr marL="0" indent="0">
              <a:lnSpc>
                <a:spcPct val="90000"/>
              </a:lnSpc>
              <a:buNone/>
            </a:pPr>
            <a:endParaRPr lang="en-US" sz="1300" dirty="0"/>
          </a:p>
          <a:p>
            <a:pPr>
              <a:lnSpc>
                <a:spcPct val="90000"/>
              </a:lnSpc>
            </a:pPr>
            <a:endParaRPr lang="en-IN" sz="1300" dirty="0"/>
          </a:p>
        </p:txBody>
      </p:sp>
    </p:spTree>
    <p:extLst>
      <p:ext uri="{BB962C8B-B14F-4D97-AF65-F5344CB8AC3E}">
        <p14:creationId xmlns:p14="http://schemas.microsoft.com/office/powerpoint/2010/main" val="167462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1FA3-005E-CBCF-D96E-93DD83A4E7C2}"/>
              </a:ext>
            </a:extLst>
          </p:cNvPr>
          <p:cNvSpPr>
            <a:spLocks noGrp="1"/>
          </p:cNvSpPr>
          <p:nvPr>
            <p:ph type="title"/>
          </p:nvPr>
        </p:nvSpPr>
        <p:spPr>
          <a:xfrm>
            <a:off x="1069848" y="86952"/>
            <a:ext cx="8886884" cy="552145"/>
          </a:xfrm>
        </p:spPr>
        <p:txBody>
          <a:bodyPr>
            <a:normAutofit fontScale="90000"/>
          </a:bodyPr>
          <a:lstStyle/>
          <a:p>
            <a:pPr algn="ctr"/>
            <a:r>
              <a:rPr lang="en-IN" dirty="0"/>
              <a:t>Database Design</a:t>
            </a:r>
          </a:p>
        </p:txBody>
      </p:sp>
      <p:sp>
        <p:nvSpPr>
          <p:cNvPr id="3" name="Content Placeholder 2">
            <a:extLst>
              <a:ext uri="{FF2B5EF4-FFF2-40B4-BE49-F238E27FC236}">
                <a16:creationId xmlns:a16="http://schemas.microsoft.com/office/drawing/2014/main" id="{B5D2A33A-440A-77F7-F00A-4C8A11C5BAE0}"/>
              </a:ext>
            </a:extLst>
          </p:cNvPr>
          <p:cNvSpPr>
            <a:spLocks noGrp="1"/>
          </p:cNvSpPr>
          <p:nvPr>
            <p:ph idx="1"/>
          </p:nvPr>
        </p:nvSpPr>
        <p:spPr>
          <a:xfrm>
            <a:off x="108155" y="639098"/>
            <a:ext cx="11975689" cy="6131950"/>
          </a:xfrm>
        </p:spPr>
        <p:txBody>
          <a:bodyPr>
            <a:normAutofit/>
          </a:bodyPr>
          <a:lstStyle/>
          <a:p>
            <a:r>
              <a:rPr lang="en-US" b="1" dirty="0"/>
              <a:t>Schema Development:</a:t>
            </a:r>
            <a:endParaRPr lang="en-US" dirty="0"/>
          </a:p>
          <a:p>
            <a:pPr>
              <a:buFont typeface="Arial" panose="020B0604020202020204" pitchFamily="34" charset="0"/>
              <a:buChar char="•"/>
            </a:pPr>
            <a:r>
              <a:rPr lang="en-US" dirty="0"/>
              <a:t>Developed a schema with 10 interrelated tables.</a:t>
            </a:r>
          </a:p>
          <a:p>
            <a:pPr>
              <a:buFont typeface="Arial" panose="020B0604020202020204" pitchFamily="34" charset="0"/>
              <a:buChar char="•"/>
            </a:pPr>
            <a:r>
              <a:rPr lang="en-US" dirty="0"/>
              <a:t>Ensured adherence to database principles to eliminate redundancy and ensure data integrity.</a:t>
            </a:r>
          </a:p>
          <a:p>
            <a:r>
              <a:rPr lang="en-US" b="1" dirty="0"/>
              <a:t>Key Tables and Their Relationships:</a:t>
            </a:r>
            <a:endParaRPr lang="en-US" dirty="0"/>
          </a:p>
          <a:p>
            <a:pPr>
              <a:buFont typeface="Arial" panose="020B0604020202020204" pitchFamily="34" charset="0"/>
              <a:buChar char="•"/>
            </a:pPr>
            <a:r>
              <a:rPr lang="en-US" b="1" dirty="0"/>
              <a:t>Suppliers:</a:t>
            </a:r>
            <a:r>
              <a:rPr lang="en-US" dirty="0"/>
              <a:t> Information about suppliers, including </a:t>
            </a:r>
            <a:r>
              <a:rPr lang="en-US" dirty="0" err="1"/>
              <a:t>SupplierID</a:t>
            </a:r>
            <a:r>
              <a:rPr lang="en-US" dirty="0"/>
              <a:t>, </a:t>
            </a:r>
            <a:r>
              <a:rPr lang="en-US" dirty="0" err="1"/>
              <a:t>SupplierName</a:t>
            </a:r>
            <a:r>
              <a:rPr lang="en-US" dirty="0"/>
              <a:t>, and </a:t>
            </a:r>
            <a:r>
              <a:rPr lang="en-US" dirty="0" err="1"/>
              <a:t>ContactDetails</a:t>
            </a:r>
            <a:r>
              <a:rPr lang="en-US" dirty="0"/>
              <a:t>.</a:t>
            </a:r>
          </a:p>
          <a:p>
            <a:pPr>
              <a:buFont typeface="Arial" panose="020B0604020202020204" pitchFamily="34" charset="0"/>
              <a:buChar char="•"/>
            </a:pPr>
            <a:r>
              <a:rPr lang="en-US" b="1" dirty="0"/>
              <a:t>Products:</a:t>
            </a:r>
            <a:r>
              <a:rPr lang="en-US" dirty="0"/>
              <a:t> Product details including </a:t>
            </a:r>
            <a:r>
              <a:rPr lang="en-US" dirty="0" err="1"/>
              <a:t>ProductID</a:t>
            </a:r>
            <a:r>
              <a:rPr lang="en-US" dirty="0"/>
              <a:t>, ProductName, and </a:t>
            </a:r>
            <a:r>
              <a:rPr lang="en-US" dirty="0" err="1"/>
              <a:t>SupplierID</a:t>
            </a:r>
            <a:r>
              <a:rPr lang="en-US" dirty="0"/>
              <a:t>.</a:t>
            </a:r>
          </a:p>
          <a:p>
            <a:pPr>
              <a:buFont typeface="Arial" panose="020B0604020202020204" pitchFamily="34" charset="0"/>
              <a:buChar char="•"/>
            </a:pPr>
            <a:r>
              <a:rPr lang="en-US" b="1" dirty="0"/>
              <a:t>Warehouses:</a:t>
            </a:r>
            <a:r>
              <a:rPr lang="en-US" dirty="0"/>
              <a:t> Warehouse details with </a:t>
            </a:r>
            <a:r>
              <a:rPr lang="en-US" dirty="0" err="1"/>
              <a:t>WarehouseID</a:t>
            </a:r>
            <a:r>
              <a:rPr lang="en-US" dirty="0"/>
              <a:t>, Location, and Capacity.</a:t>
            </a:r>
          </a:p>
          <a:p>
            <a:pPr>
              <a:buFont typeface="Arial" panose="020B0604020202020204" pitchFamily="34" charset="0"/>
              <a:buChar char="•"/>
            </a:pPr>
            <a:r>
              <a:rPr lang="en-US" b="1" dirty="0"/>
              <a:t>Customers:</a:t>
            </a:r>
            <a:r>
              <a:rPr lang="en-US" dirty="0"/>
              <a:t> Customer information such as </a:t>
            </a:r>
            <a:r>
              <a:rPr lang="en-US" dirty="0" err="1"/>
              <a:t>CustomerID</a:t>
            </a:r>
            <a:r>
              <a:rPr lang="en-US" dirty="0"/>
              <a:t>, </a:t>
            </a:r>
            <a:r>
              <a:rPr lang="en-US" dirty="0" err="1"/>
              <a:t>CustomerName</a:t>
            </a:r>
            <a:r>
              <a:rPr lang="en-US" dirty="0"/>
              <a:t>, and </a:t>
            </a:r>
            <a:r>
              <a:rPr lang="en-US" dirty="0" err="1"/>
              <a:t>ContactDetails</a:t>
            </a:r>
            <a:r>
              <a:rPr lang="en-US" dirty="0"/>
              <a:t>.</a:t>
            </a:r>
          </a:p>
          <a:p>
            <a:pPr>
              <a:buFont typeface="Arial" panose="020B0604020202020204" pitchFamily="34" charset="0"/>
              <a:buChar char="•"/>
            </a:pPr>
            <a:r>
              <a:rPr lang="en-US" b="1" dirty="0"/>
              <a:t>Orders:</a:t>
            </a:r>
            <a:r>
              <a:rPr lang="en-US" dirty="0"/>
              <a:t> Order records with </a:t>
            </a:r>
            <a:r>
              <a:rPr lang="en-US" dirty="0" err="1"/>
              <a:t>OrderID</a:t>
            </a:r>
            <a:r>
              <a:rPr lang="en-US" dirty="0"/>
              <a:t>, </a:t>
            </a:r>
            <a:r>
              <a:rPr lang="en-US" dirty="0" err="1"/>
              <a:t>CustomerID</a:t>
            </a:r>
            <a:r>
              <a:rPr lang="en-US" dirty="0"/>
              <a:t>, and </a:t>
            </a:r>
            <a:r>
              <a:rPr lang="en-US" dirty="0" err="1"/>
              <a:t>OrderDate</a:t>
            </a:r>
            <a:r>
              <a:rPr lang="en-US" dirty="0"/>
              <a:t>.</a:t>
            </a:r>
          </a:p>
          <a:p>
            <a:pPr>
              <a:buFont typeface="Arial" panose="020B0604020202020204" pitchFamily="34" charset="0"/>
              <a:buChar char="•"/>
            </a:pPr>
            <a:r>
              <a:rPr lang="en-US" b="1" dirty="0"/>
              <a:t>Shipments:</a:t>
            </a:r>
            <a:r>
              <a:rPr lang="en-US" dirty="0"/>
              <a:t> Shipment details including </a:t>
            </a:r>
            <a:r>
              <a:rPr lang="en-US" dirty="0" err="1"/>
              <a:t>ShipmentID</a:t>
            </a:r>
            <a:r>
              <a:rPr lang="en-US" dirty="0"/>
              <a:t>, </a:t>
            </a:r>
            <a:r>
              <a:rPr lang="en-US" dirty="0" err="1"/>
              <a:t>OrderID</a:t>
            </a:r>
            <a:r>
              <a:rPr lang="en-US" dirty="0"/>
              <a:t>, and </a:t>
            </a:r>
            <a:r>
              <a:rPr lang="en-US" dirty="0" err="1"/>
              <a:t>ShippingDate</a:t>
            </a:r>
            <a:r>
              <a:rPr lang="en-US" dirty="0"/>
              <a:t>.</a:t>
            </a:r>
          </a:p>
          <a:p>
            <a:pPr>
              <a:buFont typeface="Arial" panose="020B0604020202020204" pitchFamily="34" charset="0"/>
              <a:buChar char="•"/>
            </a:pPr>
            <a:r>
              <a:rPr lang="en-US" b="1" dirty="0"/>
              <a:t>Inventory:</a:t>
            </a:r>
            <a:r>
              <a:rPr lang="en-US" dirty="0"/>
              <a:t> Inventory records with </a:t>
            </a:r>
            <a:r>
              <a:rPr lang="en-US" dirty="0" err="1"/>
              <a:t>InventoryID</a:t>
            </a:r>
            <a:r>
              <a:rPr lang="en-US" dirty="0"/>
              <a:t>, </a:t>
            </a:r>
            <a:r>
              <a:rPr lang="en-US" dirty="0" err="1"/>
              <a:t>ProductID</a:t>
            </a:r>
            <a:r>
              <a:rPr lang="en-US" dirty="0"/>
              <a:t>, and Quantity.</a:t>
            </a:r>
          </a:p>
          <a:p>
            <a:pPr>
              <a:buFont typeface="Arial" panose="020B0604020202020204" pitchFamily="34" charset="0"/>
              <a:buChar char="•"/>
            </a:pPr>
            <a:r>
              <a:rPr lang="en-US" b="1" dirty="0"/>
              <a:t>Employees:</a:t>
            </a:r>
            <a:r>
              <a:rPr lang="en-US" dirty="0"/>
              <a:t> Employee details such as </a:t>
            </a:r>
            <a:r>
              <a:rPr lang="en-US" dirty="0" err="1"/>
              <a:t>EmployeeID</a:t>
            </a:r>
            <a:r>
              <a:rPr lang="en-US" dirty="0"/>
              <a:t>, </a:t>
            </a:r>
            <a:r>
              <a:rPr lang="en-US" dirty="0" err="1"/>
              <a:t>EmployeeName</a:t>
            </a:r>
            <a:r>
              <a:rPr lang="en-US" dirty="0"/>
              <a:t>, and Position.</a:t>
            </a:r>
          </a:p>
          <a:p>
            <a:pPr>
              <a:buFont typeface="Arial" panose="020B0604020202020204" pitchFamily="34" charset="0"/>
              <a:buChar char="•"/>
            </a:pPr>
            <a:r>
              <a:rPr lang="en-US" b="1" dirty="0"/>
              <a:t>Regions:</a:t>
            </a:r>
            <a:r>
              <a:rPr lang="en-US" dirty="0"/>
              <a:t> Region information including </a:t>
            </a:r>
            <a:r>
              <a:rPr lang="en-US" dirty="0" err="1"/>
              <a:t>RegionID</a:t>
            </a:r>
            <a:r>
              <a:rPr lang="en-US" dirty="0"/>
              <a:t> and </a:t>
            </a:r>
            <a:r>
              <a:rPr lang="en-US" dirty="0" err="1"/>
              <a:t>RegionName</a:t>
            </a:r>
            <a:r>
              <a:rPr lang="en-US" dirty="0"/>
              <a:t>.</a:t>
            </a:r>
          </a:p>
          <a:p>
            <a:pPr>
              <a:buFont typeface="Arial" panose="020B0604020202020204" pitchFamily="34" charset="0"/>
              <a:buChar char="•"/>
            </a:pPr>
            <a:r>
              <a:rPr lang="en-US" b="1" dirty="0"/>
              <a:t>Transactions:</a:t>
            </a:r>
            <a:r>
              <a:rPr lang="en-US" dirty="0"/>
              <a:t> Transaction records with </a:t>
            </a:r>
            <a:r>
              <a:rPr lang="en-US" dirty="0" err="1"/>
              <a:t>TransactionID</a:t>
            </a:r>
            <a:r>
              <a:rPr lang="en-US" dirty="0"/>
              <a:t>, </a:t>
            </a:r>
            <a:r>
              <a:rPr lang="en-US" dirty="0" err="1"/>
              <a:t>OrderID</a:t>
            </a:r>
            <a:r>
              <a:rPr lang="en-US" dirty="0"/>
              <a:t>, and </a:t>
            </a:r>
            <a:r>
              <a:rPr lang="en-US" dirty="0" err="1"/>
              <a:t>TransactionDate</a:t>
            </a:r>
            <a:r>
              <a:rPr lang="en-US" dirty="0"/>
              <a:t>.</a:t>
            </a:r>
          </a:p>
          <a:p>
            <a:endParaRPr lang="en-IN" dirty="0"/>
          </a:p>
        </p:txBody>
      </p:sp>
    </p:spTree>
    <p:extLst>
      <p:ext uri="{BB962C8B-B14F-4D97-AF65-F5344CB8AC3E}">
        <p14:creationId xmlns:p14="http://schemas.microsoft.com/office/powerpoint/2010/main" val="362212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9591-5B12-5744-A327-9623FB72269C}"/>
              </a:ext>
            </a:extLst>
          </p:cNvPr>
          <p:cNvSpPr>
            <a:spLocks noGrp="1"/>
          </p:cNvSpPr>
          <p:nvPr>
            <p:ph type="title"/>
          </p:nvPr>
        </p:nvSpPr>
        <p:spPr>
          <a:xfrm>
            <a:off x="1076028" y="305705"/>
            <a:ext cx="8911687" cy="1280890"/>
          </a:xfrm>
        </p:spPr>
        <p:txBody>
          <a:bodyPr vert="horz" lIns="91440" tIns="45720" rIns="91440" bIns="45720" rtlCol="0" anchor="b">
            <a:normAutofit/>
          </a:bodyPr>
          <a:lstStyle/>
          <a:p>
            <a:r>
              <a:rPr lang="en-US" sz="4000"/>
              <a:t>ER Diagram</a:t>
            </a:r>
            <a:endParaRPr lang="en-US" sz="4000" dirty="0"/>
          </a:p>
        </p:txBody>
      </p:sp>
      <p:sp>
        <p:nvSpPr>
          <p:cNvPr id="4" name="Content Placeholder 3">
            <a:extLst>
              <a:ext uri="{FF2B5EF4-FFF2-40B4-BE49-F238E27FC236}">
                <a16:creationId xmlns:a16="http://schemas.microsoft.com/office/drawing/2014/main" id="{6B70CE23-5994-BEDA-ED2C-43D474A2543E}"/>
              </a:ext>
            </a:extLst>
          </p:cNvPr>
          <p:cNvSpPr>
            <a:spLocks noGrp="1"/>
          </p:cNvSpPr>
          <p:nvPr>
            <p:ph idx="1"/>
          </p:nvPr>
        </p:nvSpPr>
        <p:spPr/>
        <p:txBody>
          <a:bodyPr>
            <a:normAutofit fontScale="47500" lnSpcReduction="20000"/>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LINK:     </a:t>
            </a:r>
            <a:r>
              <a:rPr lang="en-US" dirty="0">
                <a:hlinkClick r:id="rId2"/>
              </a:rPr>
              <a:t>https://drive.google.com/file/d/1WkMNvoNIA3xWGCJjP1dVSIfNebXpuUki/view?usp=sharing</a:t>
            </a:r>
            <a:r>
              <a:rPr lang="en-US" dirty="0"/>
              <a:t> </a:t>
            </a:r>
            <a:endParaRPr lang="en-CA" dirty="0"/>
          </a:p>
        </p:txBody>
      </p:sp>
      <p:pic>
        <p:nvPicPr>
          <p:cNvPr id="6" name="Picture 5">
            <a:extLst>
              <a:ext uri="{FF2B5EF4-FFF2-40B4-BE49-F238E27FC236}">
                <a16:creationId xmlns:a16="http://schemas.microsoft.com/office/drawing/2014/main" id="{F1A86911-E56C-018E-0DB6-98C39BEF261E}"/>
              </a:ext>
            </a:extLst>
          </p:cNvPr>
          <p:cNvPicPr>
            <a:picLocks noChangeAspect="1"/>
          </p:cNvPicPr>
          <p:nvPr/>
        </p:nvPicPr>
        <p:blipFill>
          <a:blip r:embed="rId3"/>
          <a:stretch>
            <a:fillRect/>
          </a:stretch>
        </p:blipFill>
        <p:spPr>
          <a:xfrm>
            <a:off x="4405508" y="1727199"/>
            <a:ext cx="5119492" cy="3920068"/>
          </a:xfrm>
          <a:prstGeom prst="rect">
            <a:avLst/>
          </a:prstGeom>
        </p:spPr>
      </p:pic>
    </p:spTree>
    <p:extLst>
      <p:ext uri="{BB962C8B-B14F-4D97-AF65-F5344CB8AC3E}">
        <p14:creationId xmlns:p14="http://schemas.microsoft.com/office/powerpoint/2010/main" val="164235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a:extLst>
              <a:ext uri="{FF2B5EF4-FFF2-40B4-BE49-F238E27FC236}">
                <a16:creationId xmlns:a16="http://schemas.microsoft.com/office/drawing/2014/main" id="{C2A92315-7B48-392A-8534-1273551AF628}"/>
              </a:ext>
            </a:extLst>
          </p:cNvPr>
          <p:cNvSpPr>
            <a:spLocks noGrp="1"/>
          </p:cNvSpPr>
          <p:nvPr>
            <p:ph type="title"/>
          </p:nvPr>
        </p:nvSpPr>
        <p:spPr>
          <a:xfrm>
            <a:off x="4659520" y="624110"/>
            <a:ext cx="6845092" cy="1280890"/>
          </a:xfrm>
        </p:spPr>
        <p:txBody>
          <a:bodyPr>
            <a:normAutofit/>
          </a:bodyPr>
          <a:lstStyle/>
          <a:p>
            <a:r>
              <a:rPr lang="en-IN" sz="3300" b="1"/>
              <a:t>Data Definition Statements (DDL)</a:t>
            </a:r>
            <a:br>
              <a:rPr lang="en-IN" sz="3300" b="1"/>
            </a:br>
            <a:endParaRPr lang="en-IN" sz="3300"/>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5" name="Picture 4" descr="A 3D pattern of ring shapes connected by lines">
            <a:extLst>
              <a:ext uri="{FF2B5EF4-FFF2-40B4-BE49-F238E27FC236}">
                <a16:creationId xmlns:a16="http://schemas.microsoft.com/office/drawing/2014/main" id="{54FA31DE-9BAC-D36B-7219-5E8EC3185054}"/>
              </a:ext>
            </a:extLst>
          </p:cNvPr>
          <p:cNvPicPr>
            <a:picLocks noChangeAspect="1"/>
          </p:cNvPicPr>
          <p:nvPr/>
        </p:nvPicPr>
        <p:blipFill>
          <a:blip r:embed="rId2"/>
          <a:srcRect l="22482" r="55204"/>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6DA2265A-CA09-DF5D-F005-06990C9F3DE4}"/>
              </a:ext>
            </a:extLst>
          </p:cNvPr>
          <p:cNvSpPr>
            <a:spLocks noGrp="1"/>
          </p:cNvSpPr>
          <p:nvPr>
            <p:ph idx="1"/>
          </p:nvPr>
        </p:nvSpPr>
        <p:spPr>
          <a:xfrm>
            <a:off x="4656667" y="2150534"/>
            <a:ext cx="6847944" cy="4100290"/>
          </a:xfrm>
        </p:spPr>
        <p:txBody>
          <a:bodyPr>
            <a:normAutofit fontScale="77500" lnSpcReduction="20000"/>
          </a:bodyPr>
          <a:lstStyle/>
          <a:p>
            <a:r>
              <a:rPr lang="en-US" sz="1600" b="1" dirty="0"/>
              <a:t>DDL (Data Definition Language) Commands</a:t>
            </a:r>
            <a:r>
              <a:rPr lang="en-US" sz="1600" dirty="0"/>
              <a:t> are SQL commands used to define, modify, or remove database structures, such as tables, indexes, and schemas. DDL commands do not manipulate data but focus on the structure of the database itself.</a:t>
            </a:r>
          </a:p>
          <a:p>
            <a:pPr marL="0" indent="0">
              <a:buNone/>
            </a:pPr>
            <a:endParaRPr lang="en-US" sz="1600" dirty="0"/>
          </a:p>
          <a:p>
            <a:r>
              <a:rPr lang="en-US" sz="1600" dirty="0"/>
              <a:t>DDL commands are essential for defining and structuring the database.</a:t>
            </a:r>
            <a:endParaRPr lang="en-US" sz="1500" b="1" dirty="0"/>
          </a:p>
          <a:p>
            <a:endParaRPr lang="en-US" sz="1500" b="1" dirty="0"/>
          </a:p>
          <a:p>
            <a:pPr>
              <a:lnSpc>
                <a:spcPct val="90000"/>
              </a:lnSpc>
            </a:pPr>
            <a:r>
              <a:rPr lang="en-US" sz="1500" b="1" dirty="0"/>
              <a:t>Creating Tables and Defining Relationships:</a:t>
            </a:r>
            <a:endParaRPr lang="en-US" sz="1500" dirty="0"/>
          </a:p>
          <a:p>
            <a:pPr>
              <a:lnSpc>
                <a:spcPct val="90000"/>
              </a:lnSpc>
              <a:buFont typeface="Arial" panose="020B0604020202020204" pitchFamily="34" charset="0"/>
              <a:buChar char="•"/>
            </a:pPr>
            <a:r>
              <a:rPr lang="en-US" sz="1500" dirty="0"/>
              <a:t>Utilized DDL statements to create the tables necessary for the supply chain management system.</a:t>
            </a:r>
          </a:p>
          <a:p>
            <a:pPr>
              <a:lnSpc>
                <a:spcPct val="90000"/>
              </a:lnSpc>
              <a:buFont typeface="Arial" panose="020B0604020202020204" pitchFamily="34" charset="0"/>
              <a:buChar char="•"/>
            </a:pPr>
            <a:r>
              <a:rPr lang="en-US" sz="1500" dirty="0"/>
              <a:t>Defined relationships between tables using primary and foreign keys.</a:t>
            </a:r>
          </a:p>
          <a:p>
            <a:pPr>
              <a:lnSpc>
                <a:spcPct val="90000"/>
              </a:lnSpc>
              <a:buFont typeface="Arial" panose="020B0604020202020204" pitchFamily="34" charset="0"/>
              <a:buChar char="•"/>
            </a:pPr>
            <a:endParaRPr lang="en-US" sz="1500" dirty="0"/>
          </a:p>
          <a:p>
            <a:pPr>
              <a:lnSpc>
                <a:spcPct val="90000"/>
              </a:lnSpc>
            </a:pPr>
            <a:r>
              <a:rPr lang="en-US" sz="1500" b="1" dirty="0"/>
              <a:t>Key Constraints Enforced:</a:t>
            </a:r>
            <a:endParaRPr lang="en-US" sz="1500" dirty="0"/>
          </a:p>
          <a:p>
            <a:pPr>
              <a:lnSpc>
                <a:spcPct val="90000"/>
              </a:lnSpc>
              <a:buFont typeface="Arial" panose="020B0604020202020204" pitchFamily="34" charset="0"/>
              <a:buChar char="•"/>
            </a:pPr>
            <a:r>
              <a:rPr lang="en-US" sz="1500" b="1" dirty="0"/>
              <a:t>Primary Keys:</a:t>
            </a:r>
            <a:r>
              <a:rPr lang="en-US" sz="1500" dirty="0"/>
              <a:t> Ensuring unique identification of records in each table.</a:t>
            </a:r>
          </a:p>
          <a:p>
            <a:pPr>
              <a:lnSpc>
                <a:spcPct val="90000"/>
              </a:lnSpc>
              <a:buFont typeface="Arial" panose="020B0604020202020204" pitchFamily="34" charset="0"/>
              <a:buChar char="•"/>
            </a:pPr>
            <a:r>
              <a:rPr lang="en-US" sz="1500" b="1" dirty="0"/>
              <a:t>Foreign Keys:</a:t>
            </a:r>
            <a:r>
              <a:rPr lang="en-US" sz="1500" dirty="0"/>
              <a:t> Establishing links between related tables.</a:t>
            </a:r>
          </a:p>
          <a:p>
            <a:pPr>
              <a:lnSpc>
                <a:spcPct val="90000"/>
              </a:lnSpc>
              <a:buFont typeface="Arial" panose="020B0604020202020204" pitchFamily="34" charset="0"/>
              <a:buChar char="•"/>
            </a:pPr>
            <a:r>
              <a:rPr lang="en-US" sz="1500" b="1" dirty="0"/>
              <a:t>Unique Constraints:</a:t>
            </a:r>
            <a:r>
              <a:rPr lang="en-US" sz="1500" dirty="0"/>
              <a:t> Guaranteeing the uniqueness of specific columns.</a:t>
            </a:r>
          </a:p>
          <a:p>
            <a:pPr>
              <a:lnSpc>
                <a:spcPct val="90000"/>
              </a:lnSpc>
              <a:buFont typeface="Arial" panose="020B0604020202020204" pitchFamily="34" charset="0"/>
              <a:buChar char="•"/>
            </a:pPr>
            <a:r>
              <a:rPr lang="en-US" sz="1500" b="1" dirty="0"/>
              <a:t>Not Null Constraints:</a:t>
            </a:r>
            <a:r>
              <a:rPr lang="en-US" sz="1500" dirty="0"/>
              <a:t> Ensuring essential fields are not left empty.</a:t>
            </a:r>
          </a:p>
          <a:p>
            <a:pPr>
              <a:lnSpc>
                <a:spcPct val="90000"/>
              </a:lnSpc>
              <a:buFont typeface="Arial" panose="020B0604020202020204" pitchFamily="34" charset="0"/>
              <a:buChar char="•"/>
            </a:pPr>
            <a:r>
              <a:rPr lang="en-US" sz="1500" b="1" dirty="0"/>
              <a:t>Check Constraints:</a:t>
            </a:r>
            <a:r>
              <a:rPr lang="en-US" sz="1500" dirty="0"/>
              <a:t> Enforcing domain-specific rules on data values.</a:t>
            </a:r>
          </a:p>
          <a:p>
            <a:pPr>
              <a:lnSpc>
                <a:spcPct val="90000"/>
              </a:lnSpc>
            </a:pPr>
            <a:endParaRPr lang="en-IN" sz="1500" dirty="0"/>
          </a:p>
        </p:txBody>
      </p:sp>
    </p:spTree>
    <p:extLst>
      <p:ext uri="{BB962C8B-B14F-4D97-AF65-F5344CB8AC3E}">
        <p14:creationId xmlns:p14="http://schemas.microsoft.com/office/powerpoint/2010/main" val="234086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3246-179D-E22E-B49E-C4B2905FC501}"/>
              </a:ext>
            </a:extLst>
          </p:cNvPr>
          <p:cNvSpPr>
            <a:spLocks noGrp="1"/>
          </p:cNvSpPr>
          <p:nvPr>
            <p:ph type="title"/>
          </p:nvPr>
        </p:nvSpPr>
        <p:spPr/>
        <p:txBody>
          <a:bodyPr>
            <a:normAutofit/>
          </a:bodyPr>
          <a:lstStyle/>
          <a:p>
            <a:r>
              <a:rPr lang="en-IN" dirty="0"/>
              <a:t>DDL Statements for creating the tables</a:t>
            </a:r>
          </a:p>
        </p:txBody>
      </p:sp>
      <p:pic>
        <p:nvPicPr>
          <p:cNvPr id="4" name="Content Placeholder 3">
            <a:extLst>
              <a:ext uri="{FF2B5EF4-FFF2-40B4-BE49-F238E27FC236}">
                <a16:creationId xmlns:a16="http://schemas.microsoft.com/office/drawing/2014/main" id="{20C38AE0-3C28-7FD9-A1B7-5CE34FFC148C}"/>
              </a:ext>
            </a:extLst>
          </p:cNvPr>
          <p:cNvPicPr>
            <a:picLocks noGrp="1" noChangeAspect="1"/>
          </p:cNvPicPr>
          <p:nvPr>
            <p:ph sz="half" idx="1"/>
          </p:nvPr>
        </p:nvPicPr>
        <p:blipFill>
          <a:blip r:embed="rId2"/>
          <a:stretch>
            <a:fillRect/>
          </a:stretch>
        </p:blipFill>
        <p:spPr>
          <a:xfrm>
            <a:off x="2589213" y="2150539"/>
            <a:ext cx="4313237" cy="3744372"/>
          </a:xfrm>
        </p:spPr>
      </p:pic>
      <p:sp>
        <p:nvSpPr>
          <p:cNvPr id="9" name="Content Placeholder 8">
            <a:extLst>
              <a:ext uri="{FF2B5EF4-FFF2-40B4-BE49-F238E27FC236}">
                <a16:creationId xmlns:a16="http://schemas.microsoft.com/office/drawing/2014/main" id="{280F5E8A-BAF5-F208-D416-E425D085590B}"/>
              </a:ext>
            </a:extLst>
          </p:cNvPr>
          <p:cNvSpPr>
            <a:spLocks noGrp="1"/>
          </p:cNvSpPr>
          <p:nvPr>
            <p:ph sz="half" idx="2"/>
          </p:nvPr>
        </p:nvSpPr>
        <p:spPr/>
        <p:txBody>
          <a:bodyPr>
            <a:normAutofit fontScale="77500" lnSpcReduction="20000"/>
          </a:bodyPr>
          <a:lstStyle/>
          <a:p>
            <a:pPr marL="0" indent="0">
              <a:buNone/>
            </a:pPr>
            <a:r>
              <a:rPr lang="en-CA" sz="1200" b="1" dirty="0"/>
              <a:t>/*create table for categories*/</a:t>
            </a:r>
          </a:p>
          <a:p>
            <a:pPr marL="0" indent="0">
              <a:buNone/>
            </a:pPr>
            <a:r>
              <a:rPr lang="en-CA" sz="1200" dirty="0"/>
              <a:t>CREATE TABLE Categories (      </a:t>
            </a:r>
          </a:p>
          <a:p>
            <a:pPr marL="0" indent="0">
              <a:buNone/>
            </a:pPr>
            <a:r>
              <a:rPr lang="en-CA" sz="1200" dirty="0" err="1"/>
              <a:t>CategoryID</a:t>
            </a:r>
            <a:r>
              <a:rPr lang="en-CA" sz="1200" dirty="0"/>
              <a:t> INT PRIMARY KEY,      </a:t>
            </a:r>
          </a:p>
          <a:p>
            <a:pPr marL="0" indent="0">
              <a:buNone/>
            </a:pPr>
            <a:r>
              <a:rPr lang="en-CA" sz="1200" dirty="0" err="1"/>
              <a:t>CategoryName</a:t>
            </a:r>
            <a:r>
              <a:rPr lang="en-CA" sz="1200" dirty="0"/>
              <a:t> VARCHAR(100) NOT NULL,      </a:t>
            </a:r>
          </a:p>
          <a:p>
            <a:pPr marL="0" indent="0">
              <a:buNone/>
            </a:pPr>
            <a:r>
              <a:rPr lang="en-CA" sz="1200" dirty="0"/>
              <a:t>Description TEXT  </a:t>
            </a:r>
          </a:p>
          <a:p>
            <a:pPr marL="0" indent="0">
              <a:buNone/>
            </a:pPr>
            <a:r>
              <a:rPr lang="en-CA" sz="1200" dirty="0"/>
              <a:t>); </a:t>
            </a:r>
          </a:p>
          <a:p>
            <a:pPr marL="0" indent="0">
              <a:buNone/>
            </a:pPr>
            <a:r>
              <a:rPr lang="en-CA" sz="1200" b="1" dirty="0"/>
              <a:t>/* create table for products*/</a:t>
            </a:r>
          </a:p>
          <a:p>
            <a:pPr marL="0" indent="0">
              <a:buNone/>
            </a:pPr>
            <a:r>
              <a:rPr lang="en-CA" sz="1200" dirty="0"/>
              <a:t>CREATE TABLE Products (      </a:t>
            </a:r>
          </a:p>
          <a:p>
            <a:pPr marL="0" indent="0">
              <a:buNone/>
            </a:pPr>
            <a:r>
              <a:rPr lang="en-CA" sz="1200" dirty="0" err="1"/>
              <a:t>ProductID</a:t>
            </a:r>
            <a:r>
              <a:rPr lang="en-CA" sz="1200" dirty="0"/>
              <a:t> INT PRIMARY KEY,      </a:t>
            </a:r>
          </a:p>
          <a:p>
            <a:pPr marL="0" indent="0">
              <a:buNone/>
            </a:pPr>
            <a:r>
              <a:rPr lang="en-CA" sz="1200" dirty="0"/>
              <a:t>Name VARCHAR(100) NOT NULL,      </a:t>
            </a:r>
          </a:p>
          <a:p>
            <a:pPr marL="0" indent="0">
              <a:buNone/>
            </a:pPr>
            <a:r>
              <a:rPr lang="en-CA" sz="1200" dirty="0"/>
              <a:t>Description TEXT,      </a:t>
            </a:r>
          </a:p>
          <a:p>
            <a:pPr marL="0" indent="0">
              <a:buNone/>
            </a:pPr>
            <a:r>
              <a:rPr lang="en-CA" sz="1200" dirty="0"/>
              <a:t>Price DECIMAL(10,2) NOT NULL,      </a:t>
            </a:r>
          </a:p>
          <a:p>
            <a:pPr marL="0" indent="0">
              <a:buNone/>
            </a:pPr>
            <a:r>
              <a:rPr lang="en-CA" sz="1200" dirty="0" err="1"/>
              <a:t>StockQuantity</a:t>
            </a:r>
            <a:r>
              <a:rPr lang="en-CA" sz="1200" dirty="0"/>
              <a:t> INT NOT NULL,      </a:t>
            </a:r>
          </a:p>
          <a:p>
            <a:pPr marL="0" indent="0">
              <a:buNone/>
            </a:pPr>
            <a:r>
              <a:rPr lang="en-CA" sz="1200" dirty="0" err="1"/>
              <a:t>CategoryID</a:t>
            </a:r>
            <a:r>
              <a:rPr lang="en-CA" sz="1200" dirty="0"/>
              <a:t> INT,      </a:t>
            </a:r>
          </a:p>
          <a:p>
            <a:pPr marL="0" indent="0">
              <a:buNone/>
            </a:pPr>
            <a:r>
              <a:rPr lang="en-CA" sz="1200" dirty="0"/>
              <a:t>FOREIGN KEY (</a:t>
            </a:r>
            <a:r>
              <a:rPr lang="en-CA" sz="1200" dirty="0" err="1"/>
              <a:t>CategoryID</a:t>
            </a:r>
            <a:r>
              <a:rPr lang="en-CA" sz="1200" dirty="0"/>
              <a:t>) REFERENCES  Categories(</a:t>
            </a:r>
            <a:r>
              <a:rPr lang="en-CA" sz="1200" dirty="0" err="1"/>
              <a:t>CategoryID</a:t>
            </a:r>
            <a:r>
              <a:rPr lang="en-CA" sz="1200" dirty="0"/>
              <a:t>)  </a:t>
            </a:r>
          </a:p>
          <a:p>
            <a:pPr marL="0" indent="0">
              <a:buNone/>
            </a:pPr>
            <a:r>
              <a:rPr lang="en-CA" sz="1200" dirty="0"/>
              <a:t>); </a:t>
            </a:r>
          </a:p>
          <a:p>
            <a:endParaRPr lang="en-CA" sz="1200" dirty="0"/>
          </a:p>
        </p:txBody>
      </p:sp>
    </p:spTree>
    <p:extLst>
      <p:ext uri="{BB962C8B-B14F-4D97-AF65-F5344CB8AC3E}">
        <p14:creationId xmlns:p14="http://schemas.microsoft.com/office/powerpoint/2010/main" val="60542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2" name="Title 1">
            <a:extLst>
              <a:ext uri="{FF2B5EF4-FFF2-40B4-BE49-F238E27FC236}">
                <a16:creationId xmlns:a16="http://schemas.microsoft.com/office/drawing/2014/main" id="{B24FBB8B-6632-A5B1-9D5C-ED5EF92F6B68}"/>
              </a:ext>
            </a:extLst>
          </p:cNvPr>
          <p:cNvSpPr>
            <a:spLocks noGrp="1"/>
          </p:cNvSpPr>
          <p:nvPr>
            <p:ph type="title"/>
          </p:nvPr>
        </p:nvSpPr>
        <p:spPr>
          <a:xfrm>
            <a:off x="6483096" y="624110"/>
            <a:ext cx="5021516" cy="1280890"/>
          </a:xfrm>
        </p:spPr>
        <p:txBody>
          <a:bodyPr>
            <a:normAutofit/>
          </a:bodyPr>
          <a:lstStyle/>
          <a:p>
            <a:r>
              <a:rPr lang="en-IN" dirty="0"/>
              <a:t>Data Manipulation Statements (DML)</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5" name="Picture 4" descr="Different colored organizers">
            <a:extLst>
              <a:ext uri="{FF2B5EF4-FFF2-40B4-BE49-F238E27FC236}">
                <a16:creationId xmlns:a16="http://schemas.microsoft.com/office/drawing/2014/main" id="{DD159B38-FE26-2A69-F55D-B7E9B8BDBAB6}"/>
              </a:ext>
            </a:extLst>
          </p:cNvPr>
          <p:cNvPicPr>
            <a:picLocks noChangeAspect="1"/>
          </p:cNvPicPr>
          <p:nvPr/>
        </p:nvPicPr>
        <p:blipFill>
          <a:blip r:embed="rId2"/>
          <a:srcRect l="29450" r="29343" b="1"/>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21E553FA-30D4-7C01-EF3C-DAB143961A6F}"/>
              </a:ext>
            </a:extLst>
          </p:cNvPr>
          <p:cNvSpPr>
            <a:spLocks noGrp="1"/>
          </p:cNvSpPr>
          <p:nvPr>
            <p:ph idx="1"/>
          </p:nvPr>
        </p:nvSpPr>
        <p:spPr>
          <a:xfrm>
            <a:off x="6438191" y="2133600"/>
            <a:ext cx="5066419" cy="4188922"/>
          </a:xfrm>
        </p:spPr>
        <p:txBody>
          <a:bodyPr>
            <a:normAutofit fontScale="70000" lnSpcReduction="20000"/>
          </a:bodyPr>
          <a:lstStyle/>
          <a:p>
            <a:r>
              <a:rPr lang="en-US" sz="1800" b="1" dirty="0">
                <a:solidFill>
                  <a:schemeClr val="tx1">
                    <a:alpha val="80000"/>
                  </a:schemeClr>
                </a:solidFill>
              </a:rPr>
              <a:t>DML (Data Manipulation Language)</a:t>
            </a:r>
            <a:r>
              <a:rPr lang="en-US" sz="1800" dirty="0">
                <a:solidFill>
                  <a:schemeClr val="tx1">
                    <a:alpha val="80000"/>
                  </a:schemeClr>
                </a:solidFill>
              </a:rPr>
              <a:t> commands are SQL commands used for managing and manipulating data within database tables. Unlike DDL (Data Definition Language) commands, which define and structure the database, DML commands are used to </a:t>
            </a:r>
            <a:r>
              <a:rPr lang="en-US" sz="1800" b="1" dirty="0">
                <a:solidFill>
                  <a:schemeClr val="tx1">
                    <a:alpha val="80000"/>
                  </a:schemeClr>
                </a:solidFill>
              </a:rPr>
              <a:t>insert</a:t>
            </a:r>
            <a:r>
              <a:rPr lang="en-US" sz="1800" dirty="0">
                <a:solidFill>
                  <a:schemeClr val="tx1">
                    <a:alpha val="80000"/>
                  </a:schemeClr>
                </a:solidFill>
              </a:rPr>
              <a:t>, </a:t>
            </a:r>
            <a:r>
              <a:rPr lang="en-US" sz="1800" b="1" dirty="0">
                <a:solidFill>
                  <a:schemeClr val="tx1">
                    <a:alpha val="80000"/>
                  </a:schemeClr>
                </a:solidFill>
              </a:rPr>
              <a:t>update</a:t>
            </a:r>
            <a:r>
              <a:rPr lang="en-US" sz="1800" dirty="0">
                <a:solidFill>
                  <a:schemeClr val="tx1">
                    <a:alpha val="80000"/>
                  </a:schemeClr>
                </a:solidFill>
              </a:rPr>
              <a:t>, </a:t>
            </a:r>
            <a:r>
              <a:rPr lang="en-US" sz="1800" b="1" dirty="0">
                <a:solidFill>
                  <a:schemeClr val="tx1">
                    <a:alpha val="80000"/>
                  </a:schemeClr>
                </a:solidFill>
              </a:rPr>
              <a:t>delete</a:t>
            </a:r>
            <a:r>
              <a:rPr lang="en-US" sz="1800" dirty="0">
                <a:solidFill>
                  <a:schemeClr val="tx1">
                    <a:alpha val="80000"/>
                  </a:schemeClr>
                </a:solidFill>
              </a:rPr>
              <a:t>, and </a:t>
            </a:r>
            <a:r>
              <a:rPr lang="en-US" sz="1800" b="1" dirty="0">
                <a:solidFill>
                  <a:schemeClr val="tx1">
                    <a:alpha val="80000"/>
                  </a:schemeClr>
                </a:solidFill>
              </a:rPr>
              <a:t>retrieve</a:t>
            </a:r>
            <a:r>
              <a:rPr lang="en-US" sz="1800" dirty="0">
                <a:solidFill>
                  <a:schemeClr val="tx1">
                    <a:alpha val="80000"/>
                  </a:schemeClr>
                </a:solidFill>
              </a:rPr>
              <a:t> data stored in those tables.</a:t>
            </a:r>
          </a:p>
          <a:p>
            <a:r>
              <a:rPr lang="en-US" sz="1800" dirty="0">
                <a:solidFill>
                  <a:schemeClr val="tx1">
                    <a:alpha val="80000"/>
                  </a:schemeClr>
                </a:solidFill>
              </a:rPr>
              <a:t>DML commands helps to perform operations on actual data within the database tables.</a:t>
            </a:r>
          </a:p>
          <a:p>
            <a:pPr>
              <a:lnSpc>
                <a:spcPct val="90000"/>
              </a:lnSpc>
            </a:pPr>
            <a:endParaRPr lang="en-US" sz="1700" b="1" dirty="0"/>
          </a:p>
          <a:p>
            <a:pPr>
              <a:lnSpc>
                <a:spcPct val="90000"/>
              </a:lnSpc>
            </a:pPr>
            <a:r>
              <a:rPr lang="en-US" sz="1700" b="1" dirty="0"/>
              <a:t>Populating Tables with Realistic Data:</a:t>
            </a:r>
            <a:endParaRPr lang="en-US" sz="1700" dirty="0"/>
          </a:p>
          <a:p>
            <a:pPr>
              <a:lnSpc>
                <a:spcPct val="90000"/>
              </a:lnSpc>
              <a:buFont typeface="Arial" panose="020B0604020202020204" pitchFamily="34" charset="0"/>
              <a:buChar char="•"/>
            </a:pPr>
            <a:r>
              <a:rPr lang="en-US" sz="1700" dirty="0"/>
              <a:t>Insert data into tables to simulate real-world scenarios.</a:t>
            </a:r>
          </a:p>
          <a:p>
            <a:pPr>
              <a:lnSpc>
                <a:spcPct val="90000"/>
              </a:lnSpc>
              <a:buFont typeface="Arial" panose="020B0604020202020204" pitchFamily="34" charset="0"/>
              <a:buChar char="•"/>
            </a:pPr>
            <a:r>
              <a:rPr lang="en-US" sz="1700" dirty="0"/>
              <a:t>Ensure data reflects dynamic management within the supply chain.</a:t>
            </a:r>
          </a:p>
          <a:p>
            <a:pPr>
              <a:lnSpc>
                <a:spcPct val="90000"/>
              </a:lnSpc>
              <a:buFont typeface="Arial" panose="020B0604020202020204" pitchFamily="34" charset="0"/>
              <a:buChar char="•"/>
            </a:pPr>
            <a:endParaRPr lang="en-US" sz="1700" dirty="0"/>
          </a:p>
          <a:p>
            <a:pPr>
              <a:lnSpc>
                <a:spcPct val="90000"/>
              </a:lnSpc>
            </a:pPr>
            <a:r>
              <a:rPr lang="en-US" sz="1700" b="1" dirty="0"/>
              <a:t>Using DML Statements:</a:t>
            </a:r>
            <a:endParaRPr lang="en-US" sz="1700" dirty="0"/>
          </a:p>
          <a:p>
            <a:pPr>
              <a:lnSpc>
                <a:spcPct val="90000"/>
              </a:lnSpc>
              <a:buFont typeface="Arial" panose="020B0604020202020204" pitchFamily="34" charset="0"/>
              <a:buChar char="•"/>
            </a:pPr>
            <a:r>
              <a:rPr lang="en-US" sz="1700" b="1" dirty="0"/>
              <a:t>Insert Records:</a:t>
            </a:r>
            <a:r>
              <a:rPr lang="en-US" sz="1700" dirty="0"/>
              <a:t> Add new records to the database.</a:t>
            </a:r>
          </a:p>
          <a:p>
            <a:pPr>
              <a:lnSpc>
                <a:spcPct val="90000"/>
              </a:lnSpc>
              <a:buFont typeface="Arial" panose="020B0604020202020204" pitchFamily="34" charset="0"/>
              <a:buChar char="•"/>
            </a:pPr>
            <a:r>
              <a:rPr lang="en-US" sz="1700" b="1" dirty="0"/>
              <a:t>Update Records:</a:t>
            </a:r>
            <a:r>
              <a:rPr lang="en-US" sz="1700" dirty="0"/>
              <a:t> Modify existing records to reflect changes.</a:t>
            </a:r>
          </a:p>
          <a:p>
            <a:pPr>
              <a:lnSpc>
                <a:spcPct val="90000"/>
              </a:lnSpc>
              <a:buFont typeface="Arial" panose="020B0604020202020204" pitchFamily="34" charset="0"/>
              <a:buChar char="•"/>
            </a:pPr>
            <a:r>
              <a:rPr lang="en-US" sz="1700" b="1" dirty="0"/>
              <a:t>Delete Records:</a:t>
            </a:r>
            <a:r>
              <a:rPr lang="en-US" sz="1700" dirty="0"/>
              <a:t> Remove records that are no longer needed.</a:t>
            </a:r>
          </a:p>
          <a:p>
            <a:pPr marL="0" indent="0">
              <a:lnSpc>
                <a:spcPct val="90000"/>
              </a:lnSpc>
              <a:buNone/>
            </a:pPr>
            <a:endParaRPr lang="en-IN" sz="1700" dirty="0"/>
          </a:p>
        </p:txBody>
      </p:sp>
    </p:spTree>
    <p:extLst>
      <p:ext uri="{BB962C8B-B14F-4D97-AF65-F5344CB8AC3E}">
        <p14:creationId xmlns:p14="http://schemas.microsoft.com/office/powerpoint/2010/main" val="1311321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FA99-C682-27A7-E0BE-57FA73481CBF}"/>
              </a:ext>
            </a:extLst>
          </p:cNvPr>
          <p:cNvSpPr>
            <a:spLocks noGrp="1"/>
          </p:cNvSpPr>
          <p:nvPr>
            <p:ph type="title"/>
          </p:nvPr>
        </p:nvSpPr>
        <p:spPr>
          <a:xfrm>
            <a:off x="1422401" y="158443"/>
            <a:ext cx="10547878" cy="713624"/>
          </a:xfrm>
        </p:spPr>
        <p:txBody>
          <a:bodyPr>
            <a:normAutofit/>
          </a:bodyPr>
          <a:lstStyle/>
          <a:p>
            <a:r>
              <a:rPr lang="en-IN" dirty="0"/>
              <a:t>Inserting the values by using DML Statements</a:t>
            </a:r>
          </a:p>
        </p:txBody>
      </p:sp>
      <p:pic>
        <p:nvPicPr>
          <p:cNvPr id="8" name="Content Placeholder 7">
            <a:extLst>
              <a:ext uri="{FF2B5EF4-FFF2-40B4-BE49-F238E27FC236}">
                <a16:creationId xmlns:a16="http://schemas.microsoft.com/office/drawing/2014/main" id="{B8A022C4-5ACF-EE9C-7BCB-67ADB70A5085}"/>
              </a:ext>
            </a:extLst>
          </p:cNvPr>
          <p:cNvPicPr>
            <a:picLocks noGrp="1" noChangeAspect="1"/>
          </p:cNvPicPr>
          <p:nvPr>
            <p:ph sz="half" idx="1"/>
          </p:nvPr>
        </p:nvPicPr>
        <p:blipFill>
          <a:blip r:embed="rId2"/>
          <a:stretch>
            <a:fillRect/>
          </a:stretch>
        </p:blipFill>
        <p:spPr>
          <a:xfrm>
            <a:off x="1689917" y="1430867"/>
            <a:ext cx="5212533" cy="4420983"/>
          </a:xfrm>
        </p:spPr>
      </p:pic>
      <p:sp>
        <p:nvSpPr>
          <p:cNvPr id="6" name="Content Placeholder 5">
            <a:extLst>
              <a:ext uri="{FF2B5EF4-FFF2-40B4-BE49-F238E27FC236}">
                <a16:creationId xmlns:a16="http://schemas.microsoft.com/office/drawing/2014/main" id="{28B17BF7-A36C-E653-3CFB-B46069083FA6}"/>
              </a:ext>
            </a:extLst>
          </p:cNvPr>
          <p:cNvSpPr>
            <a:spLocks noGrp="1"/>
          </p:cNvSpPr>
          <p:nvPr>
            <p:ph sz="half" idx="2"/>
          </p:nvPr>
        </p:nvSpPr>
        <p:spPr>
          <a:xfrm>
            <a:off x="7190747" y="1312333"/>
            <a:ext cx="4313864" cy="5164667"/>
          </a:xfrm>
        </p:spPr>
        <p:txBody>
          <a:bodyPr>
            <a:normAutofit fontScale="40000" lnSpcReduction="20000"/>
          </a:bodyPr>
          <a:lstStyle/>
          <a:p>
            <a:pPr marL="0" indent="0">
              <a:buNone/>
            </a:pPr>
            <a:r>
              <a:rPr lang="en-CA" b="1" dirty="0"/>
              <a:t>INSERT INTO Categories (</a:t>
            </a:r>
            <a:r>
              <a:rPr lang="en-CA" b="1" dirty="0" err="1"/>
              <a:t>CategoryID</a:t>
            </a:r>
            <a:r>
              <a:rPr lang="en-CA" b="1" dirty="0"/>
              <a:t>, </a:t>
            </a:r>
            <a:r>
              <a:rPr lang="en-CA" b="1" dirty="0" err="1"/>
              <a:t>CategoryName</a:t>
            </a:r>
            <a:r>
              <a:rPr lang="en-CA" b="1" dirty="0"/>
              <a:t>, Description) VALUES </a:t>
            </a:r>
          </a:p>
          <a:p>
            <a:pPr marL="0" indent="0">
              <a:buNone/>
            </a:pPr>
            <a:r>
              <a:rPr lang="en-CA" dirty="0"/>
              <a:t>(1, 'Electronics', 'Devices with electrical components’),</a:t>
            </a:r>
          </a:p>
          <a:p>
            <a:pPr marL="0" indent="0">
              <a:buNone/>
            </a:pPr>
            <a:r>
              <a:rPr lang="en-CA" dirty="0"/>
              <a:t>(2, 'Home Appliances', 'Electronics for household use’),</a:t>
            </a:r>
          </a:p>
          <a:p>
            <a:pPr marL="0" indent="0">
              <a:buNone/>
            </a:pPr>
            <a:r>
              <a:rPr lang="en-CA" dirty="0"/>
              <a:t>(3, 'Fashion', 'Clothing, shoes, and accessories’),</a:t>
            </a:r>
          </a:p>
          <a:p>
            <a:pPr marL="0" indent="0">
              <a:buNone/>
            </a:pPr>
            <a:r>
              <a:rPr lang="en-CA" dirty="0"/>
              <a:t>(4, 'Furniture', 'Household furniture and fixtures’),</a:t>
            </a:r>
          </a:p>
          <a:p>
            <a:pPr marL="0" indent="0">
              <a:buNone/>
            </a:pPr>
            <a:r>
              <a:rPr lang="en-CA" dirty="0"/>
              <a:t>(5, 'Sports Equipment', 'Sporting goods and equipment’),</a:t>
            </a:r>
          </a:p>
          <a:p>
            <a:pPr marL="0" indent="0">
              <a:buNone/>
            </a:pPr>
            <a:r>
              <a:rPr lang="en-CA" dirty="0"/>
              <a:t>(6, 'Books', 'Printed and digital reading material’),</a:t>
            </a:r>
          </a:p>
          <a:p>
            <a:pPr marL="0" indent="0">
              <a:buNone/>
            </a:pPr>
            <a:r>
              <a:rPr lang="en-CA" dirty="0"/>
              <a:t>(7, 'Toys', 'Children’s toys and games’),</a:t>
            </a:r>
          </a:p>
          <a:p>
            <a:pPr marL="0" indent="0">
              <a:buNone/>
            </a:pPr>
            <a:r>
              <a:rPr lang="en-CA" dirty="0"/>
              <a:t>(8, 'Beauty Products', 'Cosmetics and personal care items’),</a:t>
            </a:r>
          </a:p>
          <a:p>
            <a:pPr marL="0" indent="0">
              <a:buNone/>
            </a:pPr>
            <a:r>
              <a:rPr lang="en-CA" dirty="0"/>
              <a:t>(9, 'Office Supplies', 'Stationery and office equipment’),</a:t>
            </a:r>
          </a:p>
          <a:p>
            <a:pPr marL="0" indent="0">
              <a:buNone/>
            </a:pPr>
            <a:r>
              <a:rPr lang="en-CA" dirty="0"/>
              <a:t>(10, 'Automotive', 'Car parts and accessories’);</a:t>
            </a:r>
          </a:p>
          <a:p>
            <a:pPr marL="0" indent="0">
              <a:buNone/>
            </a:pPr>
            <a:r>
              <a:rPr lang="en-CA" b="1" dirty="0"/>
              <a:t>INSERT INTO Products (</a:t>
            </a:r>
            <a:r>
              <a:rPr lang="en-CA" b="1" dirty="0" err="1"/>
              <a:t>ProductID</a:t>
            </a:r>
            <a:r>
              <a:rPr lang="en-CA" b="1" dirty="0"/>
              <a:t>, Name, Description, Price, </a:t>
            </a:r>
            <a:r>
              <a:rPr lang="en-CA" b="1" dirty="0" err="1"/>
              <a:t>StockQuantity</a:t>
            </a:r>
            <a:r>
              <a:rPr lang="en-CA" b="1" dirty="0"/>
              <a:t>, </a:t>
            </a:r>
            <a:r>
              <a:rPr lang="en-CA" b="1" dirty="0" err="1"/>
              <a:t>CategoryID</a:t>
            </a:r>
            <a:r>
              <a:rPr lang="en-CA" b="1" dirty="0"/>
              <a:t>) VALUES </a:t>
            </a:r>
          </a:p>
          <a:p>
            <a:pPr marL="0" indent="0">
              <a:buNone/>
            </a:pPr>
            <a:r>
              <a:rPr lang="en-CA" dirty="0"/>
              <a:t>(101, 'Smartphone', 'Latest model smartphone', 699.99, 50, 1),</a:t>
            </a:r>
          </a:p>
          <a:p>
            <a:pPr marL="0" indent="0">
              <a:buNone/>
            </a:pPr>
            <a:r>
              <a:rPr lang="en-CA" dirty="0"/>
              <a:t>(102, 'Washing Machine', 'Energy-efficient washing machine', 499.99, 20, 2),</a:t>
            </a:r>
          </a:p>
          <a:p>
            <a:pPr marL="0" indent="0">
              <a:buNone/>
            </a:pPr>
            <a:r>
              <a:rPr lang="en-CA" dirty="0"/>
              <a:t>(103, 'Laptop', 'High performance gaming laptop', 1299.99, 15, 1),</a:t>
            </a:r>
          </a:p>
          <a:p>
            <a:pPr marL="0" indent="0">
              <a:buNone/>
            </a:pPr>
            <a:r>
              <a:rPr lang="en-CA" dirty="0"/>
              <a:t>(104, 'Sneakers', 'Comfortable running shoes', 89.99, 50, 3),</a:t>
            </a:r>
          </a:p>
          <a:p>
            <a:pPr marL="0" indent="0">
              <a:buNone/>
            </a:pPr>
            <a:r>
              <a:rPr lang="en-CA" dirty="0"/>
              <a:t>(105, 'Sofa', 'Three-seat leather sofa', 899.99, 10, 4),</a:t>
            </a:r>
          </a:p>
          <a:p>
            <a:pPr marL="0" indent="0">
              <a:buNone/>
            </a:pPr>
            <a:r>
              <a:rPr lang="en-CA" dirty="0"/>
              <a:t>(106, 'Treadmill', 'Foldable electric treadmill', 599.99, 5, 5),</a:t>
            </a:r>
          </a:p>
          <a:p>
            <a:pPr marL="0" indent="0">
              <a:buNone/>
            </a:pPr>
            <a:r>
              <a:rPr lang="en-CA" dirty="0"/>
              <a:t>(107, 'Novel', 'Best-selling fiction book', 19.99, 100, 6),</a:t>
            </a:r>
          </a:p>
          <a:p>
            <a:pPr marL="0" indent="0">
              <a:buNone/>
            </a:pPr>
            <a:r>
              <a:rPr lang="en-CA" dirty="0"/>
              <a:t>(108, 'Puzzle', '1000-piece jigsaw puzzle', 14.99, 30, 7),</a:t>
            </a:r>
          </a:p>
          <a:p>
            <a:pPr marL="0" indent="0">
              <a:buNone/>
            </a:pPr>
            <a:r>
              <a:rPr lang="en-CA" dirty="0"/>
              <a:t>(109, 'Shampoo', 'Herbal hair care product', 7.99, 75, 8),</a:t>
            </a:r>
          </a:p>
          <a:p>
            <a:pPr marL="0" indent="0">
              <a:buNone/>
            </a:pPr>
            <a:r>
              <a:rPr lang="en-CA" dirty="0"/>
              <a:t>(110, 'Notebook', 'Pack of 3 spiral notebooks', 5.99, 40, 9);</a:t>
            </a:r>
          </a:p>
        </p:txBody>
      </p:sp>
    </p:spTree>
    <p:extLst>
      <p:ext uri="{BB962C8B-B14F-4D97-AF65-F5344CB8AC3E}">
        <p14:creationId xmlns:p14="http://schemas.microsoft.com/office/powerpoint/2010/main" val="6989267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179</TotalTime>
  <Words>1943</Words>
  <Application>Microsoft Office PowerPoint</Application>
  <PresentationFormat>Widescreen</PresentationFormat>
  <Paragraphs>242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Global Supply Chain Management System</vt:lpstr>
      <vt:lpstr>Introduction</vt:lpstr>
      <vt:lpstr>Project Aim and Objectives</vt:lpstr>
      <vt:lpstr>Database Design</vt:lpstr>
      <vt:lpstr>ER Diagram</vt:lpstr>
      <vt:lpstr>Data Definition Statements (DDL) </vt:lpstr>
      <vt:lpstr>DDL Statements for creating the tables</vt:lpstr>
      <vt:lpstr>Data Manipulation Statements (DML)</vt:lpstr>
      <vt:lpstr>Inserting the values by using DML Statements</vt:lpstr>
      <vt:lpstr>DML commands for UPDATE and DELETE</vt:lpstr>
      <vt:lpstr>Data Query Language (DQL)</vt:lpstr>
      <vt:lpstr>Example of DQL statements</vt:lpstr>
      <vt:lpstr>/*DDL command AND DML command to update a table*/ </vt:lpstr>
      <vt:lpstr>Machine Learning Datasets</vt:lpstr>
      <vt:lpstr>Example SQL Queries for Data Extraction </vt:lpstr>
      <vt:lpstr>Practical Implementation</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mujeeb.mahvish@gmail.com</dc:creator>
  <cp:lastModifiedBy>Kaveri Yellala</cp:lastModifiedBy>
  <cp:revision>5</cp:revision>
  <dcterms:created xsi:type="dcterms:W3CDTF">2024-12-09T17:55:31Z</dcterms:created>
  <dcterms:modified xsi:type="dcterms:W3CDTF">2024-12-10T04:01:46Z</dcterms:modified>
</cp:coreProperties>
</file>