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5" r:id="rId6"/>
    <p:sldId id="277" r:id="rId7"/>
    <p:sldId id="284" r:id="rId8"/>
    <p:sldId id="278" r:id="rId9"/>
    <p:sldId id="285" r:id="rId10"/>
    <p:sldId id="280" r:id="rId11"/>
    <p:sldId id="286" r:id="rId12"/>
    <p:sldId id="281" r:id="rId13"/>
    <p:sldId id="28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28EAF3-9D2F-4150-BA08-951CBA6DA5E4}">
          <p14:sldIdLst>
            <p14:sldId id="256"/>
            <p14:sldId id="275"/>
            <p14:sldId id="277"/>
            <p14:sldId id="284"/>
            <p14:sldId id="278"/>
            <p14:sldId id="285"/>
            <p14:sldId id="280"/>
            <p14:sldId id="286"/>
            <p14:sldId id="281"/>
            <p14:sldId id="282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CBF8"/>
    <a:srgbClr val="9287EB"/>
    <a:srgbClr val="EEB5E4"/>
    <a:srgbClr val="F5E8D3"/>
    <a:srgbClr val="F0CDDF"/>
    <a:srgbClr val="CAE6F9"/>
    <a:srgbClr val="8F86EB"/>
    <a:srgbClr val="DB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5033" autoAdjust="0"/>
  </p:normalViewPr>
  <p:slideViewPr>
    <p:cSldViewPr snapToGrid="0" snapToObjects="1">
      <p:cViewPr varScale="1">
        <p:scale>
          <a:sx n="84" d="100"/>
          <a:sy n="84" d="100"/>
        </p:scale>
        <p:origin x="351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6417-049C-AAD6-715B-8FEE58934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98453-B3AB-6400-139A-5702F9D2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5FD3B-C6EB-3B3F-0968-CC7AB37E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31609-AE30-3CFE-F5B0-B6D38216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7B818-416E-E71D-943A-1008EC91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22B3-BECD-258A-A320-F634CFF0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964C4-F575-9C18-7509-99DE685DA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7B8B-201F-152E-EB48-E43ACE23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2570-ED5D-9177-3072-60F7FB66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711D0-EBFB-39BE-AE69-9502D341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5F620-5F2B-C5AF-0B47-FC3A9D625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A6829-BC66-7520-5706-9D261593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8F3D6-2E07-017D-A985-307E9C87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42F4-4C9B-5994-257C-C4CECD71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F2DB7-6F1D-2F3C-5EA1-DC3A097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6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9815-A09D-E5B9-7581-F310178E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B757-E2EB-CE7A-2513-15328ABE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614A5-E67E-2082-B45D-437ED728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DA17B-BDA9-12AE-696B-6506CC73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AF467-96B5-686A-58F9-A44798C5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503C-CA5D-36D6-2590-F2A94406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89E2D-6444-4814-8311-DB4B4C98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8E816-E4BB-E43E-F124-7CEAF698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0B3A-293B-2E2E-1373-D612D2AA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129CD-1C29-1D4C-1635-EDECA488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9F5F-C127-2BF4-08E6-7000A7FC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35D5-7345-6D7A-6351-2B216FB48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32EAB-EA26-1C81-4B70-66C3C3E1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A2CEE-F244-3A34-438F-3C465334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70772-B2AC-4C74-FB70-A008CE94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EA6A8-9967-C629-4C13-6BB34E3E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4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87D8-B237-290A-D778-4FB62067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D713A-2AC0-69C1-D9E7-5572EFD4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D453E-3339-4FA4-E136-740DDDC18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C450F-066C-436F-036D-A22CF0903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CFD12-B802-BB13-2E8F-495556893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A743E-7336-5F4F-50B9-5579DA82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16BA8-A4E0-83F7-461D-61B1A08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BCDD2-1646-9A69-895F-0B6EA076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2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AEA6-77A7-C237-8B65-FC64EB33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23AAA-FDA0-BBB4-7447-7EEE4326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7797-D284-688A-64BF-1A14480E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7E82F-C059-3CF7-17FE-982E9A70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8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F81EE-1136-0EA6-804C-7E547595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23697-10DD-4EA3-2FAE-4B6DB665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D0A7D-265C-C675-BA54-66BFF453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D62C-3B6B-1165-28B0-43ED907C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DACE-5513-62E9-55B8-4EB4A663C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7F2BC-FCC6-532B-1B55-4162F2D72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04728-EEFF-9FEE-2B68-33C2A531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9767A-5655-84DC-C771-52FFFF59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CBDF4-3298-576D-3D9B-97CE53C2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2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50BB-A8BA-8179-146F-9358E6F9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14B81-BF45-AD21-DE53-921793D48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BA25-1F11-D68A-6BB1-1D06AE710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E7BB9-A2D5-5FD8-82B4-14631965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A2A27-F49A-87EA-4B85-033DA22A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265B6-F279-06B1-A179-8D312BBC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0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EB5E4">
                <a:lumMod val="85000"/>
                <a:lumOff val="15000"/>
              </a:srgbClr>
            </a:gs>
            <a:gs pos="0">
              <a:srgbClr val="BFCBF8"/>
            </a:gs>
            <a:gs pos="100000">
              <a:srgbClr val="F5E8D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0DA2F-EE08-D24E-5679-43E2DD9E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D7A2-0A6B-DC48-70BE-1B6E640C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6434-692E-B244-6662-393AB08E4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282E-903B-7782-CB14-724B1E424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5C83-843C-5E72-45F1-EC002111F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4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494" y="454292"/>
            <a:ext cx="6985616" cy="14493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5400" b="1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MARKET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110" y="3525906"/>
            <a:ext cx="4114801" cy="209908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+mj-cs"/>
              </a:rPr>
              <a:t>Group Members</a:t>
            </a:r>
          </a:p>
          <a:p>
            <a:pPr algn="l"/>
            <a:r>
              <a:rPr lang="en-US" sz="18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+mj-cs"/>
              </a:rPr>
              <a:t>Mounika Ravella</a:t>
            </a:r>
          </a:p>
          <a:p>
            <a:pPr algn="l"/>
            <a:r>
              <a:rPr lang="en-US" sz="18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+mj-cs"/>
              </a:rPr>
              <a:t>Mahvish Kounain</a:t>
            </a:r>
          </a:p>
          <a:p>
            <a:pPr algn="l"/>
            <a:r>
              <a:rPr lang="en-US" sz="18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+mj-cs"/>
              </a:rPr>
              <a:t>Vishnu uday pavan Medidhi</a:t>
            </a:r>
          </a:p>
          <a:p>
            <a:pPr algn="l"/>
            <a:r>
              <a:rPr lang="en-US" sz="18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+mj-cs"/>
              </a:rPr>
              <a:t>Baanu vasundhara tumma</a:t>
            </a:r>
          </a:p>
        </p:txBody>
      </p:sp>
      <p:pic>
        <p:nvPicPr>
          <p:cNvPr id="11" name="Picture 10" descr="A rocket flying through the air&#10;&#10;Description automatically generated">
            <a:extLst>
              <a:ext uri="{FF2B5EF4-FFF2-40B4-BE49-F238E27FC236}">
                <a16:creationId xmlns:a16="http://schemas.microsoft.com/office/drawing/2014/main" id="{CB84F199-85B8-0AF1-BCD9-C0F94F98E9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607" r="14423" b="3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6" name="Picture 5" descr="Cartoon of kids with speech bubbles&#10;&#10;Description automatically generated">
            <a:extLst>
              <a:ext uri="{FF2B5EF4-FFF2-40B4-BE49-F238E27FC236}">
                <a16:creationId xmlns:a16="http://schemas.microsoft.com/office/drawing/2014/main" id="{95D07BA9-BD27-1457-0E92-73C63BAED9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266" r="16805" b="1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8" name="Picture 7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1B9BFB1-72A1-F6B0-029B-1402CCA386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281" r="5458" b="2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815053-14F6-0D8B-C963-0EFCD213351C}"/>
              </a:ext>
            </a:extLst>
          </p:cNvPr>
          <p:cNvSpPr txBox="1"/>
          <p:nvPr/>
        </p:nvSpPr>
        <p:spPr>
          <a:xfrm>
            <a:off x="254156" y="281053"/>
            <a:ext cx="1193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CONCLUSION: Actionable Insights</a:t>
            </a:r>
            <a:endParaRPr lang="en-CA" sz="3600" dirty="0"/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191D5044-5D35-196F-247A-BB9F3183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93" y="1655642"/>
            <a:ext cx="1633418" cy="1158359"/>
          </a:xfrm>
          <a:prstGeom prst="rect">
            <a:avLst/>
          </a:prstGeom>
        </p:spPr>
      </p:pic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5CCA4281-6807-9583-4FD9-4528DE09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224" y="2879784"/>
            <a:ext cx="3266956" cy="1158359"/>
          </a:xfrm>
          <a:prstGeom prst="rect">
            <a:avLst/>
          </a:prstGeom>
        </p:spPr>
      </p:pic>
      <p:pic>
        <p:nvPicPr>
          <p:cNvPr id="14" name="Image 2" descr="preencoded.png">
            <a:extLst>
              <a:ext uri="{FF2B5EF4-FFF2-40B4-BE49-F238E27FC236}">
                <a16:creationId xmlns:a16="http://schemas.microsoft.com/office/drawing/2014/main" id="{472975DB-4086-664B-C802-29492BE42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56" y="4103926"/>
            <a:ext cx="4900493" cy="1158359"/>
          </a:xfrm>
          <a:prstGeom prst="rect">
            <a:avLst/>
          </a:prstGeom>
        </p:spPr>
      </p:pic>
      <p:pic>
        <p:nvPicPr>
          <p:cNvPr id="15" name="Image 3" descr="preencoded.png">
            <a:extLst>
              <a:ext uri="{FF2B5EF4-FFF2-40B4-BE49-F238E27FC236}">
                <a16:creationId xmlns:a16="http://schemas.microsoft.com/office/drawing/2014/main" id="{3800DF94-4925-99EF-E88A-227DF4AE4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88" y="5328068"/>
            <a:ext cx="6534031" cy="11583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F70DBD-7C7C-77E7-A76B-DEDE13C00561}"/>
              </a:ext>
            </a:extLst>
          </p:cNvPr>
          <p:cNvSpPr txBox="1"/>
          <p:nvPr/>
        </p:nvSpPr>
        <p:spPr>
          <a:xfrm>
            <a:off x="3252935" y="3279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2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70D98-3ABE-FA1D-64E3-1574DBC9FBF1}"/>
              </a:ext>
            </a:extLst>
          </p:cNvPr>
          <p:cNvSpPr txBox="1"/>
          <p:nvPr/>
        </p:nvSpPr>
        <p:spPr>
          <a:xfrm>
            <a:off x="3252935" y="2182507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CDF11-07FF-0F8E-4FEE-27114B160309}"/>
              </a:ext>
            </a:extLst>
          </p:cNvPr>
          <p:cNvSpPr txBox="1"/>
          <p:nvPr/>
        </p:nvSpPr>
        <p:spPr>
          <a:xfrm>
            <a:off x="3251989" y="4508222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3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4C1454-2DF5-EC2E-0BBA-943671EAF3F2}"/>
              </a:ext>
            </a:extLst>
          </p:cNvPr>
          <p:cNvSpPr txBox="1"/>
          <p:nvPr/>
        </p:nvSpPr>
        <p:spPr>
          <a:xfrm>
            <a:off x="3252935" y="5805877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4</a:t>
            </a:r>
            <a:endParaRPr lang="en-CA" dirty="0"/>
          </a:p>
        </p:txBody>
      </p:sp>
      <p:sp>
        <p:nvSpPr>
          <p:cNvPr id="29" name="Shape 4">
            <a:extLst>
              <a:ext uri="{FF2B5EF4-FFF2-40B4-BE49-F238E27FC236}">
                <a16:creationId xmlns:a16="http://schemas.microsoft.com/office/drawing/2014/main" id="{699B5985-A195-5ED4-A5F3-050A2B3405B3}"/>
              </a:ext>
            </a:extLst>
          </p:cNvPr>
          <p:cNvSpPr/>
          <p:nvPr/>
        </p:nvSpPr>
        <p:spPr>
          <a:xfrm>
            <a:off x="5889697" y="5304708"/>
            <a:ext cx="6096000" cy="45719"/>
          </a:xfrm>
          <a:prstGeom prst="roundRect">
            <a:avLst>
              <a:gd name="adj" fmla="val 750757"/>
            </a:avLst>
          </a:prstGeom>
          <a:solidFill>
            <a:srgbClr val="D6BADD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0" name="Shape 4">
            <a:extLst>
              <a:ext uri="{FF2B5EF4-FFF2-40B4-BE49-F238E27FC236}">
                <a16:creationId xmlns:a16="http://schemas.microsoft.com/office/drawing/2014/main" id="{324AFF41-5383-1AA4-0EBE-8B686A12C4A1}"/>
              </a:ext>
            </a:extLst>
          </p:cNvPr>
          <p:cNvSpPr/>
          <p:nvPr/>
        </p:nvSpPr>
        <p:spPr>
          <a:xfrm>
            <a:off x="5127697" y="4038143"/>
            <a:ext cx="6096000" cy="45719"/>
          </a:xfrm>
          <a:prstGeom prst="roundRect">
            <a:avLst>
              <a:gd name="adj" fmla="val 750757"/>
            </a:avLst>
          </a:prstGeom>
          <a:solidFill>
            <a:srgbClr val="D6BADD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2" name="Shape 4">
            <a:extLst>
              <a:ext uri="{FF2B5EF4-FFF2-40B4-BE49-F238E27FC236}">
                <a16:creationId xmlns:a16="http://schemas.microsoft.com/office/drawing/2014/main" id="{F1D0B288-374A-DAB1-FB19-CD1474AA33E3}"/>
              </a:ext>
            </a:extLst>
          </p:cNvPr>
          <p:cNvSpPr/>
          <p:nvPr/>
        </p:nvSpPr>
        <p:spPr>
          <a:xfrm>
            <a:off x="4265408" y="2791141"/>
            <a:ext cx="6096000" cy="45719"/>
          </a:xfrm>
          <a:prstGeom prst="roundRect">
            <a:avLst>
              <a:gd name="adj" fmla="val 750757"/>
            </a:avLst>
          </a:prstGeom>
          <a:solidFill>
            <a:srgbClr val="D6BADD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4E3E1A-D218-3963-9BDA-39E39418E2A3}"/>
              </a:ext>
            </a:extLst>
          </p:cNvPr>
          <p:cNvSpPr txBox="1"/>
          <p:nvPr/>
        </p:nvSpPr>
        <p:spPr>
          <a:xfrm>
            <a:off x="4118820" y="1943205"/>
            <a:ext cx="609698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Understand Needs</a:t>
            </a:r>
          </a:p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Identify the unique needs and preferences of each segment</a:t>
            </a:r>
            <a:endParaRPr lang="en-CA" sz="1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0D5AF1-A224-8094-1EAB-AD4A1A6D9A95}"/>
              </a:ext>
            </a:extLst>
          </p:cNvPr>
          <p:cNvSpPr txBox="1"/>
          <p:nvPr/>
        </p:nvSpPr>
        <p:spPr>
          <a:xfrm>
            <a:off x="4752708" y="3090446"/>
            <a:ext cx="696751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Tailor Strategies</a:t>
            </a:r>
          </a:p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Develop marketing campaigns tailored to specific characteristics of each segment</a:t>
            </a:r>
            <a:endParaRPr lang="en-CA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12F5B0-A6EE-C596-6EF6-50E8D081AE93}"/>
              </a:ext>
            </a:extLst>
          </p:cNvPr>
          <p:cNvSpPr txBox="1"/>
          <p:nvPr/>
        </p:nvSpPr>
        <p:spPr>
          <a:xfrm>
            <a:off x="5694035" y="4355637"/>
            <a:ext cx="609698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Boost Engagement</a:t>
            </a:r>
          </a:p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This can increase customer engagement and loyalty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1F37A8-87FE-AFB2-E813-92D3D0277645}"/>
              </a:ext>
            </a:extLst>
          </p:cNvPr>
          <p:cNvSpPr txBox="1"/>
          <p:nvPr/>
        </p:nvSpPr>
        <p:spPr>
          <a:xfrm>
            <a:off x="6582330" y="5513489"/>
            <a:ext cx="5491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Drive Sales</a:t>
            </a:r>
          </a:p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Targeted marketing can lead to higher conversion rates and increased sales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8678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301658"/>
            <a:ext cx="7197726" cy="2421464"/>
          </a:xfrm>
        </p:spPr>
        <p:txBody>
          <a:bodyPr>
            <a:normAutofit/>
          </a:bodyPr>
          <a:lstStyle/>
          <a:p>
            <a:r>
              <a:rPr lang="en-US" sz="36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94187D55-E52F-B6B8-D4D4-5CC677AF3D83}"/>
              </a:ext>
            </a:extLst>
          </p:cNvPr>
          <p:cNvSpPr/>
          <p:nvPr/>
        </p:nvSpPr>
        <p:spPr>
          <a:xfrm>
            <a:off x="0" y="362428"/>
            <a:ext cx="1219199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INTRODUCTION: THE POWER OF SEGMENTATION</a:t>
            </a:r>
            <a:endParaRPr lang="en-US" sz="4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BF1CC7-CB35-1D98-916F-8DBC3FA4B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54985"/>
              </p:ext>
            </p:extLst>
          </p:nvPr>
        </p:nvGraphicFramePr>
        <p:xfrm>
          <a:off x="420282" y="2339955"/>
          <a:ext cx="11211339" cy="3664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308">
                  <a:extLst>
                    <a:ext uri="{9D8B030D-6E8A-4147-A177-3AD203B41FA5}">
                      <a16:colId xmlns:a16="http://schemas.microsoft.com/office/drawing/2014/main" val="1441210785"/>
                    </a:ext>
                  </a:extLst>
                </a:gridCol>
                <a:gridCol w="2403227">
                  <a:extLst>
                    <a:ext uri="{9D8B030D-6E8A-4147-A177-3AD203B41FA5}">
                      <a16:colId xmlns:a16="http://schemas.microsoft.com/office/drawing/2014/main" val="4238370627"/>
                    </a:ext>
                  </a:extLst>
                </a:gridCol>
                <a:gridCol w="3157730">
                  <a:extLst>
                    <a:ext uri="{9D8B030D-6E8A-4147-A177-3AD203B41FA5}">
                      <a16:colId xmlns:a16="http://schemas.microsoft.com/office/drawing/2014/main" val="1986522233"/>
                    </a:ext>
                  </a:extLst>
                </a:gridCol>
                <a:gridCol w="3085074">
                  <a:extLst>
                    <a:ext uri="{9D8B030D-6E8A-4147-A177-3AD203B41FA5}">
                      <a16:colId xmlns:a16="http://schemas.microsoft.com/office/drawing/2014/main" val="1361765852"/>
                    </a:ext>
                  </a:extLst>
                </a:gridCol>
              </a:tblGrid>
              <a:tr h="5938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-89" dirty="0">
                          <a:solidFill>
                            <a:srgbClr val="000000"/>
                          </a:solidFill>
                          <a:latin typeface="Source Serif Pro Semi Bold" pitchFamily="34" charset="0"/>
                          <a:ea typeface="Source Serif Pro Semi Bold" pitchFamily="34" charset="-122"/>
                          <a:cs typeface="Source Serif Pro Semi Bold" pitchFamily="34" charset="-120"/>
                        </a:rPr>
                        <a:t>Targeted Marketing</a:t>
                      </a:r>
                      <a:endParaRPr lang="en-US" sz="1800" kern="0" spc="-89" dirty="0">
                        <a:solidFill>
                          <a:srgbClr val="000000"/>
                        </a:solidFill>
                        <a:latin typeface="Source Serif Pro Semi Bold" pitchFamily="34" charset="0"/>
                        <a:ea typeface="Source Serif Pro Semi Bold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-89" dirty="0">
                          <a:solidFill>
                            <a:srgbClr val="000000"/>
                          </a:solidFill>
                          <a:latin typeface="Source Serif Pro Semi Bold" pitchFamily="34" charset="0"/>
                          <a:ea typeface="Source Serif Pro Semi Bold" pitchFamily="34" charset="-122"/>
                          <a:cs typeface="Source Serif Pro Semi Bold" pitchFamily="34" charset="-120"/>
                        </a:rPr>
                        <a:t>Resource Optimization</a:t>
                      </a:r>
                      <a:endParaRPr lang="en-US" sz="1800" kern="0" spc="-89" dirty="0">
                        <a:solidFill>
                          <a:srgbClr val="000000"/>
                        </a:solidFill>
                        <a:latin typeface="Source Serif Pro Semi Bold" pitchFamily="34" charset="0"/>
                        <a:ea typeface="Source Serif Pro Semi Bold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-89" dirty="0">
                          <a:solidFill>
                            <a:srgbClr val="000000"/>
                          </a:solidFill>
                          <a:latin typeface="Source Serif Pro Semi Bold" pitchFamily="34" charset="0"/>
                          <a:ea typeface="Source Serif Pro Semi Bold" pitchFamily="34" charset="-122"/>
                          <a:cs typeface="Source Serif Pro Semi Bold" pitchFamily="34" charset="-120"/>
                        </a:rPr>
                        <a:t>Enhanced Customer Satisfaction</a:t>
                      </a:r>
                      <a:endParaRPr lang="en-US" sz="1800" kern="0" spc="-89" dirty="0">
                        <a:solidFill>
                          <a:srgbClr val="000000"/>
                        </a:solidFill>
                        <a:latin typeface="Source Serif Pro Semi Bold" pitchFamily="34" charset="0"/>
                        <a:ea typeface="Source Serif Pro Semi Bold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-89" dirty="0">
                          <a:solidFill>
                            <a:srgbClr val="000000"/>
                          </a:solidFill>
                          <a:latin typeface="Source Serif Pro Semi Bold" pitchFamily="34" charset="0"/>
                          <a:ea typeface="Source Serif Pro Semi Bold" pitchFamily="34" charset="-122"/>
                          <a:cs typeface="Source Serif Pro Semi Bold" pitchFamily="34" charset="-120"/>
                        </a:rPr>
                        <a:t>Improved Business Performance</a:t>
                      </a:r>
                      <a:endParaRPr lang="en-US" sz="1800" kern="0" spc="-89" dirty="0">
                        <a:solidFill>
                          <a:srgbClr val="000000"/>
                        </a:solidFill>
                        <a:latin typeface="Source Serif Pro Semi Bold" pitchFamily="34" charset="0"/>
                        <a:ea typeface="Source Serif Pro Semi Bold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522058"/>
                  </a:ext>
                </a:extLst>
              </a:tr>
              <a:tr h="3023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-89" dirty="0">
                          <a:solidFill>
                            <a:srgbClr val="000000"/>
                          </a:solidFill>
                          <a:latin typeface="Source Serif Pro Semi Bold" pitchFamily="34" charset="0"/>
                          <a:ea typeface="Source Serif Pro Semi Bold" pitchFamily="34" charset="-122"/>
                          <a:cs typeface="Source Sans Pro" pitchFamily="34" charset="-120"/>
                        </a:rPr>
                        <a:t>Segmentation allows for precisely tailored marketing messages that resonate with specific customer groups.</a:t>
                      </a:r>
                      <a:endParaRPr lang="en-US" sz="1800" kern="0" spc="-89" dirty="0">
                        <a:solidFill>
                          <a:srgbClr val="000000"/>
                        </a:solidFill>
                        <a:latin typeface="Source Serif Pro Semi Bold" pitchFamily="34" charset="0"/>
                        <a:ea typeface="Source Serif Pro Semi Bold" pitchFamily="34" charset="-122"/>
                      </a:endParaRPr>
                    </a:p>
                    <a:p>
                      <a:pPr algn="ctr"/>
                      <a:endParaRPr lang="en-CA" sz="1800" kern="0" spc="-89" dirty="0">
                        <a:solidFill>
                          <a:srgbClr val="000000"/>
                        </a:solidFill>
                        <a:latin typeface="Source Serif Pro Semi Bold" pitchFamily="34" charset="0"/>
                        <a:ea typeface="Source Serif Pro Semi Bold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-89" dirty="0">
                          <a:solidFill>
                            <a:srgbClr val="000000"/>
                          </a:solidFill>
                          <a:latin typeface="Source Serif Pro Semi Bold" pitchFamily="34" charset="0"/>
                          <a:ea typeface="Source Serif Pro Semi Bold" pitchFamily="34" charset="-122"/>
                          <a:cs typeface="Source Sans Pro" pitchFamily="34" charset="-120"/>
                        </a:rPr>
                        <a:t>By focusing on specific segments, businesses can allocate resources more effectively and maximize their return on investment.</a:t>
                      </a:r>
                      <a:endParaRPr lang="en-US" sz="1800" kern="0" spc="-89" dirty="0">
                        <a:solidFill>
                          <a:srgbClr val="000000"/>
                        </a:solidFill>
                        <a:latin typeface="Source Serif Pro Semi Bold" pitchFamily="34" charset="0"/>
                        <a:ea typeface="Source Serif Pro Semi Bold" pitchFamily="34" charset="-122"/>
                      </a:endParaRPr>
                    </a:p>
                    <a:p>
                      <a:pPr algn="ctr"/>
                      <a:endParaRPr lang="en-CA" sz="1800" kern="0" spc="-89" dirty="0">
                        <a:solidFill>
                          <a:srgbClr val="000000"/>
                        </a:solidFill>
                        <a:latin typeface="Source Serif Pro Semi Bold" pitchFamily="34" charset="0"/>
                        <a:ea typeface="Source Serif Pro Semi Bold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-89" dirty="0">
                          <a:solidFill>
                            <a:srgbClr val="000000"/>
                          </a:solidFill>
                          <a:latin typeface="Source Serif Pro Semi Bold" pitchFamily="34" charset="0"/>
                          <a:ea typeface="Source Serif Pro Semi Bold" pitchFamily="34" charset="-122"/>
                          <a:cs typeface="Source Sans Pro" pitchFamily="34" charset="-120"/>
                        </a:rPr>
                        <a:t>Meeting the unique needs of individual segments fosters higher customer satisfaction and loyalty.</a:t>
                      </a:r>
                      <a:endParaRPr lang="en-US" sz="1800" kern="0" spc="-89" dirty="0">
                        <a:solidFill>
                          <a:srgbClr val="000000"/>
                        </a:solidFill>
                        <a:latin typeface="Source Serif Pro Semi Bold" pitchFamily="34" charset="0"/>
                        <a:ea typeface="Source Serif Pro Semi Bold" pitchFamily="34" charset="-122"/>
                      </a:endParaRPr>
                    </a:p>
                    <a:p>
                      <a:pPr algn="ctr"/>
                      <a:endParaRPr lang="en-CA" sz="1800" kern="0" spc="-89" dirty="0">
                        <a:solidFill>
                          <a:srgbClr val="000000"/>
                        </a:solidFill>
                        <a:latin typeface="Source Serif Pro Semi Bold" pitchFamily="34" charset="0"/>
                        <a:ea typeface="Source Serif Pro Semi Bold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-89" dirty="0">
                          <a:solidFill>
                            <a:srgbClr val="000000"/>
                          </a:solidFill>
                          <a:latin typeface="Source Serif Pro Semi Bold" pitchFamily="34" charset="0"/>
                          <a:ea typeface="Source Serif Pro Semi Bold" pitchFamily="34" charset="-122"/>
                          <a:cs typeface="Source Sans Pro" pitchFamily="34" charset="-120"/>
                        </a:rPr>
                        <a:t>Segmentation leads to a stronger understanding of customer expectations and enables businesses to align their offerings, ultimately driving better business outcomes.</a:t>
                      </a:r>
                      <a:endParaRPr lang="en-US" sz="1800" kern="0" spc="-89" dirty="0">
                        <a:solidFill>
                          <a:srgbClr val="000000"/>
                        </a:solidFill>
                        <a:latin typeface="Source Serif Pro Semi Bold" pitchFamily="34" charset="0"/>
                        <a:ea typeface="Source Serif Pro Semi Bold" pitchFamily="34" charset="-122"/>
                      </a:endParaRPr>
                    </a:p>
                    <a:p>
                      <a:pPr algn="ctr"/>
                      <a:endParaRPr lang="en-CA" sz="1800" kern="0" spc="-89" dirty="0">
                        <a:solidFill>
                          <a:srgbClr val="000000"/>
                        </a:solidFill>
                        <a:latin typeface="Source Serif Pro Semi Bold" pitchFamily="34" charset="0"/>
                        <a:ea typeface="Source Serif Pro Semi Bold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99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90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F3151CA-C13C-EB10-C42D-6E2FDC2D8A2F}"/>
              </a:ext>
            </a:extLst>
          </p:cNvPr>
          <p:cNvSpPr/>
          <p:nvPr/>
        </p:nvSpPr>
        <p:spPr>
          <a:xfrm>
            <a:off x="517684" y="22163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32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METHODOLOGY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4579CA7E-FED5-8B4F-80B0-E5950B17F0F2}"/>
              </a:ext>
            </a:extLst>
          </p:cNvPr>
          <p:cNvSpPr/>
          <p:nvPr/>
        </p:nvSpPr>
        <p:spPr>
          <a:xfrm>
            <a:off x="349287" y="1546406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252A98E-E5AD-DD87-4D05-E21C34836C66}"/>
              </a:ext>
            </a:extLst>
          </p:cNvPr>
          <p:cNvSpPr/>
          <p:nvPr/>
        </p:nvSpPr>
        <p:spPr>
          <a:xfrm>
            <a:off x="517684" y="1646716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24052D9-4508-29E9-D61B-ABCAE037022E}"/>
              </a:ext>
            </a:extLst>
          </p:cNvPr>
          <p:cNvSpPr/>
          <p:nvPr/>
        </p:nvSpPr>
        <p:spPr>
          <a:xfrm>
            <a:off x="1022509" y="163266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Dataset Analysis</a:t>
            </a: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419F0C80-579A-1FE1-229D-4A2E893FECB1}"/>
              </a:ext>
            </a:extLst>
          </p:cNvPr>
          <p:cNvSpPr/>
          <p:nvPr/>
        </p:nvSpPr>
        <p:spPr>
          <a:xfrm>
            <a:off x="1022509" y="2112348"/>
            <a:ext cx="283678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The segmentation process involved analyzing customer data, including demographics, income, and purchasing patterns.</a:t>
            </a:r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0E6556BE-797D-FE83-58EB-11E96E82CD6F}"/>
              </a:ext>
            </a:extLst>
          </p:cNvPr>
          <p:cNvSpPr/>
          <p:nvPr/>
        </p:nvSpPr>
        <p:spPr>
          <a:xfrm>
            <a:off x="4078443" y="1539380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053E386C-9BFA-C955-DDCD-D82CDA0049BF}"/>
              </a:ext>
            </a:extLst>
          </p:cNvPr>
          <p:cNvSpPr/>
          <p:nvPr/>
        </p:nvSpPr>
        <p:spPr>
          <a:xfrm>
            <a:off x="4245887" y="1653740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EEFF5320-283B-B595-4947-165760F03C3F}"/>
              </a:ext>
            </a:extLst>
          </p:cNvPr>
          <p:cNvSpPr/>
          <p:nvPr/>
        </p:nvSpPr>
        <p:spPr>
          <a:xfrm>
            <a:off x="4721878" y="164667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Data Transformation</a:t>
            </a: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6CD198C-C655-479C-1AFE-8D91AA5DD19E}"/>
              </a:ext>
            </a:extLst>
          </p:cNvPr>
          <p:cNvSpPr/>
          <p:nvPr/>
        </p:nvSpPr>
        <p:spPr>
          <a:xfrm>
            <a:off x="4711578" y="2098874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Age and income were converted to ordinal variables, creating categories for age and income levels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850" dirty="0"/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C80C9972-0D02-CEB3-2325-58FFB827565A}"/>
              </a:ext>
            </a:extLst>
          </p:cNvPr>
          <p:cNvSpPr/>
          <p:nvPr/>
        </p:nvSpPr>
        <p:spPr>
          <a:xfrm>
            <a:off x="349287" y="4234555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E017C28D-54F0-9420-3C27-8ADE35FEE82F}"/>
              </a:ext>
            </a:extLst>
          </p:cNvPr>
          <p:cNvSpPr/>
          <p:nvPr/>
        </p:nvSpPr>
        <p:spPr>
          <a:xfrm>
            <a:off x="534072" y="4334865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974F1975-2D07-AA39-5D67-845EA9FEDF86}"/>
              </a:ext>
            </a:extLst>
          </p:cNvPr>
          <p:cNvSpPr/>
          <p:nvPr/>
        </p:nvSpPr>
        <p:spPr>
          <a:xfrm>
            <a:off x="1043107" y="433486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Data Visualization</a:t>
            </a:r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BD66383C-BCD0-E8D0-5586-9872F2E36D9A}"/>
              </a:ext>
            </a:extLst>
          </p:cNvPr>
          <p:cNvSpPr/>
          <p:nvPr/>
        </p:nvSpPr>
        <p:spPr>
          <a:xfrm>
            <a:off x="1043095" y="4773075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Pivot tables were utilized to summarize data, and bar charts were employed for visual representation.</a:t>
            </a:r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90133369-7F91-152A-CB14-E7485DCA6500}"/>
              </a:ext>
            </a:extLst>
          </p:cNvPr>
          <p:cNvSpPr/>
          <p:nvPr/>
        </p:nvSpPr>
        <p:spPr>
          <a:xfrm>
            <a:off x="4078443" y="4207291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CBA09AFF-868D-41DB-7EA7-CFF52D59F93A}"/>
              </a:ext>
            </a:extLst>
          </p:cNvPr>
          <p:cNvSpPr/>
          <p:nvPr/>
        </p:nvSpPr>
        <p:spPr>
          <a:xfrm>
            <a:off x="4276574" y="4348915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5512BE5F-1A59-BDE5-F805-59A2A14267C2}"/>
              </a:ext>
            </a:extLst>
          </p:cNvPr>
          <p:cNvSpPr/>
          <p:nvPr/>
        </p:nvSpPr>
        <p:spPr>
          <a:xfrm>
            <a:off x="4732176" y="432081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Actionable Insights</a:t>
            </a: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5CE5740E-8FC5-D4EC-9575-C10FFD715CFA}"/>
              </a:ext>
            </a:extLst>
          </p:cNvPr>
          <p:cNvSpPr/>
          <p:nvPr/>
        </p:nvSpPr>
        <p:spPr>
          <a:xfrm>
            <a:off x="4731782" y="4721245"/>
            <a:ext cx="283678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This approach enabled effective grouping and analysis, generating valuable insights for targeted marketing strategies.</a:t>
            </a:r>
          </a:p>
        </p:txBody>
      </p:sp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ED9719CB-7B5C-1AFA-FE0D-56E3131BC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380" y="0"/>
            <a:ext cx="4569619" cy="68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3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EEB5E4">
                <a:lumMod val="85000"/>
                <a:lumOff val="15000"/>
              </a:srgbClr>
            </a:gs>
            <a:gs pos="0">
              <a:srgbClr val="BFCBF8"/>
            </a:gs>
            <a:gs pos="100000">
              <a:srgbClr val="F5E8D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8B120B-BB8A-37D0-71C2-B653843F03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5" t="6119" r="1243" b="5754"/>
          <a:stretch/>
        </p:blipFill>
        <p:spPr>
          <a:xfrm>
            <a:off x="88489" y="1419877"/>
            <a:ext cx="12051839" cy="4305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E434E-29A7-BDD6-C12F-4FDE1D2FE08F}"/>
              </a:ext>
            </a:extLst>
          </p:cNvPr>
          <p:cNvSpPr txBox="1"/>
          <p:nvPr/>
        </p:nvSpPr>
        <p:spPr>
          <a:xfrm>
            <a:off x="0" y="2971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SEGMENT 1: MIDDLE INCOME - FEMALE - MODERATE SPENDER - OFTEN ENGAGE</a:t>
            </a:r>
            <a:endParaRPr lang="en-CA" sz="2800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77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560EE9-07F2-78E3-0C40-F44E6D95ED5E}"/>
              </a:ext>
            </a:extLst>
          </p:cNvPr>
          <p:cNvSpPr txBox="1"/>
          <p:nvPr/>
        </p:nvSpPr>
        <p:spPr>
          <a:xfrm>
            <a:off x="0" y="2971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SEGMENT 1: MIDDLE INCOME - FEMALE - MODERATE SPENDER - OFTEN ENGAGE</a:t>
            </a:r>
            <a:endParaRPr lang="en-CA" sz="2800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4675C-E6B0-4EF1-E04F-3BF77864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3" y="914380"/>
            <a:ext cx="8943365" cy="5100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89433B-B2E4-EFA7-8869-1345EA976DFC}"/>
              </a:ext>
            </a:extLst>
          </p:cNvPr>
          <p:cNvSpPr txBox="1"/>
          <p:nvPr/>
        </p:nvSpPr>
        <p:spPr>
          <a:xfrm>
            <a:off x="9133978" y="820394"/>
            <a:ext cx="275322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Product: 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Value-Focused Products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Bundle Offers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Exclusive Lines</a:t>
            </a:r>
          </a:p>
          <a:p>
            <a:endParaRPr lang="en-US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Price: 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Competitive Pricing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Loyalty Programs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Tiered Pricing</a:t>
            </a:r>
          </a:p>
          <a:p>
            <a:endParaRPr lang="en-US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Place: 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Omni-Channel Distribution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Retail Partnerships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E-Commerce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Mobile Apps</a:t>
            </a:r>
          </a:p>
          <a:p>
            <a:endParaRPr lang="en-US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Promotion: 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Targeted Email Marketing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Social Media Campaigns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Exclusive Offers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Storytelling in Ads</a:t>
            </a:r>
            <a:endParaRPr lang="en-CA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31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6F4956-BD7E-F891-E3B7-F30164224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039" t="1334" r="223" b="5895"/>
          <a:stretch/>
        </p:blipFill>
        <p:spPr>
          <a:xfrm>
            <a:off x="198782" y="1470992"/>
            <a:ext cx="11834667" cy="33793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7AFB8-9E94-4D3D-CCC9-21387F2426AE}"/>
              </a:ext>
            </a:extLst>
          </p:cNvPr>
          <p:cNvSpPr txBox="1"/>
          <p:nvPr/>
        </p:nvSpPr>
        <p:spPr>
          <a:xfrm>
            <a:off x="0" y="436256"/>
            <a:ext cx="1219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SEGMENT 2: MIDDLE INCOME -OLDER -MODERATE SPENDER-OFTEN ENGAGED</a:t>
            </a:r>
            <a:endParaRPr lang="en-CA" sz="2700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55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730626-F901-5262-5954-BE71423B9B00}"/>
              </a:ext>
            </a:extLst>
          </p:cNvPr>
          <p:cNvSpPr txBox="1"/>
          <p:nvPr/>
        </p:nvSpPr>
        <p:spPr>
          <a:xfrm>
            <a:off x="-181744" y="277229"/>
            <a:ext cx="1219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SEGMENT 2: MIDDLE INCOME -OLDER -MODERATE SPENDER-OFTEN ENGAGED</a:t>
            </a:r>
            <a:endParaRPr lang="en-CA" sz="2700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D8C6C-1679-AB86-A272-D21D57337CDC}"/>
              </a:ext>
            </a:extLst>
          </p:cNvPr>
          <p:cNvSpPr txBox="1"/>
          <p:nvPr/>
        </p:nvSpPr>
        <p:spPr>
          <a:xfrm>
            <a:off x="9501809" y="917945"/>
            <a:ext cx="262393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Product: 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Health and Wellness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Travel Packages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Home Improvement</a:t>
            </a:r>
          </a:p>
          <a:p>
            <a:endParaRPr lang="en-US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Price: 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Value-Based Pricing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Loyalty Discounts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Bundled Deals</a:t>
            </a:r>
          </a:p>
          <a:p>
            <a:endParaRPr lang="en-US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Place: 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Omni-Channel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Retail Partnerships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E-Commerce</a:t>
            </a:r>
          </a:p>
          <a:p>
            <a:endParaRPr lang="en-US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Promotion: 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Targeted Campaigns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Exclusive Offers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Multi-Channel Marketing</a:t>
            </a:r>
            <a:endParaRPr lang="en-CA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D3E69-DB80-51C5-C53F-A0E8304F9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4" y="966741"/>
            <a:ext cx="9395770" cy="53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2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115ECF8-AFB7-B90B-6B64-D54AE9240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70" t="1666" r="1706" b="2723"/>
          <a:stretch/>
        </p:blipFill>
        <p:spPr>
          <a:xfrm>
            <a:off x="176064" y="1268203"/>
            <a:ext cx="11810046" cy="44794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236F0-343F-FFF5-C09B-75844474AF6F}"/>
              </a:ext>
            </a:extLst>
          </p:cNvPr>
          <p:cNvSpPr txBox="1"/>
          <p:nvPr/>
        </p:nvSpPr>
        <p:spPr>
          <a:xfrm>
            <a:off x="0" y="297174"/>
            <a:ext cx="1219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SEGMENT 3: WEST REGION - MIDDLE AGE-FEMALE-MODERATE SPENDER-OFTEN ENGAGED</a:t>
            </a:r>
            <a:endParaRPr lang="en-CA" sz="2600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42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BBEFC-E61D-1B15-1C30-7014CBAFAEDB}"/>
              </a:ext>
            </a:extLst>
          </p:cNvPr>
          <p:cNvSpPr txBox="1"/>
          <p:nvPr/>
        </p:nvSpPr>
        <p:spPr>
          <a:xfrm>
            <a:off x="0" y="297174"/>
            <a:ext cx="1219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SEGMENT 3: WEST REGION - MIDDLE AGE-FEMALE-MODERATE SPENDER-OFTEN ENGAGED</a:t>
            </a:r>
            <a:endParaRPr lang="en-CA" sz="2600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A6607-6AE9-22E5-27BF-A1DA1B06D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4" y="1099609"/>
            <a:ext cx="8782917" cy="4991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E30F56-22C3-4EC7-7A36-CDE49244475D}"/>
              </a:ext>
            </a:extLst>
          </p:cNvPr>
          <p:cNvSpPr txBox="1"/>
          <p:nvPr/>
        </p:nvSpPr>
        <p:spPr>
          <a:xfrm>
            <a:off x="9071862" y="928515"/>
            <a:ext cx="30032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Product: 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Health and Wellness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Fashion Items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Household Goods</a:t>
            </a:r>
          </a:p>
          <a:p>
            <a:pPr marL="342900" indent="-342900">
              <a:buAutoNum type="arabicPeriod"/>
            </a:pPr>
            <a:endParaRPr lang="en-US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Price: 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Value-Based Pricing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Occasional Discounts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Loyalty Programs</a:t>
            </a:r>
          </a:p>
          <a:p>
            <a:endParaRPr lang="en-US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Place: 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Omni-Channel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Local Stores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E-Commerce Platforms</a:t>
            </a:r>
          </a:p>
          <a:p>
            <a:endParaRPr lang="en-US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  <a:p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Promotion: 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Personalized Campaigns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Social Media Advertising</a:t>
            </a:r>
          </a:p>
          <a:p>
            <a:pPr marL="342900" indent="-342900"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Email Marketing and Loyalty Programs</a:t>
            </a:r>
            <a:endParaRPr lang="en-CA" kern="0" spc="-89" dirty="0">
              <a:solidFill>
                <a:srgbClr val="000000"/>
              </a:solidFill>
              <a:latin typeface="Source Serif Pro Semi Bold" pitchFamily="34" charset="0"/>
              <a:ea typeface="Source Serif Pro Semi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412</Words>
  <Application>Microsoft Office PowerPoint</Application>
  <PresentationFormat>Widescreen</PresentationFormat>
  <Paragraphs>109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Source Sans Pro</vt:lpstr>
      <vt:lpstr>Source Serif Pro Semi Bold</vt:lpstr>
      <vt:lpstr>Office Theme</vt:lpstr>
      <vt:lpstr>MARKET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baanu vasundhara</dc:creator>
  <cp:lastModifiedBy>baanu vasundhara</cp:lastModifiedBy>
  <cp:revision>33</cp:revision>
  <dcterms:created xsi:type="dcterms:W3CDTF">2024-12-04T01:27:24Z</dcterms:created>
  <dcterms:modified xsi:type="dcterms:W3CDTF">2024-12-04T13:39:33Z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