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3.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5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467454"/>
          <c:y val="0.26895812"/>
          <c:w val="0.6981022"/>
          <c:h val="0.6645527"/>
        </c:manualLayout>
      </c:layout>
      <c:barChart>
        <c:barDir val="col"/>
        <c:grouping val="clustered"/>
        <c:varyColors val="0"/>
        <c:ser>
          <c:idx val="0"/>
          <c:order val="0"/>
          <c:tx>
            <c:v>HIGH</c:v>
          </c:tx>
          <c:spPr>
            <a:gradFill>
              <a:gsLst>
                <a:gs pos="0">
                  <a:srgbClr val="2C5D97"/>
                </a:gs>
                <a:gs pos="80000">
                  <a:srgbClr val="3C7CC7"/>
                </a:gs>
                <a:gs pos="100000">
                  <a:srgbClr val="3A7BCB"/>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v>LOW</c:v>
          </c:tx>
          <c:spPr>
            <a:gradFill>
              <a:gsLst>
                <a:gs pos="0">
                  <a:srgbClr val="9B2D2A"/>
                </a:gs>
                <a:gs pos="80000">
                  <a:srgbClr val="CB3D39"/>
                </a:gs>
                <a:gs pos="100000">
                  <a:srgbClr val="CF3B37"/>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v>MED</c:v>
          </c:tx>
          <c:spPr>
            <a:gradFill>
              <a:gsLst>
                <a:gs pos="0">
                  <a:srgbClr val="769535"/>
                </a:gs>
                <a:gs pos="80000">
                  <a:srgbClr val="9BC348"/>
                </a:gs>
                <a:gs pos="100000">
                  <a:srgbClr val="9DC745"/>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VERY HIGH</c:v>
          </c:tx>
          <c:spPr>
            <a:gradFill>
              <a:gsLst>
                <a:gs pos="0">
                  <a:srgbClr val="5C417E"/>
                </a:gs>
                <a:gs pos="80000">
                  <a:srgbClr val="7B58A6"/>
                </a:gs>
                <a:gs pos="100000">
                  <a:srgbClr val="7B56A9"/>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12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150" b="1" i="0" u="none" strike="noStrike" baseline="0">
                <a:solidFill>
                  <a:srgbClr val="F2F2F2"/>
                </a:solidFill>
                <a:latin typeface="Droid Sans"/>
                <a:ea typeface="Droid Sans"/>
                <a:cs typeface="Lucida Sans"/>
              </a:defRPr>
            </a:pPr>
            <a:r>
              <a:rPr lang="zh-CN"/>
              <a:t>MED</a:t>
            </a:r>
          </a:p>
        </c:rich>
      </c:tx>
      <c:layout/>
      <c:overlay val="0"/>
      <c:spPr>
        <a:noFill/>
        <a:ln>
          <a:noFill/>
        </a:ln>
      </c:spPr>
    </c:title>
    <c:autoTitleDeleted val="0"/>
    <c:plotArea>
      <c:layout/>
      <c:barChart>
        <c:barDir val="col"/>
        <c:grouping val="clustered"/>
        <c:varyColors val="0"/>
        <c:ser>
          <c:idx val="0"/>
          <c:order val="0"/>
          <c:tx>
            <c:v>MED</c:v>
          </c:tx>
          <c:spPr>
            <a:gradFill>
              <a:gsLst>
                <a:gs pos="0">
                  <a:srgbClr val="2C5D97"/>
                </a:gs>
                <a:gs pos="80000">
                  <a:srgbClr val="3C7CC7"/>
                </a:gs>
                <a:gs pos="100000">
                  <a:srgbClr val="3A7BCB"/>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12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150" b="1" i="0" u="none" strike="noStrike" baseline="0">
                <a:solidFill>
                  <a:srgbClr val="F2F2F2"/>
                </a:solidFill>
                <a:latin typeface="Droid Sans"/>
                <a:ea typeface="Droid Sans"/>
                <a:cs typeface="Lucida Sans"/>
              </a:defRPr>
            </a:pPr>
            <a:r>
              <a:rPr lang="zh-CN"/>
              <a:t>LOW</a:t>
            </a:r>
          </a:p>
        </c:rich>
      </c:tx>
      <c:layout/>
      <c:overlay val="0"/>
      <c:spPr>
        <a:noFill/>
        <a:ln>
          <a:noFill/>
        </a:ln>
      </c:spPr>
    </c:title>
    <c:autoTitleDeleted val="0"/>
    <c:plotArea>
      <c:layout/>
      <c:barChart>
        <c:barDir val="col"/>
        <c:grouping val="clustered"/>
        <c:varyColors val="0"/>
        <c:ser>
          <c:idx val="0"/>
          <c:order val="0"/>
          <c:tx>
            <c:v>LOW</c:v>
          </c:tx>
          <c:spPr>
            <a:gradFill>
              <a:gsLst>
                <a:gs pos="0">
                  <a:srgbClr val="2C5D97"/>
                </a:gs>
                <a:gs pos="80000">
                  <a:srgbClr val="3C7CC7"/>
                </a:gs>
                <a:gs pos="100000">
                  <a:srgbClr val="3A7BCB"/>
                </a:gs>
              </a:gsLst>
              <a:lin ang="16200000" scaled="1"/>
            </a:gradFill>
            <a:ln>
              <a:noFill/>
            </a:ln>
            <a:effectLst>
              <a:outerShdw dist="35921" dir="2700000" algn="br">
                <a:srgbClr val="000000"/>
              </a:outerShdw>
            </a:effectLst>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12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12720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77282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46448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27525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91464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13471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9923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8680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292714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299953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254704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62729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323060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31179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073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48726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814080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18316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78796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80252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54949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7558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54116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32979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32159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5946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84628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4249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55843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99321" y="3048000"/>
            <a:ext cx="861060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MAHALAKSHMI G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312209308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 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ADHARSH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NNANAGAR –CHENNAI-600040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19222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2743200" y="1720840"/>
            <a:ext cx="5460873" cy="47015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DATA COLLECTION</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KAGGLE-EMPLOYEE DATA</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FEATURE COLLECTION</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PERFOMMANCE RATING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CATEGORIZE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DATA CLEANING</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MISSING VALUES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MISSING FILTER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PERFOMMANCE LEVEL</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PIVOT TABLE</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SLICER</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latin typeface="Times New Roman" pitchFamily="18" charset="0"/>
                <a:ea typeface="宋体" pitchFamily="0" charset="0"/>
                <a:cs typeface="Times New Roman" pitchFamily="18" charset="0"/>
              </a:rPr>
              <a:t>GRAPHS</a:t>
            </a:r>
            <a:endParaRPr lang="en-US" altLang="zh-CN" sz="2400" b="1" i="0" u="sng"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05403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8382000" y="151078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73725" y="1495296"/>
            <a:ext cx="5160646" cy="4533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 PERFOMMANCE  LEVEL</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graphicFrame>
        <p:nvGraphicFramePr>
          <p:cNvPr id="163" name="图表"/>
          <p:cNvGraphicFramePr/>
          <p:nvPr/>
        </p:nvGraphicFramePr>
        <p:xfrm>
          <a:off x="901481" y="2140466"/>
          <a:ext cx="7512050" cy="349833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822752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8382000" y="151078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55332" y="1556175"/>
            <a:ext cx="7172325"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 PERFOMANCE ON MEDIUM LEVEL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graphicFrame>
        <p:nvGraphicFramePr>
          <p:cNvPr id="171" name="图表"/>
          <p:cNvGraphicFramePr/>
          <p:nvPr/>
        </p:nvGraphicFramePr>
        <p:xfrm>
          <a:off x="990600" y="2619374"/>
          <a:ext cx="5791200" cy="320040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8260362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14773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55332" y="1710002"/>
            <a:ext cx="6026277" cy="10820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 PERFOMANCE ON LOW LEVEL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图表"/>
          <p:cNvGraphicFramePr/>
          <p:nvPr/>
        </p:nvGraphicFramePr>
        <p:xfrm>
          <a:off x="1066800" y="2447330"/>
          <a:ext cx="5302250" cy="313054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93262765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6" name="矩形"/>
          <p:cNvSpPr>
            <a:spLocks/>
          </p:cNvSpPr>
          <p:nvPr/>
        </p:nvSpPr>
        <p:spPr>
          <a:xfrm flipV="1" rot="10800000">
            <a:off x="990600" y="1600200"/>
            <a:ext cx="88391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dataset shows that most entries fall into the MED category (1530), followed by LOW (781), VERY HIGH (270), and HIGH (419). </a:t>
            </a: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NEL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has the highest total count (304). The data is well-balanced, with no missing or excess entries, indicating a structured dataset.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8352836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14082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860469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43861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884819"/>
            <a:ext cx="633412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034634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662098" y="1695450"/>
            <a:ext cx="7924800"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82278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9452" y="2514428"/>
            <a:ext cx="675344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31" name="图片" descr="A group of people with different colored faces&#10;&#10;Description automatically generated"/>
          <p:cNvPicPr>
            <a:picLocks noChangeAspect="1"/>
          </p:cNvPicPr>
          <p:nvPr/>
        </p:nvPicPr>
        <p:blipFill>
          <a:blip r:embed="rId2" cstate="print"/>
          <a:stretch>
            <a:fillRect/>
          </a:stretch>
        </p:blipFill>
        <p:spPr>
          <a:xfrm rot="0">
            <a:off x="7010399" y="4058829"/>
            <a:ext cx="3773491" cy="2599145"/>
          </a:xfrm>
          <a:prstGeom prst="rect"/>
          <a:noFill/>
          <a:ln w="12700" cmpd="sng" cap="flat">
            <a:noFill/>
            <a:prstDash val="solid"/>
            <a:miter/>
          </a:ln>
        </p:spPr>
      </p:pic>
    </p:spTree>
    <p:extLst>
      <p:ext uri="{BB962C8B-B14F-4D97-AF65-F5344CB8AC3E}">
        <p14:creationId xmlns:p14="http://schemas.microsoft.com/office/powerpoint/2010/main" val="17716536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4572000" y="2207172"/>
            <a:ext cx="5782437" cy="2167890"/>
          </a:xfrm>
          <a:prstGeom prst="rect"/>
          <a:noFill/>
          <a:ln w="12700" cmpd="sng" cap="flat">
            <a:noFill/>
            <a:prstDash val="solid"/>
            <a:miter/>
          </a:ln>
        </p:spPr>
        <p:txBody>
          <a:bodyPr vert="horz" wrap="non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FORMATTING-MISSING</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FILTER-REMOVE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FORMULA-PERFOMMANCE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PIVOT-SUMMARY</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GRAPH-DATA VISUALIZATION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95297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2222938" y="1655378"/>
            <a:ext cx="5197221" cy="3615690"/>
          </a:xfrm>
          <a:prstGeom prst="rect"/>
          <a:noFill/>
          <a:ln w="12700" cmpd="sng" cap="flat">
            <a:noFill/>
            <a:prstDash val="solid"/>
            <a:miter/>
          </a:ln>
        </p:spPr>
        <p:txBody>
          <a:bodyPr vert="horz" wrap="non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DATASET-KAGGELE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26 FEATURES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9 FEATURES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ID NUMERICALS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NAME TXT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 TYPE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PERFOMMANCE LEVEL</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GENDER-MALE/FEMALE</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RATING-NUMERICALS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478423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639251" y="2095500"/>
            <a:ext cx="8480424" cy="1377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PERFOMMANCE LEVEL=IFS(Z8&gt;=5,”VERY HIGH”,Z8&gt;=4,”HIGH”,Z8&gt;=3”MED”,TRUE,”LOW”)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87436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16</cp:revision>
  <dcterms:created xsi:type="dcterms:W3CDTF">2024-03-29T15:07:00Z</dcterms:created>
  <dcterms:modified xsi:type="dcterms:W3CDTF">2024-09-17T11:58:33Z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661DD320C9414E5D90B62F569CDAC8F3_12</vt:lpwstr>
  </property>
  <property fmtid="{D5CDD505-2E9C-101B-9397-08002B2CF9AE}" pid="5" name="KSOProductBuildVer">
    <vt:lpwstr>1033-12.2.0.17545</vt:lpwstr>
  </property>
</Properties>
</file>