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sldIdLst>
    <p:sldId id="256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91F67F6-999F-42D9-9E9B-96D9E0293A6E}">
          <p14:sldIdLst>
            <p14:sldId id="256"/>
            <p14:sldId id="257"/>
            <p14:sldId id="258"/>
            <p14:sldId id="265"/>
            <p14:sldId id="260"/>
            <p14:sldId id="261"/>
            <p14:sldId id="262"/>
            <p14:sldId id="263"/>
            <p14:sldId id="264"/>
            <p14:sldId id="268"/>
            <p14:sldId id="266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81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3759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37418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405598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162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7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0191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27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242701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8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0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58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22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83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041113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7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8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435689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19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3827051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3030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67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41422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474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280419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1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22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1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0448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09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1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github.com/tonywong1p/OpenSho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 Pages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87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4D5C40-E78D-4CD1-A344-1C1B376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routing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59080-CE39-4956-90C7-6DEAD775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2" y="2016000"/>
            <a:ext cx="6657975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D5CD1-91F1-4141-A2AB-D6B43CC8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52" y="3429000"/>
            <a:ext cx="43910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72523-63C7-474E-8348-6ED9E8D7C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00" y="5033962"/>
            <a:ext cx="3514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904E04-55AD-4F82-AC40-0F23BB67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Routing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BCA5A-5823-4270-9A1B-48A4EBDF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7" y="1849855"/>
            <a:ext cx="4836244" cy="3054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FE2DC-5E4F-4721-AE18-32433038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60" y="1849855"/>
            <a:ext cx="4903420" cy="2927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A9CFB-4485-4D84-9B50-98A0E09A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45" y="5012255"/>
            <a:ext cx="5086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4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9C4596-99E5-452B-9425-253E3CE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Area’s</a:t>
            </a:r>
            <a:endParaRPr lang="en-BE" dirty="0"/>
          </a:p>
        </p:txBody>
      </p:sp>
      <p:pic>
        <p:nvPicPr>
          <p:cNvPr id="1026" name="Picture 2" descr="Areas in Razor Pages">
            <a:extLst>
              <a:ext uri="{FF2B5EF4-FFF2-40B4-BE49-F238E27FC236}">
                <a16:creationId xmlns:a16="http://schemas.microsoft.com/office/drawing/2014/main" id="{4B5CCD2A-76D7-4075-A869-0708CDC5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" y="1788795"/>
            <a:ext cx="29146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29A54E-E2CD-4F19-A9DF-680C5B4B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77" y="3146107"/>
            <a:ext cx="5343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C566A-7205-492E-9AE7-1643B46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797F-50E6-4DC9-9841-3D0ECF0C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00" y="1611630"/>
            <a:ext cx="5981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C566A-7205-492E-9AE7-1643B46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II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F9F90-7D0B-4C77-9EA6-DF3F94F1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1455420"/>
            <a:ext cx="81915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196A6-7A53-4B4C-A43F-5E706EC5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4576762"/>
            <a:ext cx="4876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1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C566A-7205-492E-9AE7-1643B46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III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D140E-BAE6-47DF-A11C-1103933E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" y="1682115"/>
            <a:ext cx="265747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B8180-9A21-4267-8EB5-044BE849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" y="2861310"/>
            <a:ext cx="7972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0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A </a:t>
            </a:r>
            <a:r>
              <a:rPr lang="nl-BE" dirty="0" err="1"/>
              <a:t>little</a:t>
            </a:r>
            <a:r>
              <a:rPr lang="nl-BE" dirty="0"/>
              <a:t> bit of </a:t>
            </a:r>
            <a:r>
              <a:rPr lang="nl-BE" dirty="0" err="1"/>
              <a:t>history</a:t>
            </a:r>
            <a:r>
              <a:rPr lang="nl-BE" dirty="0"/>
              <a:t> </a:t>
            </a:r>
            <a:r>
              <a:rPr lang="nl-BE" dirty="0" err="1"/>
              <a:t>repeating</a:t>
            </a:r>
            <a:endParaRPr lang="nl-BE" dirty="0"/>
          </a:p>
          <a:p>
            <a:r>
              <a:rPr lang="nl-BE" dirty="0" err="1"/>
              <a:t>Razor</a:t>
            </a:r>
            <a:r>
              <a:rPr lang="nl-BE" dirty="0"/>
              <a:t> Pages</a:t>
            </a:r>
          </a:p>
          <a:p>
            <a:pPr lvl="1"/>
            <a:r>
              <a:rPr lang="nl-BE" dirty="0"/>
              <a:t>Page </a:t>
            </a:r>
            <a:r>
              <a:rPr lang="nl-BE" dirty="0" err="1"/>
              <a:t>only</a:t>
            </a:r>
            <a:r>
              <a:rPr lang="nl-BE" dirty="0"/>
              <a:t> &amp; </a:t>
            </a:r>
            <a:r>
              <a:rPr lang="nl-BE" dirty="0" err="1"/>
              <a:t>Razor</a:t>
            </a:r>
            <a:r>
              <a:rPr lang="nl-BE" dirty="0"/>
              <a:t> syntax</a:t>
            </a:r>
          </a:p>
          <a:p>
            <a:pPr lvl="1"/>
            <a:r>
              <a:rPr lang="nl-BE" dirty="0"/>
              <a:t>Routes</a:t>
            </a:r>
          </a:p>
          <a:p>
            <a:pPr lvl="1"/>
            <a:r>
              <a:rPr lang="nl-BE" dirty="0" err="1"/>
              <a:t>PageModel</a:t>
            </a:r>
            <a:r>
              <a:rPr lang="nl-BE" dirty="0"/>
              <a:t> &amp; </a:t>
            </a:r>
            <a:r>
              <a:rPr lang="nl-BE" dirty="0" err="1"/>
              <a:t>bindings</a:t>
            </a:r>
            <a:endParaRPr lang="nl-BE" dirty="0"/>
          </a:p>
          <a:p>
            <a:pPr lvl="1"/>
            <a:r>
              <a:rPr lang="nl-BE" dirty="0" err="1"/>
              <a:t>Layout</a:t>
            </a:r>
            <a:r>
              <a:rPr lang="nl-BE" dirty="0"/>
              <a:t> &amp; </a:t>
            </a:r>
            <a:r>
              <a:rPr lang="nl-BE" dirty="0" err="1"/>
              <a:t>sections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 UNIZO</a:t>
            </a:r>
            <a:endParaRPr lang="nl-BE" dirty="0"/>
          </a:p>
          <a:p>
            <a:pPr lvl="1"/>
            <a:r>
              <a:rPr lang="nl-BE" dirty="0">
                <a:solidFill>
                  <a:srgbClr val="FF0000"/>
                </a:solidFill>
              </a:rPr>
              <a:t>REST services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Partials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ViewComponents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>
                <a:solidFill>
                  <a:srgbClr val="FF0000"/>
                </a:solidFill>
              </a:rPr>
              <a:t>Taghelper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Form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Select </a:t>
            </a:r>
            <a:r>
              <a:rPr lang="nl-BE" dirty="0" err="1">
                <a:solidFill>
                  <a:srgbClr val="FF0000"/>
                </a:solidFill>
              </a:rPr>
              <a:t>lists</a:t>
            </a:r>
            <a:endParaRPr lang="nl-BE" dirty="0">
              <a:solidFill>
                <a:srgbClr val="FF0000"/>
              </a:solidFill>
            </a:endParaRPr>
          </a:p>
          <a:p>
            <a:pPr lvl="2"/>
            <a:r>
              <a:rPr lang="nl-BE" dirty="0" err="1">
                <a:solidFill>
                  <a:srgbClr val="FF0000"/>
                </a:solidFill>
              </a:rPr>
              <a:t>Validation</a:t>
            </a:r>
            <a:endParaRPr lang="nl-BE" dirty="0">
              <a:solidFill>
                <a:srgbClr val="FF0000"/>
              </a:solidFill>
            </a:endParaRPr>
          </a:p>
          <a:p>
            <a:pPr lvl="2"/>
            <a:r>
              <a:rPr lang="nl-BE" dirty="0" err="1">
                <a:solidFill>
                  <a:srgbClr val="FF0000"/>
                </a:solidFill>
              </a:rPr>
              <a:t>Custom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/>
              <a:t>Lifecycle</a:t>
            </a:r>
            <a:r>
              <a:rPr lang="nl-BE" dirty="0"/>
              <a:t> &amp; filters</a:t>
            </a:r>
          </a:p>
          <a:p>
            <a:r>
              <a:rPr lang="nl-BE" dirty="0"/>
              <a:t>UNIZO – </a:t>
            </a:r>
            <a:r>
              <a:rPr lang="nl-BE" dirty="0" err="1"/>
              <a:t>reallife</a:t>
            </a:r>
            <a:r>
              <a:rPr lang="nl-BE" dirty="0"/>
              <a:t> casus</a:t>
            </a:r>
          </a:p>
          <a:p>
            <a:pPr lvl="1"/>
            <a:endParaRPr lang="nl-B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5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little</a:t>
            </a:r>
            <a:r>
              <a:rPr lang="nl-BE" dirty="0"/>
              <a:t> bit of </a:t>
            </a:r>
            <a:r>
              <a:rPr lang="nl-BE" dirty="0" err="1"/>
              <a:t>history</a:t>
            </a:r>
            <a:r>
              <a:rPr lang="nl-BE" dirty="0"/>
              <a:t> </a:t>
            </a:r>
            <a:r>
              <a:rPr lang="nl-BE" dirty="0" err="1"/>
              <a:t>repeating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52712"/>
            <a:ext cx="7620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28A5E3-7281-44D1-B334-A8875050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talking about server-side web development</a:t>
            </a:r>
          </a:p>
          <a:p>
            <a:endParaRPr lang="en-US" dirty="0"/>
          </a:p>
          <a:p>
            <a:r>
              <a:rPr lang="en-US" dirty="0"/>
              <a:t>SPA’s is ‘rich client development in the browser’ (== WPF on the desktop) + webservices</a:t>
            </a:r>
            <a:endParaRPr lang="en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D81B49-C713-4E1C-AE4A-D14972A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495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Sequental</a:t>
            </a:r>
            <a:r>
              <a:rPr lang="nl-BE" dirty="0"/>
              <a:t> </a:t>
            </a:r>
            <a:r>
              <a:rPr lang="nl-BE" dirty="0" err="1"/>
              <a:t>rendering</a:t>
            </a:r>
            <a:endParaRPr lang="nl-BE" dirty="0"/>
          </a:p>
          <a:p>
            <a:pPr lvl="1"/>
            <a:r>
              <a:rPr lang="nl-BE" dirty="0">
                <a:hlinkClick r:id="rId2"/>
              </a:rPr>
              <a:t>https://github.com/tonywong1p/OpenShop</a:t>
            </a:r>
            <a:endParaRPr lang="nl-BE" dirty="0"/>
          </a:p>
          <a:p>
            <a:endParaRPr lang="nl-BE" dirty="0"/>
          </a:p>
          <a:p>
            <a:r>
              <a:rPr lang="nl-BE" dirty="0"/>
              <a:t>Pro:</a:t>
            </a:r>
          </a:p>
          <a:p>
            <a:pPr lvl="1"/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fast</a:t>
            </a:r>
            <a:endParaRPr lang="nl-BE" dirty="0"/>
          </a:p>
          <a:p>
            <a:pPr lvl="1"/>
            <a:r>
              <a:rPr lang="nl-BE" dirty="0" err="1"/>
              <a:t>Whay</a:t>
            </a:r>
            <a:r>
              <a:rPr lang="nl-BE" dirty="0"/>
              <a:t> </a:t>
            </a:r>
            <a:r>
              <a:rPr lang="nl-BE" dirty="0" err="1"/>
              <a:t>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is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get</a:t>
            </a:r>
          </a:p>
          <a:p>
            <a:pPr lvl="1"/>
            <a:r>
              <a:rPr lang="nl-BE" dirty="0"/>
              <a:t>Limited</a:t>
            </a:r>
          </a:p>
          <a:p>
            <a:pPr lvl="1"/>
            <a:r>
              <a:rPr lang="nl-BE" dirty="0"/>
              <a:t>Classes / COM+</a:t>
            </a:r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No ‘base class </a:t>
            </a:r>
            <a:r>
              <a:rPr lang="nl-BE" dirty="0" err="1"/>
              <a:t>library</a:t>
            </a:r>
            <a:r>
              <a:rPr lang="nl-BE" dirty="0"/>
              <a:t>’</a:t>
            </a:r>
          </a:p>
          <a:p>
            <a:pPr lvl="1"/>
            <a:r>
              <a:rPr lang="nl-BE" dirty="0" err="1"/>
              <a:t>VBScript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Classic ASP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99" y="137611"/>
            <a:ext cx="39528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PostBack</a:t>
            </a:r>
            <a:endParaRPr lang="nl-BE" dirty="0"/>
          </a:p>
          <a:p>
            <a:pPr lvl="1"/>
            <a:r>
              <a:rPr lang="nl-BE" dirty="0" err="1"/>
              <a:t>ViewState</a:t>
            </a:r>
            <a:endParaRPr lang="nl-BE" dirty="0"/>
          </a:p>
          <a:p>
            <a:endParaRPr lang="nl-BE" dirty="0"/>
          </a:p>
          <a:p>
            <a:r>
              <a:rPr lang="nl-BE" dirty="0"/>
              <a:t>Pro:</a:t>
            </a:r>
          </a:p>
          <a:p>
            <a:pPr lvl="1"/>
            <a:r>
              <a:rPr lang="nl-BE" dirty="0" err="1"/>
              <a:t>Componentized</a:t>
            </a:r>
            <a:endParaRPr lang="nl-BE" dirty="0"/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The SOAP of </a:t>
            </a:r>
            <a:r>
              <a:rPr lang="nl-BE" dirty="0" err="1"/>
              <a:t>the</a:t>
            </a:r>
            <a:r>
              <a:rPr lang="nl-BE" dirty="0"/>
              <a:t> web</a:t>
            </a:r>
          </a:p>
          <a:p>
            <a:pPr lvl="1"/>
            <a:r>
              <a:rPr lang="nl-BE" dirty="0"/>
              <a:t>Full page </a:t>
            </a:r>
            <a:r>
              <a:rPr lang="nl-BE" dirty="0" err="1"/>
              <a:t>reload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Webforms</a:t>
            </a:r>
            <a:endParaRPr lang="nl-BE" dirty="0"/>
          </a:p>
        </p:txBody>
      </p:sp>
      <p:pic>
        <p:nvPicPr>
          <p:cNvPr id="1026" name="Picture 2" descr="Image result for how does aspnet webforms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91" y="1368000"/>
            <a:ext cx="61150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296000" y="2016000"/>
            <a:ext cx="4046021" cy="4140000"/>
          </a:xfrm>
        </p:spPr>
        <p:txBody>
          <a:bodyPr/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MVC</a:t>
            </a:r>
          </a:p>
        </p:txBody>
      </p:sp>
      <p:pic>
        <p:nvPicPr>
          <p:cNvPr id="3074" name="Picture 2" descr="Image result for aspnet model view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96" y="2584785"/>
            <a:ext cx="3495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1"/>
          <p:cNvSpPr txBox="1">
            <a:spLocks/>
          </p:cNvSpPr>
          <p:nvPr/>
        </p:nvSpPr>
        <p:spPr>
          <a:xfrm>
            <a:off x="6918758" y="2016000"/>
            <a:ext cx="4046021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Pro:</a:t>
            </a:r>
          </a:p>
          <a:p>
            <a:pPr lvl="1"/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r>
              <a:rPr lang="nl-BE" dirty="0"/>
              <a:t>HTTP REST </a:t>
            </a:r>
            <a:r>
              <a:rPr lang="nl-BE" dirty="0" err="1"/>
              <a:t>possible</a:t>
            </a:r>
            <a:endParaRPr lang="nl-BE" dirty="0"/>
          </a:p>
          <a:p>
            <a:pPr lvl="1"/>
            <a:r>
              <a:rPr lang="nl-BE" dirty="0"/>
              <a:t>Shared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endParaRPr lang="nl-BE" dirty="0"/>
          </a:p>
          <a:p>
            <a:pPr marL="252000" lvl="1" indent="0">
              <a:buNone/>
            </a:pPr>
            <a:endParaRPr lang="nl-BE" dirty="0"/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‘Model’ wrong </a:t>
            </a:r>
            <a:r>
              <a:rPr lang="nl-BE" dirty="0" err="1"/>
              <a:t>interpreted</a:t>
            </a:r>
            <a:endParaRPr lang="nl-BE" dirty="0"/>
          </a:p>
          <a:p>
            <a:pPr lvl="2"/>
            <a:r>
              <a:rPr lang="nl-BE" dirty="0"/>
              <a:t>‘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binding’</a:t>
            </a:r>
          </a:p>
          <a:p>
            <a:pPr lvl="1"/>
            <a:r>
              <a:rPr lang="nl-BE" dirty="0"/>
              <a:t>Overhead </a:t>
            </a:r>
            <a:r>
              <a:rPr lang="nl-BE" dirty="0" err="1"/>
              <a:t>when</a:t>
            </a:r>
            <a:r>
              <a:rPr lang="nl-BE" dirty="0"/>
              <a:t> no </a:t>
            </a:r>
            <a:r>
              <a:rPr lang="nl-BE" dirty="0" err="1"/>
              <a:t>reuse</a:t>
            </a:r>
            <a:endParaRPr lang="nl-BE" dirty="0"/>
          </a:p>
          <a:p>
            <a:pPr lvl="1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3076" name="Picture 4" descr="Image result for model view 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82" y="2649483"/>
            <a:ext cx="5506658" cy="36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Sequental</a:t>
            </a:r>
            <a:r>
              <a:rPr lang="nl-BE" dirty="0"/>
              <a:t> </a:t>
            </a:r>
            <a:r>
              <a:rPr lang="nl-BE" dirty="0" err="1"/>
              <a:t>rendering</a:t>
            </a:r>
            <a:endParaRPr lang="nl-BE" dirty="0"/>
          </a:p>
          <a:p>
            <a:pPr lvl="1"/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fast</a:t>
            </a:r>
            <a:endParaRPr lang="nl-BE" dirty="0"/>
          </a:p>
          <a:p>
            <a:pPr lvl="1"/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is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get</a:t>
            </a:r>
          </a:p>
          <a:p>
            <a:pPr lvl="1"/>
            <a:endParaRPr lang="nl-BE" dirty="0"/>
          </a:p>
          <a:p>
            <a:r>
              <a:rPr lang="nl-BE" dirty="0"/>
              <a:t>Pro:</a:t>
            </a:r>
          </a:p>
          <a:p>
            <a:pPr lvl="1"/>
            <a:r>
              <a:rPr lang="nl-BE" dirty="0"/>
              <a:t>Easy</a:t>
            </a:r>
          </a:p>
          <a:p>
            <a:pPr lvl="1"/>
            <a:r>
              <a:rPr lang="nl-BE" dirty="0"/>
              <a:t>(M)VC as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endParaRPr lang="nl-BE" dirty="0"/>
          </a:p>
          <a:p>
            <a:pPr lvl="1"/>
            <a:r>
              <a:rPr lang="nl-BE" dirty="0"/>
              <a:t>Area’s</a:t>
            </a:r>
          </a:p>
          <a:p>
            <a:pPr lvl="1"/>
            <a:r>
              <a:rPr lang="nl-BE" dirty="0" err="1"/>
              <a:t>Componentized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ASPNETCORE - </a:t>
            </a:r>
            <a:r>
              <a:rPr lang="nl-BE" dirty="0" err="1"/>
              <a:t>Razor</a:t>
            </a:r>
            <a:r>
              <a:rPr lang="nl-BE" dirty="0"/>
              <a:t> Pages</a:t>
            </a:r>
          </a:p>
        </p:txBody>
      </p:sp>
      <p:pic>
        <p:nvPicPr>
          <p:cNvPr id="4098" name="Picture 2" descr="Compare MVC vs Razor Page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713360"/>
            <a:ext cx="5398400" cy="492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6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2482B5-5E57-4132-B8CC-68A1DFEEC0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6E174-35D0-42AC-B63A-8358C8A41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Razor Pages</a:t>
            </a:r>
            <a:endParaRPr lang="en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5DDDD6-09FE-4346-9737-27073C6D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D376E9-A641-46E2-BFEC-33662DF755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DBB1BD-C812-4B86-AE3D-F099C34CC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5532882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74</TotalTime>
  <Words>212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Info Support - licht</vt:lpstr>
      <vt:lpstr>Info Support - donker</vt:lpstr>
      <vt:lpstr>Razor Pages</vt:lpstr>
      <vt:lpstr>Content</vt:lpstr>
      <vt:lpstr>A little bit of history repeating</vt:lpstr>
      <vt:lpstr>Scope</vt:lpstr>
      <vt:lpstr>Classic ASP</vt:lpstr>
      <vt:lpstr>Webforms</vt:lpstr>
      <vt:lpstr>ASP.NET MVC</vt:lpstr>
      <vt:lpstr>ASPNETCORE - Razor Pages</vt:lpstr>
      <vt:lpstr>Razor Pages</vt:lpstr>
      <vt:lpstr>Advanced routing</vt:lpstr>
      <vt:lpstr>Advanced Routing</vt:lpstr>
      <vt:lpstr>Area’s</vt:lpstr>
      <vt:lpstr>Filters</vt:lpstr>
      <vt:lpstr>Filters II</vt:lpstr>
      <vt:lpstr>Filters III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</dc:title>
  <dc:creator>Tim Mahy</dc:creator>
  <cp:lastModifiedBy>Tim Mahy</cp:lastModifiedBy>
  <cp:revision>28</cp:revision>
  <dcterms:created xsi:type="dcterms:W3CDTF">2019-02-05T13:31:07Z</dcterms:created>
  <dcterms:modified xsi:type="dcterms:W3CDTF">2019-02-05T19:25:42Z</dcterms:modified>
</cp:coreProperties>
</file>