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60" r:id="rId4"/>
    <p:sldId id="261" r:id="rId5"/>
    <p:sldId id="262" r:id="rId6"/>
    <p:sldId id="263" r:id="rId7"/>
    <p:sldId id="265"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6"/>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0720DDA-9B40-2449-B1AF-D677A01E767C}"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682116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0720DDA-9B40-2449-B1AF-D677A01E767C}"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52321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0720DDA-9B40-2449-B1AF-D677A01E767C}"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106958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0720DDA-9B40-2449-B1AF-D677A01E767C}"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975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0720DDA-9B40-2449-B1AF-D677A01E767C}"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68020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0720DDA-9B40-2449-B1AF-D677A01E767C}"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310125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0720DDA-9B40-2449-B1AF-D677A01E767C}"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183851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0720DDA-9B40-2449-B1AF-D677A01E767C}"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225194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20DDA-9B40-2449-B1AF-D677A01E767C}" type="datetimeFigureOut">
              <a:rPr lang="en-US" smtClean="0"/>
              <a:t>7/24/24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19477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0720DDA-9B40-2449-B1AF-D677A01E767C}"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108942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0720DDA-9B40-2449-B1AF-D677A01E767C}"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3028E-899E-B14C-8F10-96123D4DAF23}" type="slidenum">
              <a:rPr lang="en-US" smtClean="0"/>
              <a:t>‹#›</a:t>
            </a:fld>
            <a:endParaRPr lang="en-US"/>
          </a:p>
        </p:txBody>
      </p:sp>
    </p:spTree>
    <p:extLst>
      <p:ext uri="{BB962C8B-B14F-4D97-AF65-F5344CB8AC3E}">
        <p14:creationId xmlns:p14="http://schemas.microsoft.com/office/powerpoint/2010/main" val="410260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50720DDA-9B40-2449-B1AF-D677A01E767C}" type="datetimeFigureOut">
              <a:rPr lang="en-US" smtClean="0"/>
              <a:t>7/24/24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1203028E-899E-B14C-8F10-96123D4DAF23}" type="slidenum">
              <a:rPr lang="en-US" smtClean="0"/>
              <a:t>‹#›</a:t>
            </a:fld>
            <a:endParaRPr lang="en-US"/>
          </a:p>
        </p:txBody>
      </p:sp>
    </p:spTree>
    <p:extLst>
      <p:ext uri="{BB962C8B-B14F-4D97-AF65-F5344CB8AC3E}">
        <p14:creationId xmlns:p14="http://schemas.microsoft.com/office/powerpoint/2010/main" val="27724066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5BA6-ABE8-A602-9EC4-B7F0BD63CA04}"/>
              </a:ext>
            </a:extLst>
          </p:cNvPr>
          <p:cNvSpPr>
            <a:spLocks noGrp="1"/>
          </p:cNvSpPr>
          <p:nvPr>
            <p:ph type="title"/>
          </p:nvPr>
        </p:nvSpPr>
        <p:spPr>
          <a:xfrm>
            <a:off x="838200" y="806450"/>
            <a:ext cx="10515600" cy="1019175"/>
          </a:xfrm>
        </p:spPr>
        <p:txBody>
          <a:bodyPr>
            <a:normAutofit fontScale="90000"/>
          </a:bodyPr>
          <a:lstStyle/>
          <a:p>
            <a:r>
              <a:rPr lang="en-GB" b="1" dirty="0"/>
              <a:t>Table of Contents</a:t>
            </a:r>
            <a:br>
              <a:rPr lang="en-GB" b="1" dirty="0"/>
            </a:br>
            <a:endParaRPr lang="en-US" dirty="0"/>
          </a:p>
        </p:txBody>
      </p:sp>
      <p:sp>
        <p:nvSpPr>
          <p:cNvPr id="3" name="Content Placeholder 2">
            <a:extLst>
              <a:ext uri="{FF2B5EF4-FFF2-40B4-BE49-F238E27FC236}">
                <a16:creationId xmlns:a16="http://schemas.microsoft.com/office/drawing/2014/main" id="{9435AB7D-1ADD-77A7-7812-6F0E6FDD49F0}"/>
              </a:ext>
            </a:extLst>
          </p:cNvPr>
          <p:cNvSpPr>
            <a:spLocks noGrp="1"/>
          </p:cNvSpPr>
          <p:nvPr>
            <p:ph idx="1"/>
          </p:nvPr>
        </p:nvSpPr>
        <p:spPr/>
        <p:txBody>
          <a:bodyPr>
            <a:normAutofit/>
          </a:bodyPr>
          <a:lstStyle/>
          <a:p>
            <a:pPr>
              <a:buFont typeface="+mj-lt"/>
              <a:buAutoNum type="arabicPeriod"/>
            </a:pPr>
            <a:r>
              <a:rPr lang="en-GB" dirty="0"/>
              <a:t>Introduction</a:t>
            </a:r>
          </a:p>
          <a:p>
            <a:pPr>
              <a:buFont typeface="+mj-lt"/>
              <a:buAutoNum type="arabicPeriod"/>
            </a:pPr>
            <a:r>
              <a:rPr lang="en-GB" dirty="0"/>
              <a:t>Methodology</a:t>
            </a:r>
          </a:p>
          <a:p>
            <a:pPr>
              <a:buFont typeface="+mj-lt"/>
              <a:buAutoNum type="arabicPeriod"/>
            </a:pPr>
            <a:r>
              <a:rPr lang="en-GB" dirty="0"/>
              <a:t>Analysis</a:t>
            </a:r>
          </a:p>
          <a:p>
            <a:pPr>
              <a:buFont typeface="+mj-lt"/>
              <a:buAutoNum type="arabicPeriod"/>
            </a:pPr>
            <a:r>
              <a:rPr lang="en-GB" dirty="0"/>
              <a:t>Results and Conclusion</a:t>
            </a:r>
          </a:p>
          <a:p>
            <a:pPr>
              <a:buFont typeface="+mj-lt"/>
              <a:buAutoNum type="arabicPeriod"/>
            </a:pPr>
            <a:r>
              <a:rPr lang="en-GB" dirty="0"/>
              <a:t>Dashboards</a:t>
            </a:r>
          </a:p>
          <a:p>
            <a:pPr>
              <a:buFont typeface="+mj-lt"/>
              <a:buAutoNum type="arabicPeriod"/>
            </a:pPr>
            <a:r>
              <a:rPr lang="en-GB" dirty="0"/>
              <a:t>Personal Development plan</a:t>
            </a:r>
          </a:p>
          <a:p>
            <a:pPr>
              <a:buFont typeface="+mj-lt"/>
              <a:buAutoNum type="arabicPeriod"/>
            </a:pPr>
            <a:r>
              <a:rPr lang="en-GB" dirty="0"/>
              <a:t>Feedback and Improvements</a:t>
            </a:r>
          </a:p>
          <a:p>
            <a:pPr marL="0" indent="0">
              <a:buNone/>
            </a:pPr>
            <a:endParaRPr lang="en-US" dirty="0"/>
          </a:p>
        </p:txBody>
      </p:sp>
    </p:spTree>
    <p:extLst>
      <p:ext uri="{BB962C8B-B14F-4D97-AF65-F5344CB8AC3E}">
        <p14:creationId xmlns:p14="http://schemas.microsoft.com/office/powerpoint/2010/main" val="237899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93F4-BBC0-E440-C99E-1F58A6B3F07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B5B68B2-EFD8-AEB4-FA35-2B53B0C3AB3D}"/>
              </a:ext>
            </a:extLst>
          </p:cNvPr>
          <p:cNvSpPr>
            <a:spLocks noGrp="1"/>
          </p:cNvSpPr>
          <p:nvPr>
            <p:ph idx="1"/>
          </p:nvPr>
        </p:nvSpPr>
        <p:spPr>
          <a:xfrm>
            <a:off x="838200" y="1549400"/>
            <a:ext cx="10248900" cy="4943475"/>
          </a:xfrm>
        </p:spPr>
        <p:txBody>
          <a:bodyPr>
            <a:normAutofit/>
          </a:bodyPr>
          <a:lstStyle/>
          <a:p>
            <a:r>
              <a:rPr lang="en-GB" b="1" dirty="0"/>
              <a:t>Project Background</a:t>
            </a:r>
          </a:p>
          <a:p>
            <a:pPr lvl="1"/>
            <a:r>
              <a:rPr lang="en-GB" dirty="0"/>
              <a:t>In this project I have analysed a pizza restaurant's sales data to identify key performance indicators (KPIs) that influence both general performance and specific aspects of the business. The analysis was performed using Python and Tableau, culminating in an interactive dashboard to assist the restaurant owners in making data-driven decisions.</a:t>
            </a:r>
          </a:p>
          <a:p>
            <a:r>
              <a:rPr lang="en-GB" b="1" dirty="0"/>
              <a:t>Objectives</a:t>
            </a:r>
          </a:p>
          <a:p>
            <a:pPr lvl="1"/>
            <a:r>
              <a:rPr lang="en-GB" dirty="0"/>
              <a:t>Analyse sales data and customer demographics of the pizza restaurant.</a:t>
            </a:r>
          </a:p>
          <a:p>
            <a:pPr lvl="1"/>
            <a:r>
              <a:rPr lang="en-GB" dirty="0"/>
              <a:t>Identify trends and patterns to optimize business operations.</a:t>
            </a:r>
          </a:p>
          <a:p>
            <a:pPr lvl="1"/>
            <a:r>
              <a:rPr lang="en-GB" dirty="0"/>
              <a:t>Provide actionable recommendations based on the analysis.</a:t>
            </a:r>
          </a:p>
          <a:p>
            <a:endParaRPr lang="en-GB" dirty="0"/>
          </a:p>
        </p:txBody>
      </p:sp>
    </p:spTree>
    <p:extLst>
      <p:ext uri="{BB962C8B-B14F-4D97-AF65-F5344CB8AC3E}">
        <p14:creationId xmlns:p14="http://schemas.microsoft.com/office/powerpoint/2010/main" val="32628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4B20-976F-3EC8-1C46-73EB00B65F0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AD199C4-05CE-1F61-14AC-E4702134A0B0}"/>
              </a:ext>
            </a:extLst>
          </p:cNvPr>
          <p:cNvSpPr>
            <a:spLocks noGrp="1"/>
          </p:cNvSpPr>
          <p:nvPr>
            <p:ph idx="1"/>
          </p:nvPr>
        </p:nvSpPr>
        <p:spPr>
          <a:xfrm>
            <a:off x="838200" y="1825625"/>
            <a:ext cx="10515600" cy="4667250"/>
          </a:xfrm>
        </p:spPr>
        <p:txBody>
          <a:bodyPr>
            <a:normAutofit fontScale="92500" lnSpcReduction="20000"/>
          </a:bodyPr>
          <a:lstStyle/>
          <a:p>
            <a:r>
              <a:rPr lang="en-GB" b="1" dirty="0"/>
              <a:t>Data Collection</a:t>
            </a:r>
          </a:p>
          <a:p>
            <a:pPr lvl="1"/>
            <a:r>
              <a:rPr lang="en-GB" dirty="0"/>
              <a:t>The data used in this project includes sales records and customer feedback from the pizza restaurant. This data was collected over a year and includes information on sales transactions, orders time-table, customer demographics, and feedback ratings.</a:t>
            </a:r>
          </a:p>
          <a:p>
            <a:r>
              <a:rPr lang="en-GB" b="1" dirty="0"/>
              <a:t>Tools Used</a:t>
            </a:r>
          </a:p>
          <a:p>
            <a:pPr lvl="1"/>
            <a:r>
              <a:rPr lang="en-GB" b="1" dirty="0"/>
              <a:t>Python:</a:t>
            </a:r>
            <a:r>
              <a:rPr lang="en-GB" dirty="0"/>
              <a:t> Used for data cleaning, preprocessing, and initial analysis.</a:t>
            </a:r>
          </a:p>
          <a:p>
            <a:pPr lvl="1"/>
            <a:r>
              <a:rPr lang="en-GB" b="1" dirty="0"/>
              <a:t>Tableau:</a:t>
            </a:r>
            <a:r>
              <a:rPr lang="en-GB" dirty="0"/>
              <a:t> Used for creating visualizations and dashboards to present the findings.</a:t>
            </a:r>
          </a:p>
          <a:p>
            <a:r>
              <a:rPr lang="en-GB" b="1" dirty="0"/>
              <a:t>Data Cleaning and Preparation</a:t>
            </a:r>
          </a:p>
          <a:p>
            <a:pPr lvl="1"/>
            <a:r>
              <a:rPr lang="en-GB" dirty="0"/>
              <a:t>The data cleaning process involved handling missing values, correcting inconsistencies, and ensuring the data was in a suitable format for analysis. This included:</a:t>
            </a:r>
          </a:p>
          <a:p>
            <a:pPr lvl="2"/>
            <a:r>
              <a:rPr lang="en-GB" dirty="0"/>
              <a:t>Removing duplicate records.</a:t>
            </a:r>
          </a:p>
          <a:p>
            <a:pPr lvl="2"/>
            <a:r>
              <a:rPr lang="en-GB" dirty="0"/>
              <a:t>Filling in missing values with appropriate estimates.</a:t>
            </a:r>
          </a:p>
          <a:p>
            <a:pPr lvl="2"/>
            <a:r>
              <a:rPr lang="en-GB" dirty="0"/>
              <a:t>Standardizing data formats.</a:t>
            </a:r>
          </a:p>
          <a:p>
            <a:endParaRPr lang="en-US" dirty="0"/>
          </a:p>
        </p:txBody>
      </p:sp>
    </p:spTree>
    <p:extLst>
      <p:ext uri="{BB962C8B-B14F-4D97-AF65-F5344CB8AC3E}">
        <p14:creationId xmlns:p14="http://schemas.microsoft.com/office/powerpoint/2010/main" val="75297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BD27-830B-B06F-1654-B9A5ABDA7673}"/>
              </a:ext>
            </a:extLst>
          </p:cNvPr>
          <p:cNvSpPr>
            <a:spLocks noGrp="1"/>
          </p:cNvSpPr>
          <p:nvPr>
            <p:ph type="title"/>
          </p:nvPr>
        </p:nvSpPr>
        <p:spPr>
          <a:xfrm>
            <a:off x="368300" y="266700"/>
            <a:ext cx="9486900" cy="814388"/>
          </a:xfrm>
        </p:spPr>
        <p:txBody>
          <a:bodyPr/>
          <a:lstStyle/>
          <a:p>
            <a:r>
              <a:rPr lang="en-US" b="1" dirty="0"/>
              <a:t>Analysis:</a:t>
            </a:r>
          </a:p>
        </p:txBody>
      </p:sp>
      <p:sp>
        <p:nvSpPr>
          <p:cNvPr id="3" name="Content Placeholder 2">
            <a:extLst>
              <a:ext uri="{FF2B5EF4-FFF2-40B4-BE49-F238E27FC236}">
                <a16:creationId xmlns:a16="http://schemas.microsoft.com/office/drawing/2014/main" id="{3E417BAA-7505-CC6A-257E-5C0A3C5596A1}"/>
              </a:ext>
            </a:extLst>
          </p:cNvPr>
          <p:cNvSpPr>
            <a:spLocks noGrp="1"/>
          </p:cNvSpPr>
          <p:nvPr>
            <p:ph idx="1"/>
          </p:nvPr>
        </p:nvSpPr>
        <p:spPr>
          <a:xfrm>
            <a:off x="736600" y="1282700"/>
            <a:ext cx="10617200" cy="5410199"/>
          </a:xfrm>
        </p:spPr>
        <p:txBody>
          <a:bodyPr>
            <a:normAutofit fontScale="92500" lnSpcReduction="10000"/>
          </a:bodyPr>
          <a:lstStyle/>
          <a:p>
            <a:r>
              <a:rPr lang="en-GB" b="1" dirty="0"/>
              <a:t>KPIs Identified:</a:t>
            </a:r>
          </a:p>
          <a:p>
            <a:pPr lvl="1"/>
            <a:r>
              <a:rPr lang="en-GB" b="1" dirty="0"/>
              <a:t>Total Revenue:</a:t>
            </a:r>
            <a:r>
              <a:rPr lang="en-GB" dirty="0"/>
              <a:t> $817.9K</a:t>
            </a:r>
          </a:p>
          <a:p>
            <a:pPr lvl="1"/>
            <a:r>
              <a:rPr lang="en-GB" b="1" dirty="0"/>
              <a:t>Average Order Value:</a:t>
            </a:r>
            <a:r>
              <a:rPr lang="en-GB" dirty="0"/>
              <a:t> $38.3</a:t>
            </a:r>
          </a:p>
          <a:p>
            <a:pPr lvl="1"/>
            <a:r>
              <a:rPr lang="en-GB" b="1" dirty="0"/>
              <a:t>Total Orders:</a:t>
            </a:r>
            <a:r>
              <a:rPr lang="en-GB" dirty="0"/>
              <a:t> 21.35K</a:t>
            </a:r>
          </a:p>
          <a:p>
            <a:pPr lvl="1"/>
            <a:r>
              <a:rPr lang="en-GB" b="1" dirty="0"/>
              <a:t>Total Pizzas Sold:</a:t>
            </a:r>
            <a:r>
              <a:rPr lang="en-GB" dirty="0"/>
              <a:t> 49.57K</a:t>
            </a:r>
          </a:p>
          <a:p>
            <a:pPr lvl="1"/>
            <a:r>
              <a:rPr lang="en-GB" b="1" dirty="0"/>
              <a:t>Average Pizzas per Order:</a:t>
            </a:r>
            <a:r>
              <a:rPr lang="en-GB" dirty="0"/>
              <a:t> 2.32 </a:t>
            </a:r>
          </a:p>
          <a:p>
            <a:pPr marL="457200" lvl="1" indent="0">
              <a:buNone/>
            </a:pPr>
            <a:endParaRPr lang="en-GB" dirty="0"/>
          </a:p>
          <a:p>
            <a:r>
              <a:rPr lang="en-GB" b="1" dirty="0"/>
              <a:t>Visualization with Tableau:</a:t>
            </a:r>
          </a:p>
          <a:p>
            <a:pPr lvl="1"/>
            <a:r>
              <a:rPr lang="en-GB" b="1" dirty="0"/>
              <a:t>Top 5 Pizzas by Revenue, Orders, and Quantity:</a:t>
            </a:r>
            <a:r>
              <a:rPr lang="en-GB" dirty="0"/>
              <a:t> Identifying the most popular and profitable pizzas.</a:t>
            </a:r>
          </a:p>
          <a:p>
            <a:pPr lvl="1"/>
            <a:r>
              <a:rPr lang="en-GB" b="1" dirty="0"/>
              <a:t>Bottom 5 Pizzas by Revenue, Orders, and Quantity:</a:t>
            </a:r>
            <a:r>
              <a:rPr lang="en-GB" dirty="0"/>
              <a:t> Highlighting less popular options.</a:t>
            </a:r>
          </a:p>
          <a:p>
            <a:pPr lvl="1"/>
            <a:r>
              <a:rPr lang="en-GB" b="1" dirty="0"/>
              <a:t>Hourly and Weekly Trends:</a:t>
            </a:r>
            <a:r>
              <a:rPr lang="en-GB" dirty="0"/>
              <a:t> Visualizing peak ordering times.</a:t>
            </a:r>
          </a:p>
          <a:p>
            <a:pPr lvl="1"/>
            <a:r>
              <a:rPr lang="en-GB" b="1" dirty="0"/>
              <a:t>Sales by Pizza Category and Size:</a:t>
            </a:r>
            <a:r>
              <a:rPr lang="en-GB" dirty="0"/>
              <a:t> Analysing performance by different pizza categories and sizes.</a:t>
            </a:r>
          </a:p>
        </p:txBody>
      </p:sp>
    </p:spTree>
    <p:extLst>
      <p:ext uri="{BB962C8B-B14F-4D97-AF65-F5344CB8AC3E}">
        <p14:creationId xmlns:p14="http://schemas.microsoft.com/office/powerpoint/2010/main" val="2868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03F6-CD91-5FAA-E458-6DA6E4777B00}"/>
              </a:ext>
            </a:extLst>
          </p:cNvPr>
          <p:cNvSpPr>
            <a:spLocks noGrp="1"/>
          </p:cNvSpPr>
          <p:nvPr>
            <p:ph type="title"/>
          </p:nvPr>
        </p:nvSpPr>
        <p:spPr/>
        <p:txBody>
          <a:bodyPr/>
          <a:lstStyle/>
          <a:p>
            <a:r>
              <a:rPr lang="en-US" b="1" dirty="0"/>
              <a:t>Results &amp; Conclusion:</a:t>
            </a:r>
          </a:p>
        </p:txBody>
      </p:sp>
      <p:sp>
        <p:nvSpPr>
          <p:cNvPr id="3" name="Content Placeholder 2">
            <a:extLst>
              <a:ext uri="{FF2B5EF4-FFF2-40B4-BE49-F238E27FC236}">
                <a16:creationId xmlns:a16="http://schemas.microsoft.com/office/drawing/2014/main" id="{83064058-1DAE-B7BE-C548-1CBEDBC0751E}"/>
              </a:ext>
            </a:extLst>
          </p:cNvPr>
          <p:cNvSpPr>
            <a:spLocks noGrp="1"/>
          </p:cNvSpPr>
          <p:nvPr>
            <p:ph idx="1"/>
          </p:nvPr>
        </p:nvSpPr>
        <p:spPr>
          <a:xfrm>
            <a:off x="838200" y="1558924"/>
            <a:ext cx="10515600" cy="5070475"/>
          </a:xfrm>
        </p:spPr>
        <p:txBody>
          <a:bodyPr>
            <a:normAutofit fontScale="92500" lnSpcReduction="20000"/>
          </a:bodyPr>
          <a:lstStyle/>
          <a:p>
            <a:r>
              <a:rPr lang="en-GB" b="1" dirty="0"/>
              <a:t>Findings</a:t>
            </a:r>
          </a:p>
          <a:p>
            <a:pPr lvl="1"/>
            <a:r>
              <a:rPr lang="en-GB" b="1" dirty="0"/>
              <a:t>Sales Trends:</a:t>
            </a:r>
            <a:r>
              <a:rPr lang="en-GB" dirty="0"/>
              <a:t> Peak sales occur between 12:00-13:00 and 16:00-19:00.</a:t>
            </a:r>
          </a:p>
          <a:p>
            <a:pPr lvl="1"/>
            <a:r>
              <a:rPr lang="en-GB" b="1" dirty="0"/>
              <a:t>Customer Demographics:</a:t>
            </a:r>
            <a:r>
              <a:rPr lang="en-GB" dirty="0"/>
              <a:t> Predominantly young adults aged 18-35.</a:t>
            </a:r>
          </a:p>
          <a:p>
            <a:pPr lvl="1"/>
            <a:r>
              <a:rPr lang="en-GB" b="1" dirty="0"/>
              <a:t>Top Pizzas:</a:t>
            </a:r>
            <a:r>
              <a:rPr lang="en-GB" dirty="0"/>
              <a:t> The Classic Deluxe Pizza leads in orders and quantity, while the Thai Chicken Pizza generates the highest revenue.</a:t>
            </a:r>
          </a:p>
          <a:p>
            <a:pPr lvl="1"/>
            <a:r>
              <a:rPr lang="en-GB" b="1" dirty="0"/>
              <a:t>Bottom Pizzas:</a:t>
            </a:r>
            <a:r>
              <a:rPr lang="en-GB" dirty="0"/>
              <a:t> The Brie </a:t>
            </a:r>
            <a:r>
              <a:rPr lang="en-GB" dirty="0" err="1"/>
              <a:t>Carre</a:t>
            </a:r>
            <a:r>
              <a:rPr lang="en-GB" dirty="0"/>
              <a:t> Pizza has the lowest performance across all KPIs.</a:t>
            </a:r>
          </a:p>
          <a:p>
            <a:pPr lvl="1"/>
            <a:r>
              <a:rPr lang="en-GB" b="1" dirty="0"/>
              <a:t>Category Performance:</a:t>
            </a:r>
            <a:r>
              <a:rPr lang="en-GB" dirty="0"/>
              <a:t> The Classic category contributes the highest sales, orders, and number of sold pizzas. Large-sized pizzas are the most ordered and generate the highest revenue.</a:t>
            </a:r>
          </a:p>
          <a:p>
            <a:r>
              <a:rPr lang="en-GB" b="1" dirty="0"/>
              <a:t>Recommendations</a:t>
            </a:r>
          </a:p>
          <a:p>
            <a:pPr lvl="1"/>
            <a:r>
              <a:rPr lang="en-GB" b="1" dirty="0"/>
              <a:t>Optimize Staffing:</a:t>
            </a:r>
            <a:r>
              <a:rPr lang="en-GB" dirty="0"/>
              <a:t> Increase staff during peak hours to improve service speed.</a:t>
            </a:r>
          </a:p>
          <a:p>
            <a:pPr lvl="1"/>
            <a:r>
              <a:rPr lang="en-GB" b="1" dirty="0"/>
              <a:t>Target Marketing:</a:t>
            </a:r>
            <a:r>
              <a:rPr lang="en-GB" dirty="0"/>
              <a:t> Focus marketing efforts on young adults, especially during peak times.</a:t>
            </a:r>
          </a:p>
          <a:p>
            <a:pPr lvl="1"/>
            <a:r>
              <a:rPr lang="en-GB" b="1" dirty="0"/>
              <a:t>Revamp Menu:</a:t>
            </a:r>
            <a:r>
              <a:rPr lang="en-GB" dirty="0"/>
              <a:t> Consider promoting or improving less popular pizzas to increase their sales.</a:t>
            </a:r>
          </a:p>
          <a:p>
            <a:pPr lvl="1"/>
            <a:r>
              <a:rPr lang="en-GB" b="1" dirty="0"/>
              <a:t>Customer Loyalty Programs:</a:t>
            </a:r>
            <a:r>
              <a:rPr lang="en-GB" dirty="0"/>
              <a:t> Implement programs to increase customer retention.</a:t>
            </a:r>
          </a:p>
          <a:p>
            <a:endParaRPr lang="en-US" dirty="0"/>
          </a:p>
        </p:txBody>
      </p:sp>
    </p:spTree>
    <p:extLst>
      <p:ext uri="{BB962C8B-B14F-4D97-AF65-F5344CB8AC3E}">
        <p14:creationId xmlns:p14="http://schemas.microsoft.com/office/powerpoint/2010/main" val="293893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21ED-7CFB-24E3-ACE0-B27997B02D1D}"/>
              </a:ext>
            </a:extLst>
          </p:cNvPr>
          <p:cNvSpPr>
            <a:spLocks noGrp="1"/>
          </p:cNvSpPr>
          <p:nvPr>
            <p:ph type="title"/>
          </p:nvPr>
        </p:nvSpPr>
        <p:spPr>
          <a:xfrm>
            <a:off x="0" y="0"/>
            <a:ext cx="10515600" cy="1000125"/>
          </a:xfrm>
        </p:spPr>
        <p:txBody>
          <a:bodyPr/>
          <a:lstStyle/>
          <a:p>
            <a:r>
              <a:rPr lang="en-US" b="1" dirty="0"/>
              <a:t>Dashboards: Overall Performance</a:t>
            </a:r>
          </a:p>
        </p:txBody>
      </p:sp>
      <p:pic>
        <p:nvPicPr>
          <p:cNvPr id="5" name="Content Placeholder 4" descr="A screenshot of a computer screen&#10;&#10;Description automatically generated">
            <a:extLst>
              <a:ext uri="{FF2B5EF4-FFF2-40B4-BE49-F238E27FC236}">
                <a16:creationId xmlns:a16="http://schemas.microsoft.com/office/drawing/2014/main" id="{8117FBE2-9639-F93A-49B4-368B2925FF28}"/>
              </a:ext>
            </a:extLst>
          </p:cNvPr>
          <p:cNvPicPr>
            <a:picLocks noGrp="1" noChangeAspect="1"/>
          </p:cNvPicPr>
          <p:nvPr>
            <p:ph idx="1"/>
          </p:nvPr>
        </p:nvPicPr>
        <p:blipFill>
          <a:blip r:embed="rId2"/>
          <a:stretch>
            <a:fillRect/>
          </a:stretch>
        </p:blipFill>
        <p:spPr>
          <a:xfrm>
            <a:off x="0" y="1000125"/>
            <a:ext cx="12192000" cy="5857875"/>
          </a:xfrm>
        </p:spPr>
      </p:pic>
    </p:spTree>
    <p:extLst>
      <p:ext uri="{BB962C8B-B14F-4D97-AF65-F5344CB8AC3E}">
        <p14:creationId xmlns:p14="http://schemas.microsoft.com/office/powerpoint/2010/main" val="119324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2BFB-9298-443A-A978-CDB189DCFA58}"/>
              </a:ext>
            </a:extLst>
          </p:cNvPr>
          <p:cNvSpPr>
            <a:spLocks noGrp="1"/>
          </p:cNvSpPr>
          <p:nvPr>
            <p:ph type="title"/>
          </p:nvPr>
        </p:nvSpPr>
        <p:spPr>
          <a:xfrm>
            <a:off x="0" y="0"/>
            <a:ext cx="10515600" cy="902865"/>
          </a:xfrm>
        </p:spPr>
        <p:txBody>
          <a:bodyPr/>
          <a:lstStyle/>
          <a:p>
            <a:r>
              <a:rPr lang="en-US" dirty="0"/>
              <a:t>Dashboards: Best/Worst Sellers</a:t>
            </a:r>
          </a:p>
        </p:txBody>
      </p:sp>
      <p:pic>
        <p:nvPicPr>
          <p:cNvPr id="5" name="Content Placeholder 4" descr="A screenshot of a computer screen&#10;&#10;Description automatically generated">
            <a:extLst>
              <a:ext uri="{FF2B5EF4-FFF2-40B4-BE49-F238E27FC236}">
                <a16:creationId xmlns:a16="http://schemas.microsoft.com/office/drawing/2014/main" id="{56A5DF47-E3BA-C0D7-5CA4-E88ED5E26F34}"/>
              </a:ext>
            </a:extLst>
          </p:cNvPr>
          <p:cNvPicPr>
            <a:picLocks noGrp="1" noChangeAspect="1"/>
          </p:cNvPicPr>
          <p:nvPr>
            <p:ph idx="1"/>
          </p:nvPr>
        </p:nvPicPr>
        <p:blipFill>
          <a:blip r:embed="rId2"/>
          <a:stretch>
            <a:fillRect/>
          </a:stretch>
        </p:blipFill>
        <p:spPr>
          <a:xfrm>
            <a:off x="1" y="902865"/>
            <a:ext cx="12192000" cy="5928606"/>
          </a:xfrm>
        </p:spPr>
      </p:pic>
    </p:spTree>
    <p:extLst>
      <p:ext uri="{BB962C8B-B14F-4D97-AF65-F5344CB8AC3E}">
        <p14:creationId xmlns:p14="http://schemas.microsoft.com/office/powerpoint/2010/main" val="119713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EEAB-5193-28A9-4A3D-D4043F68D3FF}"/>
              </a:ext>
            </a:extLst>
          </p:cNvPr>
          <p:cNvSpPr>
            <a:spLocks noGrp="1"/>
          </p:cNvSpPr>
          <p:nvPr>
            <p:ph type="title"/>
          </p:nvPr>
        </p:nvSpPr>
        <p:spPr/>
        <p:txBody>
          <a:bodyPr/>
          <a:lstStyle/>
          <a:p>
            <a:r>
              <a:rPr lang="en-US" dirty="0"/>
              <a:t>Personal Development Plan:</a:t>
            </a:r>
          </a:p>
        </p:txBody>
      </p:sp>
      <p:sp>
        <p:nvSpPr>
          <p:cNvPr id="3" name="Content Placeholder 2">
            <a:extLst>
              <a:ext uri="{FF2B5EF4-FFF2-40B4-BE49-F238E27FC236}">
                <a16:creationId xmlns:a16="http://schemas.microsoft.com/office/drawing/2014/main" id="{983F0E01-561D-A9C7-D58A-5065379B376F}"/>
              </a:ext>
            </a:extLst>
          </p:cNvPr>
          <p:cNvSpPr>
            <a:spLocks noGrp="1"/>
          </p:cNvSpPr>
          <p:nvPr>
            <p:ph idx="1"/>
          </p:nvPr>
        </p:nvSpPr>
        <p:spPr/>
        <p:txBody>
          <a:bodyPr>
            <a:normAutofit/>
          </a:bodyPr>
          <a:lstStyle/>
          <a:p>
            <a:r>
              <a:rPr lang="en-US" dirty="0"/>
              <a:t>Short-Term Goals</a:t>
            </a:r>
          </a:p>
          <a:p>
            <a:pPr lvl="1"/>
            <a:r>
              <a:rPr lang="en-US" dirty="0"/>
              <a:t>Advanced Power BI Course: Learning power bi to broaden my tools skills and learn more complex visualization techniques.</a:t>
            </a:r>
          </a:p>
          <a:p>
            <a:pPr lvl="1"/>
            <a:r>
              <a:rPr lang="en-US" dirty="0"/>
              <a:t>Python for analysis: Getting into more projects with python to do more complex analysis with different data sets.</a:t>
            </a:r>
          </a:p>
          <a:p>
            <a:r>
              <a:rPr lang="en-US" dirty="0"/>
              <a:t>Long-Term Goals</a:t>
            </a:r>
          </a:p>
          <a:p>
            <a:pPr lvl="1"/>
            <a:r>
              <a:rPr lang="en-US" dirty="0"/>
              <a:t>Career Aspiration: To become a data analyst specializing in sales data.</a:t>
            </a:r>
          </a:p>
          <a:p>
            <a:pPr lvl="1"/>
            <a:r>
              <a:rPr lang="en-US" dirty="0"/>
              <a:t>Continuous Learning: To stay updated with all the recent trends and tools related to data analysis and its visualization.</a:t>
            </a:r>
          </a:p>
        </p:txBody>
      </p:sp>
    </p:spTree>
    <p:extLst>
      <p:ext uri="{BB962C8B-B14F-4D97-AF65-F5344CB8AC3E}">
        <p14:creationId xmlns:p14="http://schemas.microsoft.com/office/powerpoint/2010/main" val="99764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049B-644D-69E7-7E68-FC086ABCA83A}"/>
              </a:ext>
            </a:extLst>
          </p:cNvPr>
          <p:cNvSpPr>
            <a:spLocks noGrp="1"/>
          </p:cNvSpPr>
          <p:nvPr>
            <p:ph type="title"/>
          </p:nvPr>
        </p:nvSpPr>
        <p:spPr/>
        <p:txBody>
          <a:bodyPr/>
          <a:lstStyle/>
          <a:p>
            <a:r>
              <a:rPr lang="en-US" dirty="0"/>
              <a:t>Feedback &amp; Improvements:</a:t>
            </a:r>
          </a:p>
        </p:txBody>
      </p:sp>
      <p:sp>
        <p:nvSpPr>
          <p:cNvPr id="3" name="Content Placeholder 2">
            <a:extLst>
              <a:ext uri="{FF2B5EF4-FFF2-40B4-BE49-F238E27FC236}">
                <a16:creationId xmlns:a16="http://schemas.microsoft.com/office/drawing/2014/main" id="{71F76E44-05D7-CB83-6DB7-18AFFBD26990}"/>
              </a:ext>
            </a:extLst>
          </p:cNvPr>
          <p:cNvSpPr>
            <a:spLocks noGrp="1"/>
          </p:cNvSpPr>
          <p:nvPr>
            <p:ph idx="1"/>
          </p:nvPr>
        </p:nvSpPr>
        <p:spPr>
          <a:xfrm>
            <a:off x="838200" y="1825625"/>
            <a:ext cx="10515600" cy="4387286"/>
          </a:xfrm>
        </p:spPr>
        <p:txBody>
          <a:bodyPr>
            <a:normAutofit/>
          </a:bodyPr>
          <a:lstStyle/>
          <a:p>
            <a:r>
              <a:rPr lang="en-US" dirty="0"/>
              <a:t>Sources of Feedback</a:t>
            </a:r>
          </a:p>
          <a:p>
            <a:pPr lvl="1"/>
            <a:r>
              <a:rPr lang="en-US" dirty="0"/>
              <a:t>Peer Reviews: Feedback from classmates provided a source of improving clarity in visualizations</a:t>
            </a:r>
          </a:p>
          <a:p>
            <a:pPr lvl="1"/>
            <a:r>
              <a:rPr lang="en-US" dirty="0"/>
              <a:t>Feedback from Mentor: The mentor suggested that more in-depth analysis be carried out with respect to the customer feedback data.</a:t>
            </a:r>
          </a:p>
          <a:p>
            <a:pPr marL="457200" lvl="1" indent="0">
              <a:buNone/>
            </a:pPr>
            <a:endParaRPr lang="en-US" dirty="0"/>
          </a:p>
          <a:p>
            <a:r>
              <a:rPr lang="en-US" dirty="0"/>
              <a:t>Implementing the Feedback</a:t>
            </a:r>
          </a:p>
          <a:p>
            <a:pPr lvl="1"/>
            <a:r>
              <a:rPr lang="en-US" dirty="0"/>
              <a:t>Improved Visualizations: This involved visualizations being simplified and clarified and change in color palette using the feedback from peers.</a:t>
            </a:r>
          </a:p>
          <a:p>
            <a:pPr lvl="1"/>
            <a:r>
              <a:rPr lang="en-US" dirty="0"/>
              <a:t>In-Depth Feedback Analysis: As suggested by the mentor, more in-depth analysis was performed with respect to customer feedback.</a:t>
            </a:r>
          </a:p>
        </p:txBody>
      </p:sp>
    </p:spTree>
    <p:extLst>
      <p:ext uri="{BB962C8B-B14F-4D97-AF65-F5344CB8AC3E}">
        <p14:creationId xmlns:p14="http://schemas.microsoft.com/office/powerpoint/2010/main" val="19036179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11892</TotalTime>
  <Words>648</Words>
  <Application>Microsoft Macintosh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Table of Contents </vt:lpstr>
      <vt:lpstr>Introduction</vt:lpstr>
      <vt:lpstr>Methodology</vt:lpstr>
      <vt:lpstr>Analysis:</vt:lpstr>
      <vt:lpstr>Results &amp; Conclusion:</vt:lpstr>
      <vt:lpstr>Dashboards: Overall Performance</vt:lpstr>
      <vt:lpstr>Dashboards: Best/Worst Sellers</vt:lpstr>
      <vt:lpstr>Personal Development Plan:</vt:lpstr>
      <vt:lpstr>Feedback &amp;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 Fathi</dc:creator>
  <cp:lastModifiedBy>Mai Fathi</cp:lastModifiedBy>
  <cp:revision>1</cp:revision>
  <dcterms:created xsi:type="dcterms:W3CDTF">2024-07-24T09:11:44Z</dcterms:created>
  <dcterms:modified xsi:type="dcterms:W3CDTF">2024-08-01T15:24:02Z</dcterms:modified>
</cp:coreProperties>
</file>