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59" r:id="rId9"/>
    <p:sldId id="260" r:id="rId10"/>
    <p:sldId id="27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67334B-FC1F-4BD0-A4AA-7174698F8A7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F70B32-9E6E-4413-8EC4-766AAC5BC8A2}">
      <dgm:prSet/>
      <dgm:spPr/>
      <dgm:t>
        <a:bodyPr/>
        <a:lstStyle/>
        <a:p>
          <a:r>
            <a:rPr lang="en-US" dirty="0"/>
            <a:t>Provided</a:t>
          </a:r>
        </a:p>
      </dgm:t>
    </dgm:pt>
    <dgm:pt modelId="{8EDC2B57-76EC-4B81-8A5B-3C4DEDB4862C}" type="parTrans" cxnId="{8D3DE47E-3AF0-41AC-A8FF-A85E7FF74C3D}">
      <dgm:prSet/>
      <dgm:spPr/>
      <dgm:t>
        <a:bodyPr/>
        <a:lstStyle/>
        <a:p>
          <a:endParaRPr lang="en-US"/>
        </a:p>
      </dgm:t>
    </dgm:pt>
    <dgm:pt modelId="{03A38CB0-0412-4DF6-BF30-38225F0203FE}" type="sibTrans" cxnId="{8D3DE47E-3AF0-41AC-A8FF-A85E7FF74C3D}">
      <dgm:prSet/>
      <dgm:spPr/>
      <dgm:t>
        <a:bodyPr/>
        <a:lstStyle/>
        <a:p>
          <a:endParaRPr lang="en-US"/>
        </a:p>
      </dgm:t>
    </dgm:pt>
    <dgm:pt modelId="{7E680F2B-8522-48A6-AFBD-A90F2C6114D3}">
      <dgm:prSet/>
      <dgm:spPr/>
      <dgm:t>
        <a:bodyPr/>
        <a:lstStyle/>
        <a:p>
          <a:r>
            <a:rPr lang="en-US" dirty="0"/>
            <a:t>Timeline</a:t>
          </a:r>
        </a:p>
      </dgm:t>
    </dgm:pt>
    <dgm:pt modelId="{3C89C08E-7CEA-4138-A660-259EBC482046}" type="parTrans" cxnId="{594690FC-41E9-42C5-AF64-1B320D4DA93C}">
      <dgm:prSet/>
      <dgm:spPr/>
      <dgm:t>
        <a:bodyPr/>
        <a:lstStyle/>
        <a:p>
          <a:endParaRPr lang="en-US"/>
        </a:p>
      </dgm:t>
    </dgm:pt>
    <dgm:pt modelId="{7AAA526B-EF0D-49C8-87EA-B1F728B88B73}" type="sibTrans" cxnId="{594690FC-41E9-42C5-AF64-1B320D4DA93C}">
      <dgm:prSet/>
      <dgm:spPr/>
      <dgm:t>
        <a:bodyPr/>
        <a:lstStyle/>
        <a:p>
          <a:endParaRPr lang="en-US"/>
        </a:p>
      </dgm:t>
    </dgm:pt>
    <dgm:pt modelId="{1A606D67-7983-440A-A794-1AB45646F5A4}">
      <dgm:prSet/>
      <dgm:spPr/>
      <dgm:t>
        <a:bodyPr/>
        <a:lstStyle/>
        <a:p>
          <a:r>
            <a:rPr lang="en-US" dirty="0"/>
            <a:t>Final Products</a:t>
          </a:r>
        </a:p>
      </dgm:t>
    </dgm:pt>
    <dgm:pt modelId="{3C366751-2DF7-43A9-A2CF-A054C9BB125A}" type="parTrans" cxnId="{AB7F0C84-16DE-459C-B8D2-33A6BE3CC2A7}">
      <dgm:prSet/>
      <dgm:spPr/>
      <dgm:t>
        <a:bodyPr/>
        <a:lstStyle/>
        <a:p>
          <a:endParaRPr lang="en-US"/>
        </a:p>
      </dgm:t>
    </dgm:pt>
    <dgm:pt modelId="{E1FA3C50-CD7E-4D0D-98AB-0AB994DC086B}" type="sibTrans" cxnId="{AB7F0C84-16DE-459C-B8D2-33A6BE3CC2A7}">
      <dgm:prSet/>
      <dgm:spPr/>
      <dgm:t>
        <a:bodyPr/>
        <a:lstStyle/>
        <a:p>
          <a:endParaRPr lang="en-US"/>
        </a:p>
      </dgm:t>
    </dgm:pt>
    <dgm:pt modelId="{31876BD0-E5C2-4303-9440-125D3E9B571B}">
      <dgm:prSet/>
      <dgm:spPr/>
      <dgm:t>
        <a:bodyPr/>
        <a:lstStyle/>
        <a:p>
          <a:r>
            <a:rPr lang="en-US" dirty="0"/>
            <a:t>Project report</a:t>
          </a:r>
        </a:p>
      </dgm:t>
    </dgm:pt>
    <dgm:pt modelId="{E8F6D743-E48B-4B41-9A93-EB45EE26BC73}" type="parTrans" cxnId="{43D61F05-3120-410C-AA33-4BBD8B496CCA}">
      <dgm:prSet/>
      <dgm:spPr/>
      <dgm:t>
        <a:bodyPr/>
        <a:lstStyle/>
        <a:p>
          <a:endParaRPr lang="en-US"/>
        </a:p>
      </dgm:t>
    </dgm:pt>
    <dgm:pt modelId="{53A3BC51-2984-43CE-B559-FB07D1F23A98}" type="sibTrans" cxnId="{43D61F05-3120-410C-AA33-4BBD8B496CCA}">
      <dgm:prSet/>
      <dgm:spPr/>
      <dgm:t>
        <a:bodyPr/>
        <a:lstStyle/>
        <a:p>
          <a:endParaRPr lang="en-US"/>
        </a:p>
      </dgm:t>
    </dgm:pt>
    <dgm:pt modelId="{E6058E26-5AD2-441A-BC45-DEBE57C5B651}">
      <dgm:prSet/>
      <dgm:spPr/>
      <dgm:t>
        <a:bodyPr/>
        <a:lstStyle/>
        <a:p>
          <a:r>
            <a:rPr lang="en-US" dirty="0"/>
            <a:t>Data collection</a:t>
          </a:r>
        </a:p>
      </dgm:t>
    </dgm:pt>
    <dgm:pt modelId="{EDB69816-F18F-4F5A-82E3-BC3B1831F4FC}" type="parTrans" cxnId="{03F1F27B-F7E0-4711-8FC3-0863DE13B96B}">
      <dgm:prSet/>
      <dgm:spPr/>
      <dgm:t>
        <a:bodyPr/>
        <a:lstStyle/>
        <a:p>
          <a:endParaRPr lang="en-US"/>
        </a:p>
      </dgm:t>
    </dgm:pt>
    <dgm:pt modelId="{47D29696-4C57-4530-A579-1C0AD5425B9F}" type="sibTrans" cxnId="{03F1F27B-F7E0-4711-8FC3-0863DE13B96B}">
      <dgm:prSet/>
      <dgm:spPr/>
      <dgm:t>
        <a:bodyPr/>
        <a:lstStyle/>
        <a:p>
          <a:endParaRPr lang="en-US"/>
        </a:p>
      </dgm:t>
    </dgm:pt>
    <dgm:pt modelId="{C5D520C7-7AAF-4422-B1FD-9BE707DF6156}">
      <dgm:prSet/>
      <dgm:spPr/>
      <dgm:t>
        <a:bodyPr/>
        <a:lstStyle/>
        <a:p>
          <a:r>
            <a:rPr lang="en-US" dirty="0"/>
            <a:t>Interactive dashboard</a:t>
          </a:r>
        </a:p>
      </dgm:t>
    </dgm:pt>
    <dgm:pt modelId="{586B785F-A9BF-40EE-99A7-357D1FABC086}" type="parTrans" cxnId="{9164967B-4298-4DE0-AD0C-B027C9A35D0A}">
      <dgm:prSet/>
      <dgm:spPr/>
      <dgm:t>
        <a:bodyPr/>
        <a:lstStyle/>
        <a:p>
          <a:endParaRPr lang="en-US"/>
        </a:p>
      </dgm:t>
    </dgm:pt>
    <dgm:pt modelId="{C657E033-77A2-4B0B-92E5-977B80DCE370}" type="sibTrans" cxnId="{9164967B-4298-4DE0-AD0C-B027C9A35D0A}">
      <dgm:prSet/>
      <dgm:spPr/>
      <dgm:t>
        <a:bodyPr/>
        <a:lstStyle/>
        <a:p>
          <a:endParaRPr lang="en-US"/>
        </a:p>
      </dgm:t>
    </dgm:pt>
    <dgm:pt modelId="{295FDE4F-DA41-4ED5-81AE-86ADB677F0FD}">
      <dgm:prSet/>
      <dgm:spPr/>
      <dgm:t>
        <a:bodyPr/>
        <a:lstStyle/>
        <a:p>
          <a:r>
            <a:rPr lang="en-US" dirty="0"/>
            <a:t>Modeling</a:t>
          </a:r>
        </a:p>
      </dgm:t>
    </dgm:pt>
    <dgm:pt modelId="{943B85B1-08E7-4643-91C7-1EECF06EBEE0}" type="parTrans" cxnId="{78FB04AF-4ECD-4CEC-9FBC-76BD23790084}">
      <dgm:prSet/>
      <dgm:spPr/>
      <dgm:t>
        <a:bodyPr/>
        <a:lstStyle/>
        <a:p>
          <a:endParaRPr lang="en-US"/>
        </a:p>
      </dgm:t>
    </dgm:pt>
    <dgm:pt modelId="{FE8C7D63-3519-4AC0-89C4-793275AFCD3C}" type="sibTrans" cxnId="{78FB04AF-4ECD-4CEC-9FBC-76BD23790084}">
      <dgm:prSet/>
      <dgm:spPr/>
      <dgm:t>
        <a:bodyPr/>
        <a:lstStyle/>
        <a:p>
          <a:endParaRPr lang="en-US"/>
        </a:p>
      </dgm:t>
    </dgm:pt>
    <dgm:pt modelId="{B9668696-08EE-45C2-BDA6-DA53575B8A88}">
      <dgm:prSet/>
      <dgm:spPr/>
      <dgm:t>
        <a:bodyPr/>
        <a:lstStyle/>
        <a:p>
          <a:r>
            <a:rPr lang="en-US" dirty="0"/>
            <a:t>Visualization</a:t>
          </a:r>
        </a:p>
      </dgm:t>
    </dgm:pt>
    <dgm:pt modelId="{F99BB0DC-A29E-40A0-9F75-5081C5BBE0A7}" type="parTrans" cxnId="{51FBF846-ADA4-482B-B7C6-DE9303FC8EC3}">
      <dgm:prSet/>
      <dgm:spPr/>
      <dgm:t>
        <a:bodyPr/>
        <a:lstStyle/>
        <a:p>
          <a:endParaRPr lang="en-US"/>
        </a:p>
      </dgm:t>
    </dgm:pt>
    <dgm:pt modelId="{30937455-1B0F-46EE-9E83-1B0ED6C186A9}" type="sibTrans" cxnId="{51FBF846-ADA4-482B-B7C6-DE9303FC8EC3}">
      <dgm:prSet/>
      <dgm:spPr/>
      <dgm:t>
        <a:bodyPr/>
        <a:lstStyle/>
        <a:p>
          <a:endParaRPr lang="en-US"/>
        </a:p>
      </dgm:t>
    </dgm:pt>
    <dgm:pt modelId="{55172B0F-AB2B-44FC-A86F-62E1C9274FEA}">
      <dgm:prSet/>
      <dgm:spPr/>
      <dgm:t>
        <a:bodyPr/>
        <a:lstStyle/>
        <a:p>
          <a:r>
            <a:rPr lang="en-US"/>
            <a:t>Review</a:t>
          </a:r>
          <a:r>
            <a:rPr lang="en-US" dirty="0"/>
            <a:t>.</a:t>
          </a:r>
        </a:p>
      </dgm:t>
    </dgm:pt>
    <dgm:pt modelId="{DD7A1CAC-192C-4618-B1B4-F4E468C9E55C}" type="parTrans" cxnId="{9BABEAAE-382E-4754-8A49-C0D57BE83DE7}">
      <dgm:prSet/>
      <dgm:spPr/>
      <dgm:t>
        <a:bodyPr/>
        <a:lstStyle/>
        <a:p>
          <a:endParaRPr lang="en-US"/>
        </a:p>
      </dgm:t>
    </dgm:pt>
    <dgm:pt modelId="{5CD0C80D-5BA8-4774-ABC3-537C11AB63E7}" type="sibTrans" cxnId="{9BABEAAE-382E-4754-8A49-C0D57BE83DE7}">
      <dgm:prSet/>
      <dgm:spPr/>
      <dgm:t>
        <a:bodyPr/>
        <a:lstStyle/>
        <a:p>
          <a:endParaRPr lang="en-US"/>
        </a:p>
      </dgm:t>
    </dgm:pt>
    <dgm:pt modelId="{AFDD83DB-BD5C-4499-B0DA-02ED73B09F95}">
      <dgm:prSet/>
      <dgm:spPr/>
      <dgm:t>
        <a:bodyPr/>
        <a:lstStyle/>
        <a:p>
          <a:r>
            <a:rPr lang="en-US" dirty="0"/>
            <a:t>Power BI dashboard</a:t>
          </a:r>
        </a:p>
      </dgm:t>
    </dgm:pt>
    <dgm:pt modelId="{75A9692A-0478-40A2-B570-B60F226F290E}" type="parTrans" cxnId="{0719AF0A-2BDC-4FE6-AFF2-F382301B43F2}">
      <dgm:prSet/>
      <dgm:spPr/>
      <dgm:t>
        <a:bodyPr/>
        <a:lstStyle/>
        <a:p>
          <a:endParaRPr lang="en-US"/>
        </a:p>
      </dgm:t>
    </dgm:pt>
    <dgm:pt modelId="{4004980B-3108-42F2-B624-F4B16029C918}" type="sibTrans" cxnId="{0719AF0A-2BDC-4FE6-AFF2-F382301B43F2}">
      <dgm:prSet/>
      <dgm:spPr/>
      <dgm:t>
        <a:bodyPr/>
        <a:lstStyle/>
        <a:p>
          <a:endParaRPr lang="en-US"/>
        </a:p>
      </dgm:t>
    </dgm:pt>
    <dgm:pt modelId="{D53F0728-30A7-43A1-A634-9FF1EE91535D}">
      <dgm:prSet/>
      <dgm:spPr/>
      <dgm:t>
        <a:bodyPr/>
        <a:lstStyle/>
        <a:p>
          <a:r>
            <a:rPr lang="en-US"/>
            <a:t>documentation</a:t>
          </a:r>
          <a:r>
            <a:rPr lang="en-US" dirty="0"/>
            <a:t>.</a:t>
          </a:r>
        </a:p>
      </dgm:t>
    </dgm:pt>
    <dgm:pt modelId="{0C7DB439-A9C9-4D94-80D1-9258D29D054A}" type="parTrans" cxnId="{F31B289F-A347-4D55-9CCB-23C4708A667E}">
      <dgm:prSet/>
      <dgm:spPr/>
      <dgm:t>
        <a:bodyPr/>
        <a:lstStyle/>
        <a:p>
          <a:endParaRPr lang="en-US"/>
        </a:p>
      </dgm:t>
    </dgm:pt>
    <dgm:pt modelId="{E8F7AEBC-6D1F-4FEF-95B5-699A183A42DA}" type="sibTrans" cxnId="{F31B289F-A347-4D55-9CCB-23C4708A667E}">
      <dgm:prSet/>
      <dgm:spPr/>
      <dgm:t>
        <a:bodyPr/>
        <a:lstStyle/>
        <a:p>
          <a:endParaRPr lang="en-US"/>
        </a:p>
      </dgm:t>
    </dgm:pt>
    <dgm:pt modelId="{D6BEAE62-A6D6-4A01-A02A-4B894D7CAC14}">
      <dgm:prSet/>
      <dgm:spPr/>
      <dgm:t>
        <a:bodyPr/>
        <a:lstStyle/>
        <a:p>
          <a:r>
            <a:rPr lang="en-US" dirty="0"/>
            <a:t>documentation file</a:t>
          </a:r>
        </a:p>
      </dgm:t>
    </dgm:pt>
    <dgm:pt modelId="{83EA5D4F-9023-415B-B408-6DC9A1C01DAA}" type="parTrans" cxnId="{AAC8DBC5-E0DE-4D6B-948E-B39573666869}">
      <dgm:prSet/>
      <dgm:spPr/>
      <dgm:t>
        <a:bodyPr/>
        <a:lstStyle/>
        <a:p>
          <a:endParaRPr lang="en-US"/>
        </a:p>
      </dgm:t>
    </dgm:pt>
    <dgm:pt modelId="{3A140B23-8B05-4EA5-BC26-AF8566190BA7}" type="sibTrans" cxnId="{AAC8DBC5-E0DE-4D6B-948E-B39573666869}">
      <dgm:prSet/>
      <dgm:spPr/>
      <dgm:t>
        <a:bodyPr/>
        <a:lstStyle/>
        <a:p>
          <a:endParaRPr lang="en-US"/>
        </a:p>
      </dgm:t>
    </dgm:pt>
    <dgm:pt modelId="{02889A00-D91C-4409-A478-250085411A5B}">
      <dgm:prSet/>
      <dgm:spPr/>
      <dgm:t>
        <a:bodyPr/>
        <a:lstStyle/>
        <a:p>
          <a:r>
            <a:rPr lang="en-US" dirty="0"/>
            <a:t>data model schema.</a:t>
          </a:r>
        </a:p>
      </dgm:t>
    </dgm:pt>
    <dgm:pt modelId="{4F3FD189-AD7D-4BCF-9933-7A4FA6D7CF26}" type="parTrans" cxnId="{F76D42A9-F72C-4D54-927F-E020ADB25F4F}">
      <dgm:prSet/>
      <dgm:spPr/>
      <dgm:t>
        <a:bodyPr/>
        <a:lstStyle/>
        <a:p>
          <a:endParaRPr lang="en-US"/>
        </a:p>
      </dgm:t>
    </dgm:pt>
    <dgm:pt modelId="{9BFEB681-B417-46A8-BEAB-285548B62912}" type="sibTrans" cxnId="{F76D42A9-F72C-4D54-927F-E020ADB25F4F}">
      <dgm:prSet/>
      <dgm:spPr/>
      <dgm:t>
        <a:bodyPr/>
        <a:lstStyle/>
        <a:p>
          <a:endParaRPr lang="en-US"/>
        </a:p>
      </dgm:t>
    </dgm:pt>
    <dgm:pt modelId="{C8DD921E-FDB0-460D-AAFB-6AB548BCCF28}" type="pres">
      <dgm:prSet presAssocID="{D467334B-FC1F-4BD0-A4AA-7174698F8A7D}" presName="Name0" presStyleCnt="0">
        <dgm:presLayoutVars>
          <dgm:dir/>
          <dgm:animLvl val="lvl"/>
          <dgm:resizeHandles val="exact"/>
        </dgm:presLayoutVars>
      </dgm:prSet>
      <dgm:spPr/>
    </dgm:pt>
    <dgm:pt modelId="{877B2516-4BA4-4604-B8E6-69DF21687493}" type="pres">
      <dgm:prSet presAssocID="{9EF70B32-9E6E-4413-8EC4-766AAC5BC8A2}" presName="composite" presStyleCnt="0"/>
      <dgm:spPr/>
    </dgm:pt>
    <dgm:pt modelId="{618E443B-9DED-4D6A-AC5D-B4141214359D}" type="pres">
      <dgm:prSet presAssocID="{9EF70B32-9E6E-4413-8EC4-766AAC5BC8A2}" presName="parTx" presStyleLbl="alignNode1" presStyleIdx="0" presStyleCnt="3" custScaleX="99218">
        <dgm:presLayoutVars>
          <dgm:chMax val="0"/>
          <dgm:chPref val="0"/>
          <dgm:bulletEnabled val="1"/>
        </dgm:presLayoutVars>
      </dgm:prSet>
      <dgm:spPr/>
    </dgm:pt>
    <dgm:pt modelId="{1639CAB8-985A-4F51-BEB7-A0E8C60BCF82}" type="pres">
      <dgm:prSet presAssocID="{9EF70B32-9E6E-4413-8EC4-766AAC5BC8A2}" presName="desTx" presStyleLbl="alignAccFollowNode1" presStyleIdx="0" presStyleCnt="3">
        <dgm:presLayoutVars>
          <dgm:bulletEnabled val="1"/>
        </dgm:presLayoutVars>
      </dgm:prSet>
      <dgm:spPr/>
    </dgm:pt>
    <dgm:pt modelId="{A4A37CF6-4F0F-4C8C-8524-9386D80AFC1A}" type="pres">
      <dgm:prSet presAssocID="{03A38CB0-0412-4DF6-BF30-38225F0203FE}" presName="space" presStyleCnt="0"/>
      <dgm:spPr/>
    </dgm:pt>
    <dgm:pt modelId="{DFC9DFF7-D7AC-4D13-9007-8D9D8D9A7467}" type="pres">
      <dgm:prSet presAssocID="{7E680F2B-8522-48A6-AFBD-A90F2C6114D3}" presName="composite" presStyleCnt="0"/>
      <dgm:spPr/>
    </dgm:pt>
    <dgm:pt modelId="{CA7E795A-B121-4938-BC58-20092C7D1769}" type="pres">
      <dgm:prSet presAssocID="{7E680F2B-8522-48A6-AFBD-A90F2C6114D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BF4AECF-0BB9-459B-94C6-39CF7D8ACE7D}" type="pres">
      <dgm:prSet presAssocID="{7E680F2B-8522-48A6-AFBD-A90F2C6114D3}" presName="desTx" presStyleLbl="alignAccFollowNode1" presStyleIdx="1" presStyleCnt="3" custLinFactNeighborX="1308" custLinFactNeighborY="1733">
        <dgm:presLayoutVars>
          <dgm:bulletEnabled val="1"/>
        </dgm:presLayoutVars>
      </dgm:prSet>
      <dgm:spPr/>
    </dgm:pt>
    <dgm:pt modelId="{EADD4A26-17C2-437D-8E36-CFDA3E6868CB}" type="pres">
      <dgm:prSet presAssocID="{7AAA526B-EF0D-49C8-87EA-B1F728B88B73}" presName="space" presStyleCnt="0"/>
      <dgm:spPr/>
    </dgm:pt>
    <dgm:pt modelId="{76DD7FB0-E92D-476E-A057-A46527D9AEB4}" type="pres">
      <dgm:prSet presAssocID="{1A606D67-7983-440A-A794-1AB45646F5A4}" presName="composite" presStyleCnt="0"/>
      <dgm:spPr/>
    </dgm:pt>
    <dgm:pt modelId="{3300DD11-0E74-401D-A9A5-495334B29783}" type="pres">
      <dgm:prSet presAssocID="{1A606D67-7983-440A-A794-1AB45646F5A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9AD8800-1AC7-48A4-9E40-C1922FBFCE9B}" type="pres">
      <dgm:prSet presAssocID="{1A606D67-7983-440A-A794-1AB45646F5A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BFA1F02-8232-4E6C-8F93-D0FF0E00CD91}" type="presOf" srcId="{55172B0F-AB2B-44FC-A86F-62E1C9274FEA}" destId="{EBF4AECF-0BB9-459B-94C6-39CF7D8ACE7D}" srcOrd="0" destOrd="3" presId="urn:microsoft.com/office/officeart/2005/8/layout/hList1"/>
    <dgm:cxn modelId="{43D61F05-3120-410C-AA33-4BBD8B496CCA}" srcId="{9EF70B32-9E6E-4413-8EC4-766AAC5BC8A2}" destId="{31876BD0-E5C2-4303-9440-125D3E9B571B}" srcOrd="0" destOrd="0" parTransId="{E8F6D743-E48B-4B41-9A93-EB45EE26BC73}" sibTransId="{53A3BC51-2984-43CE-B559-FB07D1F23A98}"/>
    <dgm:cxn modelId="{0719AF0A-2BDC-4FE6-AFF2-F382301B43F2}" srcId="{9EF70B32-9E6E-4413-8EC4-766AAC5BC8A2}" destId="{AFDD83DB-BD5C-4499-B0DA-02ED73B09F95}" srcOrd="1" destOrd="0" parTransId="{75A9692A-0478-40A2-B570-B60F226F290E}" sibTransId="{4004980B-3108-42F2-B624-F4B16029C918}"/>
    <dgm:cxn modelId="{C1A4020E-F0E3-47BB-AEF9-6405A7A69FF9}" type="presOf" srcId="{9EF70B32-9E6E-4413-8EC4-766AAC5BC8A2}" destId="{618E443B-9DED-4D6A-AC5D-B4141214359D}" srcOrd="0" destOrd="0" presId="urn:microsoft.com/office/officeart/2005/8/layout/hList1"/>
    <dgm:cxn modelId="{00088816-3163-4164-99FB-01EADA6BF710}" type="presOf" srcId="{D53F0728-30A7-43A1-A634-9FF1EE91535D}" destId="{1639CAB8-985A-4F51-BEB7-A0E8C60BCF82}" srcOrd="0" destOrd="2" presId="urn:microsoft.com/office/officeart/2005/8/layout/hList1"/>
    <dgm:cxn modelId="{C8AE6528-64E9-473A-ACC3-BD38E9E6B600}" type="presOf" srcId="{D467334B-FC1F-4BD0-A4AA-7174698F8A7D}" destId="{C8DD921E-FDB0-460D-AAFB-6AB548BCCF28}" srcOrd="0" destOrd="0" presId="urn:microsoft.com/office/officeart/2005/8/layout/hList1"/>
    <dgm:cxn modelId="{C6E9AF28-4D69-4417-9955-C76A6AA9F7F9}" type="presOf" srcId="{7E680F2B-8522-48A6-AFBD-A90F2C6114D3}" destId="{CA7E795A-B121-4938-BC58-20092C7D1769}" srcOrd="0" destOrd="0" presId="urn:microsoft.com/office/officeart/2005/8/layout/hList1"/>
    <dgm:cxn modelId="{55C8E629-07E6-481E-A041-0FFC2D5FA963}" type="presOf" srcId="{C5D520C7-7AAF-4422-B1FD-9BE707DF6156}" destId="{59AD8800-1AC7-48A4-9E40-C1922FBFCE9B}" srcOrd="0" destOrd="0" presId="urn:microsoft.com/office/officeart/2005/8/layout/hList1"/>
    <dgm:cxn modelId="{E7E4DD39-2B43-41C0-991A-CEF0BEA14167}" type="presOf" srcId="{B9668696-08EE-45C2-BDA6-DA53575B8A88}" destId="{EBF4AECF-0BB9-459B-94C6-39CF7D8ACE7D}" srcOrd="0" destOrd="2" presId="urn:microsoft.com/office/officeart/2005/8/layout/hList1"/>
    <dgm:cxn modelId="{B458C863-5E40-4F40-B07D-053B76448490}" type="presOf" srcId="{02889A00-D91C-4409-A478-250085411A5B}" destId="{59AD8800-1AC7-48A4-9E40-C1922FBFCE9B}" srcOrd="0" destOrd="2" presId="urn:microsoft.com/office/officeart/2005/8/layout/hList1"/>
    <dgm:cxn modelId="{51FBF846-ADA4-482B-B7C6-DE9303FC8EC3}" srcId="{7E680F2B-8522-48A6-AFBD-A90F2C6114D3}" destId="{B9668696-08EE-45C2-BDA6-DA53575B8A88}" srcOrd="2" destOrd="0" parTransId="{F99BB0DC-A29E-40A0-9F75-5081C5BBE0A7}" sibTransId="{30937455-1B0F-46EE-9E83-1B0ED6C186A9}"/>
    <dgm:cxn modelId="{415C2B69-4CF1-4ADB-99B0-795C1AEC22CB}" type="presOf" srcId="{31876BD0-E5C2-4303-9440-125D3E9B571B}" destId="{1639CAB8-985A-4F51-BEB7-A0E8C60BCF82}" srcOrd="0" destOrd="0" presId="urn:microsoft.com/office/officeart/2005/8/layout/hList1"/>
    <dgm:cxn modelId="{24AE3972-1F47-4E45-8E10-7FD170676AB1}" type="presOf" srcId="{295FDE4F-DA41-4ED5-81AE-86ADB677F0FD}" destId="{EBF4AECF-0BB9-459B-94C6-39CF7D8ACE7D}" srcOrd="0" destOrd="1" presId="urn:microsoft.com/office/officeart/2005/8/layout/hList1"/>
    <dgm:cxn modelId="{9164967B-4298-4DE0-AD0C-B027C9A35D0A}" srcId="{1A606D67-7983-440A-A794-1AB45646F5A4}" destId="{C5D520C7-7AAF-4422-B1FD-9BE707DF6156}" srcOrd="0" destOrd="0" parTransId="{586B785F-A9BF-40EE-99A7-357D1FABC086}" sibTransId="{C657E033-77A2-4B0B-92E5-977B80DCE370}"/>
    <dgm:cxn modelId="{03F1F27B-F7E0-4711-8FC3-0863DE13B96B}" srcId="{7E680F2B-8522-48A6-AFBD-A90F2C6114D3}" destId="{E6058E26-5AD2-441A-BC45-DEBE57C5B651}" srcOrd="0" destOrd="0" parTransId="{EDB69816-F18F-4F5A-82E3-BC3B1831F4FC}" sibTransId="{47D29696-4C57-4530-A579-1C0AD5425B9F}"/>
    <dgm:cxn modelId="{8D3DE47E-3AF0-41AC-A8FF-A85E7FF74C3D}" srcId="{D467334B-FC1F-4BD0-A4AA-7174698F8A7D}" destId="{9EF70B32-9E6E-4413-8EC4-766AAC5BC8A2}" srcOrd="0" destOrd="0" parTransId="{8EDC2B57-76EC-4B81-8A5B-3C4DEDB4862C}" sibTransId="{03A38CB0-0412-4DF6-BF30-38225F0203FE}"/>
    <dgm:cxn modelId="{AB7F0C84-16DE-459C-B8D2-33A6BE3CC2A7}" srcId="{D467334B-FC1F-4BD0-A4AA-7174698F8A7D}" destId="{1A606D67-7983-440A-A794-1AB45646F5A4}" srcOrd="2" destOrd="0" parTransId="{3C366751-2DF7-43A9-A2CF-A054C9BB125A}" sibTransId="{E1FA3C50-CD7E-4D0D-98AB-0AB994DC086B}"/>
    <dgm:cxn modelId="{76D6299C-3660-4F23-953E-F57EB853A0FB}" type="presOf" srcId="{D6BEAE62-A6D6-4A01-A02A-4B894D7CAC14}" destId="{59AD8800-1AC7-48A4-9E40-C1922FBFCE9B}" srcOrd="0" destOrd="1" presId="urn:microsoft.com/office/officeart/2005/8/layout/hList1"/>
    <dgm:cxn modelId="{F31B289F-A347-4D55-9CCB-23C4708A667E}" srcId="{9EF70B32-9E6E-4413-8EC4-766AAC5BC8A2}" destId="{D53F0728-30A7-43A1-A634-9FF1EE91535D}" srcOrd="2" destOrd="0" parTransId="{0C7DB439-A9C9-4D94-80D1-9258D29D054A}" sibTransId="{E8F7AEBC-6D1F-4FEF-95B5-699A183A42DA}"/>
    <dgm:cxn modelId="{F76D42A9-F72C-4D54-927F-E020ADB25F4F}" srcId="{1A606D67-7983-440A-A794-1AB45646F5A4}" destId="{02889A00-D91C-4409-A478-250085411A5B}" srcOrd="2" destOrd="0" parTransId="{4F3FD189-AD7D-4BCF-9933-7A4FA6D7CF26}" sibTransId="{9BFEB681-B417-46A8-BEAB-285548B62912}"/>
    <dgm:cxn modelId="{9BABEAAE-382E-4754-8A49-C0D57BE83DE7}" srcId="{7E680F2B-8522-48A6-AFBD-A90F2C6114D3}" destId="{55172B0F-AB2B-44FC-A86F-62E1C9274FEA}" srcOrd="3" destOrd="0" parTransId="{DD7A1CAC-192C-4618-B1B4-F4E468C9E55C}" sibTransId="{5CD0C80D-5BA8-4774-ABC3-537C11AB63E7}"/>
    <dgm:cxn modelId="{78FB04AF-4ECD-4CEC-9FBC-76BD23790084}" srcId="{7E680F2B-8522-48A6-AFBD-A90F2C6114D3}" destId="{295FDE4F-DA41-4ED5-81AE-86ADB677F0FD}" srcOrd="1" destOrd="0" parTransId="{943B85B1-08E7-4643-91C7-1EECF06EBEE0}" sibTransId="{FE8C7D63-3519-4AC0-89C4-793275AFCD3C}"/>
    <dgm:cxn modelId="{524135BD-0621-4875-8A72-95AFA745E5C8}" type="presOf" srcId="{1A606D67-7983-440A-A794-1AB45646F5A4}" destId="{3300DD11-0E74-401D-A9A5-495334B29783}" srcOrd="0" destOrd="0" presId="urn:microsoft.com/office/officeart/2005/8/layout/hList1"/>
    <dgm:cxn modelId="{AAC8DBC5-E0DE-4D6B-948E-B39573666869}" srcId="{1A606D67-7983-440A-A794-1AB45646F5A4}" destId="{D6BEAE62-A6D6-4A01-A02A-4B894D7CAC14}" srcOrd="1" destOrd="0" parTransId="{83EA5D4F-9023-415B-B408-6DC9A1C01DAA}" sibTransId="{3A140B23-8B05-4EA5-BC26-AF8566190BA7}"/>
    <dgm:cxn modelId="{963FAECB-A848-4AFE-A80F-42DBB28EB69A}" type="presOf" srcId="{AFDD83DB-BD5C-4499-B0DA-02ED73B09F95}" destId="{1639CAB8-985A-4F51-BEB7-A0E8C60BCF82}" srcOrd="0" destOrd="1" presId="urn:microsoft.com/office/officeart/2005/8/layout/hList1"/>
    <dgm:cxn modelId="{485207D2-E42D-44A4-8659-9164F9EB7481}" type="presOf" srcId="{E6058E26-5AD2-441A-BC45-DEBE57C5B651}" destId="{EBF4AECF-0BB9-459B-94C6-39CF7D8ACE7D}" srcOrd="0" destOrd="0" presId="urn:microsoft.com/office/officeart/2005/8/layout/hList1"/>
    <dgm:cxn modelId="{594690FC-41E9-42C5-AF64-1B320D4DA93C}" srcId="{D467334B-FC1F-4BD0-A4AA-7174698F8A7D}" destId="{7E680F2B-8522-48A6-AFBD-A90F2C6114D3}" srcOrd="1" destOrd="0" parTransId="{3C89C08E-7CEA-4138-A660-259EBC482046}" sibTransId="{7AAA526B-EF0D-49C8-87EA-B1F728B88B73}"/>
    <dgm:cxn modelId="{F387B61C-2101-43B1-9216-FE3693F0597C}" type="presParOf" srcId="{C8DD921E-FDB0-460D-AAFB-6AB548BCCF28}" destId="{877B2516-4BA4-4604-B8E6-69DF21687493}" srcOrd="0" destOrd="0" presId="urn:microsoft.com/office/officeart/2005/8/layout/hList1"/>
    <dgm:cxn modelId="{9EFA9366-6515-491B-B2A1-D63FDBD7B959}" type="presParOf" srcId="{877B2516-4BA4-4604-B8E6-69DF21687493}" destId="{618E443B-9DED-4D6A-AC5D-B4141214359D}" srcOrd="0" destOrd="0" presId="urn:microsoft.com/office/officeart/2005/8/layout/hList1"/>
    <dgm:cxn modelId="{DC482A99-61FF-4F5B-AEE7-3FA5220F1B41}" type="presParOf" srcId="{877B2516-4BA4-4604-B8E6-69DF21687493}" destId="{1639CAB8-985A-4F51-BEB7-A0E8C60BCF82}" srcOrd="1" destOrd="0" presId="urn:microsoft.com/office/officeart/2005/8/layout/hList1"/>
    <dgm:cxn modelId="{EA208563-B891-4E6B-89D7-3D0767127AA4}" type="presParOf" srcId="{C8DD921E-FDB0-460D-AAFB-6AB548BCCF28}" destId="{A4A37CF6-4F0F-4C8C-8524-9386D80AFC1A}" srcOrd="1" destOrd="0" presId="urn:microsoft.com/office/officeart/2005/8/layout/hList1"/>
    <dgm:cxn modelId="{F6F165CD-64C0-4701-B664-849073862705}" type="presParOf" srcId="{C8DD921E-FDB0-460D-AAFB-6AB548BCCF28}" destId="{DFC9DFF7-D7AC-4D13-9007-8D9D8D9A7467}" srcOrd="2" destOrd="0" presId="urn:microsoft.com/office/officeart/2005/8/layout/hList1"/>
    <dgm:cxn modelId="{814C846B-EA67-41E4-B194-CBD22D23C56F}" type="presParOf" srcId="{DFC9DFF7-D7AC-4D13-9007-8D9D8D9A7467}" destId="{CA7E795A-B121-4938-BC58-20092C7D1769}" srcOrd="0" destOrd="0" presId="urn:microsoft.com/office/officeart/2005/8/layout/hList1"/>
    <dgm:cxn modelId="{61796391-AD3F-4844-9BD2-142F5DF3C3BD}" type="presParOf" srcId="{DFC9DFF7-D7AC-4D13-9007-8D9D8D9A7467}" destId="{EBF4AECF-0BB9-459B-94C6-39CF7D8ACE7D}" srcOrd="1" destOrd="0" presId="urn:microsoft.com/office/officeart/2005/8/layout/hList1"/>
    <dgm:cxn modelId="{2CDB928E-DD23-495A-9E2A-27E0EB5F2E41}" type="presParOf" srcId="{C8DD921E-FDB0-460D-AAFB-6AB548BCCF28}" destId="{EADD4A26-17C2-437D-8E36-CFDA3E6868CB}" srcOrd="3" destOrd="0" presId="urn:microsoft.com/office/officeart/2005/8/layout/hList1"/>
    <dgm:cxn modelId="{6B2AFDC4-DEB9-4BB6-B847-9FC9539D7714}" type="presParOf" srcId="{C8DD921E-FDB0-460D-AAFB-6AB548BCCF28}" destId="{76DD7FB0-E92D-476E-A057-A46527D9AEB4}" srcOrd="4" destOrd="0" presId="urn:microsoft.com/office/officeart/2005/8/layout/hList1"/>
    <dgm:cxn modelId="{49B33559-A4D0-4097-999A-E11C9E8EEE8C}" type="presParOf" srcId="{76DD7FB0-E92D-476E-A057-A46527D9AEB4}" destId="{3300DD11-0E74-401D-A9A5-495334B29783}" srcOrd="0" destOrd="0" presId="urn:microsoft.com/office/officeart/2005/8/layout/hList1"/>
    <dgm:cxn modelId="{C2EAE7CE-4093-4228-B166-EEBEAC049C05}" type="presParOf" srcId="{76DD7FB0-E92D-476E-A057-A46527D9AEB4}" destId="{59AD8800-1AC7-48A4-9E40-C1922FBFCE9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E443B-9DED-4D6A-AC5D-B4141214359D}">
      <dsp:nvSpPr>
        <dsp:cNvPr id="0" name=""/>
        <dsp:cNvSpPr/>
      </dsp:nvSpPr>
      <dsp:spPr>
        <a:xfrm>
          <a:off x="12128" y="370793"/>
          <a:ext cx="2438177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Provided</a:t>
          </a:r>
        </a:p>
      </dsp:txBody>
      <dsp:txXfrm>
        <a:off x="12128" y="370793"/>
        <a:ext cx="2438177" cy="662400"/>
      </dsp:txXfrm>
    </dsp:sp>
    <dsp:sp modelId="{1639CAB8-985A-4F51-BEB7-A0E8C60BCF82}">
      <dsp:nvSpPr>
        <dsp:cNvPr id="0" name=""/>
        <dsp:cNvSpPr/>
      </dsp:nvSpPr>
      <dsp:spPr>
        <a:xfrm>
          <a:off x="2520" y="1033193"/>
          <a:ext cx="2457394" cy="23621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Project report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Power BI dashboard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documentation</a:t>
          </a:r>
          <a:r>
            <a:rPr lang="en-US" sz="2300" kern="1200" dirty="0"/>
            <a:t>.</a:t>
          </a:r>
        </a:p>
      </dsp:txBody>
      <dsp:txXfrm>
        <a:off x="2520" y="1033193"/>
        <a:ext cx="2457394" cy="2362198"/>
      </dsp:txXfrm>
    </dsp:sp>
    <dsp:sp modelId="{CA7E795A-B121-4938-BC58-20092C7D1769}">
      <dsp:nvSpPr>
        <dsp:cNvPr id="0" name=""/>
        <dsp:cNvSpPr/>
      </dsp:nvSpPr>
      <dsp:spPr>
        <a:xfrm>
          <a:off x="2803949" y="370793"/>
          <a:ext cx="2457394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Timeline</a:t>
          </a:r>
        </a:p>
      </dsp:txBody>
      <dsp:txXfrm>
        <a:off x="2803949" y="370793"/>
        <a:ext cx="2457394" cy="662400"/>
      </dsp:txXfrm>
    </dsp:sp>
    <dsp:sp modelId="{EBF4AECF-0BB9-459B-94C6-39CF7D8ACE7D}">
      <dsp:nvSpPr>
        <dsp:cNvPr id="0" name=""/>
        <dsp:cNvSpPr/>
      </dsp:nvSpPr>
      <dsp:spPr>
        <a:xfrm>
          <a:off x="2836092" y="1074130"/>
          <a:ext cx="2457394" cy="23621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Data collection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Modeling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Visualization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Review</a:t>
          </a:r>
          <a:r>
            <a:rPr lang="en-US" sz="2300" kern="1200" dirty="0"/>
            <a:t>.</a:t>
          </a:r>
        </a:p>
      </dsp:txBody>
      <dsp:txXfrm>
        <a:off x="2836092" y="1074130"/>
        <a:ext cx="2457394" cy="2362198"/>
      </dsp:txXfrm>
    </dsp:sp>
    <dsp:sp modelId="{3300DD11-0E74-401D-A9A5-495334B29783}">
      <dsp:nvSpPr>
        <dsp:cNvPr id="0" name=""/>
        <dsp:cNvSpPr/>
      </dsp:nvSpPr>
      <dsp:spPr>
        <a:xfrm>
          <a:off x="5605379" y="370793"/>
          <a:ext cx="2457394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Final Products</a:t>
          </a:r>
        </a:p>
      </dsp:txBody>
      <dsp:txXfrm>
        <a:off x="5605379" y="370793"/>
        <a:ext cx="2457394" cy="662400"/>
      </dsp:txXfrm>
    </dsp:sp>
    <dsp:sp modelId="{59AD8800-1AC7-48A4-9E40-C1922FBFCE9B}">
      <dsp:nvSpPr>
        <dsp:cNvPr id="0" name=""/>
        <dsp:cNvSpPr/>
      </dsp:nvSpPr>
      <dsp:spPr>
        <a:xfrm>
          <a:off x="5605379" y="1033193"/>
          <a:ext cx="2457394" cy="23621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Interactive dashboard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documentation file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data model schema.</a:t>
          </a:r>
        </a:p>
      </dsp:txBody>
      <dsp:txXfrm>
        <a:off x="5605379" y="1033193"/>
        <a:ext cx="2457394" cy="2362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8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5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8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2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9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0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8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6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9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9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i-Rashwan/Final-Project-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Enhancing Supply Chain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00850" cy="1752600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Presented by: </a:t>
            </a:r>
            <a:endParaRPr lang="en-US" dirty="0"/>
          </a:p>
          <a:p>
            <a:r>
              <a:rPr lang="en-US" dirty="0"/>
              <a:t>Mai </a:t>
            </a:r>
            <a:r>
              <a:rPr lang="en-US" dirty="0" err="1"/>
              <a:t>Rashwan</a:t>
            </a:r>
            <a:r>
              <a:rPr lang="en-US" dirty="0"/>
              <a:t> Radwan Ali</a:t>
            </a:r>
            <a:br>
              <a:rPr lang="en-US" dirty="0"/>
            </a:br>
            <a:r>
              <a:rPr lang="en-US" dirty="0" err="1"/>
              <a:t>Dimiana</a:t>
            </a:r>
            <a:r>
              <a:rPr lang="en-US" dirty="0"/>
              <a:t> </a:t>
            </a:r>
            <a:r>
              <a:rPr lang="en-US" dirty="0" err="1"/>
              <a:t>Fayek</a:t>
            </a:r>
            <a:r>
              <a:rPr lang="en-US" dirty="0"/>
              <a:t> </a:t>
            </a:r>
            <a:r>
              <a:rPr lang="en-US" dirty="0" err="1"/>
              <a:t>Shafik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Kerolos Basem Fayez </a:t>
            </a:r>
            <a:br>
              <a:rPr lang="en-US" dirty="0"/>
            </a:br>
            <a:r>
              <a:rPr lang="en-US" dirty="0"/>
              <a:t>Madonna </a:t>
            </a:r>
            <a:r>
              <a:rPr lang="en-US" dirty="0" err="1"/>
              <a:t>Refaat</a:t>
            </a:r>
            <a:r>
              <a:rPr lang="en-US" dirty="0"/>
              <a:t> Saad  </a:t>
            </a:r>
            <a:br>
              <a:rPr lang="en-US" dirty="0"/>
            </a:br>
            <a:r>
              <a:rPr dirty="0"/>
              <a:t>Date: </a:t>
            </a:r>
            <a:r>
              <a:rPr lang="en-US" dirty="0"/>
              <a:t>11/4/2025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112299-2F01-4E28-BB77-6C545E394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F011EF6-DAF7-4D1C-A78C-044449485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433E43-F5EC-4805-9EBD-B86014C90FD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49243" y="500063"/>
            <a:ext cx="8537575" cy="5657850"/>
          </a:xfrm>
        </p:spPr>
      </p:pic>
    </p:spTree>
    <p:extLst>
      <p:ext uri="{BB962C8B-B14F-4D97-AF65-F5344CB8AC3E}">
        <p14:creationId xmlns:p14="http://schemas.microsoft.com/office/powerpoint/2010/main" val="226881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Programming Languages +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Languages: </a:t>
            </a:r>
            <a:r>
              <a:rPr lang="en-US" dirty="0"/>
              <a:t>DAX</a:t>
            </a:r>
            <a:endParaRPr dirty="0"/>
          </a:p>
          <a:p>
            <a:r>
              <a:rPr dirty="0"/>
              <a:t>Frameworks/Tools: Microsoft Power BI</a:t>
            </a:r>
          </a:p>
          <a:p>
            <a:r>
              <a:rPr dirty="0"/>
              <a:t>Technologies: Excel/CSV files, Power BI DAX, Data Modeling (Star Schema).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Application +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Status: Deployed Power BI dashboard.</a:t>
            </a:r>
          </a:p>
          <a:p>
            <a:r>
              <a:rPr dirty="0"/>
              <a:t>Testing: Verified KPI accuracy, visual interactivity, and filter functions.</a:t>
            </a:r>
          </a:p>
          <a:p>
            <a:r>
              <a:rPr dirty="0"/>
              <a:t>User Feedback: Stakeholders reported improved visibility and actionable insights.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Project Link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Deliverables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6F17A0-B3E1-48E6-B7AD-7D3CCDDBE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83590"/>
              </p:ext>
            </p:extLst>
          </p:nvPr>
        </p:nvGraphicFramePr>
        <p:xfrm>
          <a:off x="507206" y="1993393"/>
          <a:ext cx="8065294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Team +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Team: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Mai </a:t>
            </a:r>
            <a:r>
              <a:rPr lang="en-US" dirty="0" err="1"/>
              <a:t>Rashwan</a:t>
            </a:r>
            <a:r>
              <a:rPr lang="en-US" dirty="0"/>
              <a:t> Radwan Ali (Data Analyst)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Dimiana</a:t>
            </a:r>
            <a:r>
              <a:rPr lang="en-US" dirty="0"/>
              <a:t> </a:t>
            </a:r>
            <a:r>
              <a:rPr lang="en-US" dirty="0" err="1"/>
              <a:t>Fayek</a:t>
            </a:r>
            <a:r>
              <a:rPr lang="en-US" dirty="0"/>
              <a:t> </a:t>
            </a:r>
            <a:r>
              <a:rPr lang="en-US" dirty="0" err="1"/>
              <a:t>Shafik</a:t>
            </a:r>
            <a:r>
              <a:rPr lang="en-US" dirty="0"/>
              <a:t> (Data Analyst)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Kerolos Basem Fayez (Data Analyst)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Madonna </a:t>
            </a:r>
            <a:r>
              <a:rPr lang="en-US" dirty="0" err="1"/>
              <a:t>Refaat</a:t>
            </a:r>
            <a:r>
              <a:rPr lang="en-US" dirty="0"/>
              <a:t> Saad (Data Analyst)</a:t>
            </a:r>
            <a:endParaRPr dirty="0"/>
          </a:p>
          <a:p>
            <a:r>
              <a:rPr dirty="0"/>
              <a:t>Responsibilities: Data cleaning, modeling, Power BI dashboard creation, analysis.</a:t>
            </a:r>
          </a:p>
          <a:p>
            <a:r>
              <a:rPr dirty="0"/>
              <a:t>Methods: Iterative feedback, collaboration via Teams or emails, Agile-inspired task tracking.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Questions or Feedback? Feel free to reach out!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dirty="0"/>
              <a:t>Problem: Difficulty in optimizing efficiency in manufacturing, lifecycle, shipping, and supplier coordination.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Solution: Interactive Power BI dashboard that visualizes KPIs across the supply chain.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Unique Value Proposition: Real-time insights, end-to-end visibility, bottleneck detection.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Wireframe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Visual: Power BI Dashboard covering supply chain metrics.</a:t>
            </a:r>
          </a:p>
          <a:p>
            <a:r>
              <a:rPr dirty="0"/>
              <a:t>User Experience: Interactive visuals for production, sales, shipping, and suppliers.</a:t>
            </a:r>
          </a:p>
          <a:p>
            <a:r>
              <a:rPr dirty="0"/>
              <a:t>Focus: Usability and decision-making support through visual clarity.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6E9B3F-B587-4262-9E2B-9C4935A94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78" y="1085523"/>
            <a:ext cx="8373644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9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B74D80-9045-4AD7-A326-C2EE4CDD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4" y="1123628"/>
            <a:ext cx="8354591" cy="461074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0ABB2CDD-BD12-465B-88A8-40D22E852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4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B1C735-C90A-4724-889D-E5032EFC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20" y="1090286"/>
            <a:ext cx="8306959" cy="4677428"/>
          </a:xfrm>
          <a:prstGeom prst="rect">
            <a:avLst/>
          </a:prstGeo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93601DB6-AE12-402E-A3C7-EF60B253F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38AA75-5E55-4383-9B4A-EA9BFE30B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46" y="1085523"/>
            <a:ext cx="8287907" cy="4686954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69D8DFE-AAD3-4B90-B924-D58A03F6E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0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Users +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5" y="1993393"/>
            <a:ext cx="8379619" cy="4365074"/>
          </a:xfrm>
        </p:spPr>
        <p:txBody>
          <a:bodyPr>
            <a:normAutofit/>
          </a:bodyPr>
          <a:lstStyle/>
          <a:p>
            <a:r>
              <a:rPr dirty="0"/>
              <a:t>Primary Users: Supply chain managers, data analysts, operations executives.</a:t>
            </a:r>
          </a:p>
          <a:p>
            <a:r>
              <a:rPr dirty="0"/>
              <a:t>Key Features:</a:t>
            </a:r>
          </a:p>
          <a:p>
            <a:pPr lvl="1"/>
            <a:r>
              <a:rPr dirty="0"/>
              <a:t>- KPI visualization (costs, lead time, defect rates)</a:t>
            </a:r>
          </a:p>
          <a:p>
            <a:pPr lvl="1"/>
            <a:r>
              <a:rPr dirty="0"/>
              <a:t>- Supplier performance and inventory turnover tracking</a:t>
            </a:r>
          </a:p>
          <a:p>
            <a:pPr lvl="1"/>
            <a:r>
              <a:rPr dirty="0"/>
              <a:t>- Demographic insights from sales</a:t>
            </a:r>
          </a:p>
          <a:p>
            <a:pPr lvl="1"/>
            <a:r>
              <a:rPr dirty="0"/>
              <a:t>Solutions Delivered: Reduced inefficiencies, optimized supplier selection, strategic inventory planning.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Database: Structured relational model using SKU as primary key.</a:t>
            </a:r>
          </a:p>
          <a:p>
            <a:r>
              <a:t>Entities: Products, Sales, Manufacturing, Inventory, Suppliers, Shipping, Process Time.</a:t>
            </a:r>
          </a:p>
          <a:p>
            <a:r>
              <a:t>Data Flow: CSV files processed into Power BI with calculated fields and joined by SKU/Product Type.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27</TotalTime>
  <Words>388</Words>
  <Application>Microsoft Office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 Light</vt:lpstr>
      <vt:lpstr>Wingdings</vt:lpstr>
      <vt:lpstr>Metropolitan</vt:lpstr>
      <vt:lpstr>Enhancing Supply Chain Efficiency</vt:lpstr>
      <vt:lpstr>Project Idea</vt:lpstr>
      <vt:lpstr>Project Wireframe</vt:lpstr>
      <vt:lpstr>PowerPoint Presentation</vt:lpstr>
      <vt:lpstr>PowerPoint Presentation</vt:lpstr>
      <vt:lpstr>PowerPoint Presentation</vt:lpstr>
      <vt:lpstr>PowerPoint Presentation</vt:lpstr>
      <vt:lpstr>End Users + Features</vt:lpstr>
      <vt:lpstr>Data Structure</vt:lpstr>
      <vt:lpstr>PowerPoint Presentation</vt:lpstr>
      <vt:lpstr>Programming Languages + Frameworks</vt:lpstr>
      <vt:lpstr>Live Application + Test</vt:lpstr>
      <vt:lpstr>Deliverables</vt:lpstr>
      <vt:lpstr>Project Team + Roles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Supply Chain Efficiency</dc:title>
  <dc:subject/>
  <dc:creator/>
  <cp:keywords/>
  <dc:description>generated using python-pptx</dc:description>
  <cp:lastModifiedBy>Kerolos Basem</cp:lastModifiedBy>
  <cp:revision>9</cp:revision>
  <dcterms:created xsi:type="dcterms:W3CDTF">2013-01-27T09:14:16Z</dcterms:created>
  <dcterms:modified xsi:type="dcterms:W3CDTF">2025-04-11T21:42:35Z</dcterms:modified>
  <cp:category/>
</cp:coreProperties>
</file>