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57" r:id="rId3"/>
    <p:sldId id="272" r:id="rId4"/>
    <p:sldId id="268" r:id="rId5"/>
    <p:sldId id="271" r:id="rId6"/>
    <p:sldId id="269" r:id="rId7"/>
    <p:sldId id="280" r:id="rId8"/>
    <p:sldId id="273" r:id="rId9"/>
    <p:sldId id="279" r:id="rId10"/>
    <p:sldId id="274" r:id="rId11"/>
    <p:sldId id="278" r:id="rId12"/>
    <p:sldId id="275" r:id="rId13"/>
    <p:sldId id="276" r:id="rId14"/>
    <p:sldId id="27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47" autoAdjust="0"/>
  </p:normalViewPr>
  <p:slideViewPr>
    <p:cSldViewPr snapToGrid="0">
      <p:cViewPr varScale="1">
        <p:scale>
          <a:sx n="61" d="100"/>
          <a:sy n="61" d="100"/>
        </p:scale>
        <p:origin x="10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B42C3-DC4B-4644-A9FC-B73BCA19FF02}" type="datetimeFigureOut">
              <a:rPr lang="en-US" smtClean="0"/>
              <a:t>5/10/2018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BA125-4052-4BA7-B5CB-A4B5D18D7EB9}" type="slidenum">
              <a:rPr lang="en-US" smtClean="0"/>
              <a:t>‹#›</a:t>
            </a:fld>
            <a:endParaRPr lang="en-US"/>
          </a:p>
        </p:txBody>
      </p:sp>
    </p:spTree>
    <p:extLst>
      <p:ext uri="{BB962C8B-B14F-4D97-AF65-F5344CB8AC3E}">
        <p14:creationId xmlns:p14="http://schemas.microsoft.com/office/powerpoint/2010/main" val="295327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https://en.wikipedia.org/wiki/Salesforce.com</a:t>
            </a:r>
          </a:p>
          <a:p>
            <a:r>
              <a:rPr lang="en-US" smtClean="0"/>
              <a:t>http://www.salesforceben.com/brief-history-salesforce-com/</a:t>
            </a:r>
            <a:endParaRPr lang="en-US"/>
          </a:p>
        </p:txBody>
      </p:sp>
      <p:sp>
        <p:nvSpPr>
          <p:cNvPr id="4" name="Slide Number Placeholder 3"/>
          <p:cNvSpPr>
            <a:spLocks noGrp="1"/>
          </p:cNvSpPr>
          <p:nvPr>
            <p:ph type="sldNum" sz="quarter" idx="10"/>
          </p:nvPr>
        </p:nvSpPr>
        <p:spPr/>
        <p:txBody>
          <a:bodyPr/>
          <a:lstStyle/>
          <a:p>
            <a:fld id="{DF8BA125-4052-4BA7-B5CB-A4B5D18D7EB9}" type="slidenum">
              <a:rPr lang="en-US" smtClean="0"/>
              <a:t>3</a:t>
            </a:fld>
            <a:endParaRPr lang="en-US"/>
          </a:p>
        </p:txBody>
      </p:sp>
    </p:spTree>
    <p:extLst>
      <p:ext uri="{BB962C8B-B14F-4D97-AF65-F5344CB8AC3E}">
        <p14:creationId xmlns:p14="http://schemas.microsoft.com/office/powerpoint/2010/main" val="1401406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https://www.salesforce.com/ap/learning-centre/tech/paas/</a:t>
            </a:r>
            <a:endParaRPr lang="en-US"/>
          </a:p>
        </p:txBody>
      </p:sp>
      <p:sp>
        <p:nvSpPr>
          <p:cNvPr id="4" name="Slide Number Placeholder 3"/>
          <p:cNvSpPr>
            <a:spLocks noGrp="1"/>
          </p:cNvSpPr>
          <p:nvPr>
            <p:ph type="sldNum" sz="quarter" idx="10"/>
          </p:nvPr>
        </p:nvSpPr>
        <p:spPr/>
        <p:txBody>
          <a:bodyPr/>
          <a:lstStyle/>
          <a:p>
            <a:fld id="{DF8BA125-4052-4BA7-B5CB-A4B5D18D7EB9}" type="slidenum">
              <a:rPr lang="en-US" smtClean="0"/>
              <a:t>5</a:t>
            </a:fld>
            <a:endParaRPr lang="en-US"/>
          </a:p>
        </p:txBody>
      </p:sp>
    </p:spTree>
    <p:extLst>
      <p:ext uri="{BB962C8B-B14F-4D97-AF65-F5344CB8AC3E}">
        <p14:creationId xmlns:p14="http://schemas.microsoft.com/office/powerpoint/2010/main" val="1361959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8BA125-4052-4BA7-B5CB-A4B5D18D7EB9}" type="slidenum">
              <a:rPr lang="en-US" smtClean="0"/>
              <a:t>7</a:t>
            </a:fld>
            <a:endParaRPr lang="en-US"/>
          </a:p>
        </p:txBody>
      </p:sp>
    </p:spTree>
    <p:extLst>
      <p:ext uri="{BB962C8B-B14F-4D97-AF65-F5344CB8AC3E}">
        <p14:creationId xmlns:p14="http://schemas.microsoft.com/office/powerpoint/2010/main" val="809052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8BA125-4052-4BA7-B5CB-A4B5D18D7EB9}" type="slidenum">
              <a:rPr lang="en-US" smtClean="0"/>
              <a:t>8</a:t>
            </a:fld>
            <a:endParaRPr lang="en-US"/>
          </a:p>
        </p:txBody>
      </p:sp>
    </p:spTree>
    <p:extLst>
      <p:ext uri="{BB962C8B-B14F-4D97-AF65-F5344CB8AC3E}">
        <p14:creationId xmlns:p14="http://schemas.microsoft.com/office/powerpoint/2010/main" val="2756423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https://www.salesforce.com/blog/2017/06/introducing-einstein-analytics.html</a:t>
            </a:r>
            <a:endParaRPr lang="en-US"/>
          </a:p>
        </p:txBody>
      </p:sp>
      <p:sp>
        <p:nvSpPr>
          <p:cNvPr id="4" name="Slide Number Placeholder 3"/>
          <p:cNvSpPr>
            <a:spLocks noGrp="1"/>
          </p:cNvSpPr>
          <p:nvPr>
            <p:ph type="sldNum" sz="quarter" idx="10"/>
          </p:nvPr>
        </p:nvSpPr>
        <p:spPr/>
        <p:txBody>
          <a:bodyPr/>
          <a:lstStyle/>
          <a:p>
            <a:fld id="{DF8BA125-4052-4BA7-B5CB-A4B5D18D7EB9}" type="slidenum">
              <a:rPr lang="en-US" smtClean="0"/>
              <a:t>9</a:t>
            </a:fld>
            <a:endParaRPr lang="en-US"/>
          </a:p>
        </p:txBody>
      </p:sp>
    </p:spTree>
    <p:extLst>
      <p:ext uri="{BB962C8B-B14F-4D97-AF65-F5344CB8AC3E}">
        <p14:creationId xmlns:p14="http://schemas.microsoft.com/office/powerpoint/2010/main" val="2946567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https://developer.salesforce.com/page/Lightning_Overview</a:t>
            </a:r>
            <a:endParaRPr lang="en-US"/>
          </a:p>
        </p:txBody>
      </p:sp>
      <p:sp>
        <p:nvSpPr>
          <p:cNvPr id="4" name="Slide Number Placeholder 3"/>
          <p:cNvSpPr>
            <a:spLocks noGrp="1"/>
          </p:cNvSpPr>
          <p:nvPr>
            <p:ph type="sldNum" sz="quarter" idx="10"/>
          </p:nvPr>
        </p:nvSpPr>
        <p:spPr/>
        <p:txBody>
          <a:bodyPr/>
          <a:lstStyle/>
          <a:p>
            <a:fld id="{DF8BA125-4052-4BA7-B5CB-A4B5D18D7EB9}" type="slidenum">
              <a:rPr lang="en-US" smtClean="0"/>
              <a:t>10</a:t>
            </a:fld>
            <a:endParaRPr lang="en-US"/>
          </a:p>
        </p:txBody>
      </p:sp>
    </p:spTree>
    <p:extLst>
      <p:ext uri="{BB962C8B-B14F-4D97-AF65-F5344CB8AC3E}">
        <p14:creationId xmlns:p14="http://schemas.microsoft.com/office/powerpoint/2010/main" val="229070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https://developer.salesforce.com/page/Lightning_Overview</a:t>
            </a:r>
            <a:endParaRPr lang="en-US"/>
          </a:p>
        </p:txBody>
      </p:sp>
      <p:sp>
        <p:nvSpPr>
          <p:cNvPr id="4" name="Slide Number Placeholder 3"/>
          <p:cNvSpPr>
            <a:spLocks noGrp="1"/>
          </p:cNvSpPr>
          <p:nvPr>
            <p:ph type="sldNum" sz="quarter" idx="10"/>
          </p:nvPr>
        </p:nvSpPr>
        <p:spPr/>
        <p:txBody>
          <a:bodyPr/>
          <a:lstStyle/>
          <a:p>
            <a:fld id="{DF8BA125-4052-4BA7-B5CB-A4B5D18D7EB9}" type="slidenum">
              <a:rPr lang="en-US" smtClean="0"/>
              <a:t>11</a:t>
            </a:fld>
            <a:endParaRPr lang="en-US"/>
          </a:p>
        </p:txBody>
      </p:sp>
    </p:spTree>
    <p:extLst>
      <p:ext uri="{BB962C8B-B14F-4D97-AF65-F5344CB8AC3E}">
        <p14:creationId xmlns:p14="http://schemas.microsoft.com/office/powerpoint/2010/main" val="3560450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https://www.youtube.com/watch?v=GMwHqQtqEys</a:t>
            </a:r>
            <a:endParaRPr lang="en-US"/>
          </a:p>
        </p:txBody>
      </p:sp>
      <p:sp>
        <p:nvSpPr>
          <p:cNvPr id="4" name="Slide Number Placeholder 3"/>
          <p:cNvSpPr>
            <a:spLocks noGrp="1"/>
          </p:cNvSpPr>
          <p:nvPr>
            <p:ph type="sldNum" sz="quarter" idx="10"/>
          </p:nvPr>
        </p:nvSpPr>
        <p:spPr/>
        <p:txBody>
          <a:bodyPr/>
          <a:lstStyle/>
          <a:p>
            <a:fld id="{DF8BA125-4052-4BA7-B5CB-A4B5D18D7EB9}" type="slidenum">
              <a:rPr lang="en-US" smtClean="0"/>
              <a:t>12</a:t>
            </a:fld>
            <a:endParaRPr lang="en-US"/>
          </a:p>
        </p:txBody>
      </p:sp>
    </p:spTree>
    <p:extLst>
      <p:ext uri="{BB962C8B-B14F-4D97-AF65-F5344CB8AC3E}">
        <p14:creationId xmlns:p14="http://schemas.microsoft.com/office/powerpoint/2010/main" val="390944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8BA125-4052-4BA7-B5CB-A4B5D18D7EB9}" type="slidenum">
              <a:rPr lang="en-US" smtClean="0"/>
              <a:t>13</a:t>
            </a:fld>
            <a:endParaRPr lang="en-US"/>
          </a:p>
        </p:txBody>
      </p:sp>
    </p:spTree>
    <p:extLst>
      <p:ext uri="{BB962C8B-B14F-4D97-AF65-F5344CB8AC3E}">
        <p14:creationId xmlns:p14="http://schemas.microsoft.com/office/powerpoint/2010/main" val="1804723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9A0288-9031-4B04-9B7C-7390093B927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err="1" smtClean="0"/>
              <a:t>Học</a:t>
            </a:r>
            <a:r>
              <a:rPr lang="en-US" smtClean="0"/>
              <a:t> </a:t>
            </a:r>
            <a:r>
              <a:rPr lang="en-US" err="1" smtClean="0"/>
              <a:t>Viên</a:t>
            </a:r>
            <a:r>
              <a:rPr lang="en-US" smtClean="0"/>
              <a:t>: </a:t>
            </a:r>
            <a:r>
              <a:rPr lang="en-US" err="1" smtClean="0"/>
              <a:t>Bùi</a:t>
            </a:r>
            <a:r>
              <a:rPr lang="en-US" smtClean="0"/>
              <a:t> </a:t>
            </a:r>
            <a:r>
              <a:rPr lang="en-US" err="1" smtClean="0"/>
              <a:t>Huỳnh</a:t>
            </a:r>
            <a:r>
              <a:rPr lang="en-US" smtClean="0"/>
              <a:t> </a:t>
            </a:r>
            <a:r>
              <a:rPr lang="en-US" err="1" smtClean="0"/>
              <a:t>Thúy</a:t>
            </a:r>
            <a:r>
              <a:rPr lang="en-US" smtClean="0"/>
              <a:t> Mai</a:t>
            </a:r>
          </a:p>
          <a:p>
            <a:r>
              <a:rPr lang="en-US" err="1" smtClean="0"/>
              <a:t>Mã</a:t>
            </a:r>
            <a:r>
              <a:rPr lang="en-US" smtClean="0"/>
              <a:t> </a:t>
            </a:r>
            <a:r>
              <a:rPr lang="en-US" err="1" smtClean="0"/>
              <a:t>Số</a:t>
            </a:r>
            <a:r>
              <a:rPr lang="en-US" smtClean="0"/>
              <a:t> </a:t>
            </a:r>
            <a:r>
              <a:rPr lang="en-US" err="1" smtClean="0"/>
              <a:t>Học</a:t>
            </a:r>
            <a:r>
              <a:rPr lang="en-US" smtClean="0"/>
              <a:t> </a:t>
            </a:r>
            <a:r>
              <a:rPr lang="en-US" err="1" smtClean="0"/>
              <a:t>Viên</a:t>
            </a:r>
            <a:r>
              <a:rPr lang="en-US" smtClean="0"/>
              <a:t>: 1784801010026</a:t>
            </a:r>
            <a:endParaRPr lang="en-US"/>
          </a:p>
        </p:txBody>
      </p:sp>
    </p:spTree>
    <p:extLst>
      <p:ext uri="{BB962C8B-B14F-4D97-AF65-F5344CB8AC3E}">
        <p14:creationId xmlns:p14="http://schemas.microsoft.com/office/powerpoint/2010/main" val="17948893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A0288-9031-4B04-9B7C-7390093B927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17D1B-AAD1-44E0-BBA5-3D25EBFC1B1D}" type="slidenum">
              <a:rPr lang="en-US" smtClean="0"/>
              <a:t>‹#›</a:t>
            </a:fld>
            <a:endParaRPr lang="en-US"/>
          </a:p>
        </p:txBody>
      </p:sp>
    </p:spTree>
    <p:extLst>
      <p:ext uri="{BB962C8B-B14F-4D97-AF65-F5344CB8AC3E}">
        <p14:creationId xmlns:p14="http://schemas.microsoft.com/office/powerpoint/2010/main" val="22515754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9A0288-9031-4B04-9B7C-7390093B9278}" type="datetimeFigureOut">
              <a:rPr lang="en-US" smtClean="0"/>
              <a:t>5/10/2018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317D1B-AAD1-44E0-BBA5-3D25EBFC1B1D}" type="slidenum">
              <a:rPr lang="en-US" smtClean="0"/>
              <a:t>‹#›</a:t>
            </a:fld>
            <a:endParaRPr lang="en-US"/>
          </a:p>
        </p:txBody>
      </p:sp>
      <p:cxnSp>
        <p:nvCxnSpPr>
          <p:cNvPr id="7" name="Straight Connector 6"/>
          <p:cNvCxnSpPr/>
          <p:nvPr userDrawn="1"/>
        </p:nvCxnSpPr>
        <p:spPr>
          <a:xfrm>
            <a:off x="355600" y="5435600"/>
            <a:ext cx="0" cy="1130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6108700"/>
            <a:ext cx="241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4300" y="6134100"/>
            <a:ext cx="241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41300" y="6159500"/>
            <a:ext cx="241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17500" y="5334000"/>
            <a:ext cx="0" cy="1130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279400" y="5226050"/>
            <a:ext cx="0" cy="11303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525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chemeClr val="accent5"/>
          </a:solidFill>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A0288-9031-4B04-9B7C-7390093B9278}" type="datetimeFigureOut">
              <a:rPr lang="en-US" smtClean="0"/>
              <a:t>5/10/2018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err="1" smtClean="0"/>
              <a:t>Học</a:t>
            </a:r>
            <a:r>
              <a:rPr lang="en-US" smtClean="0"/>
              <a:t> </a:t>
            </a:r>
            <a:r>
              <a:rPr lang="en-US" err="1" smtClean="0"/>
              <a:t>Viên</a:t>
            </a:r>
            <a:r>
              <a:rPr lang="en-US" smtClean="0"/>
              <a:t>: </a:t>
            </a:r>
            <a:r>
              <a:rPr lang="en-US" err="1" smtClean="0"/>
              <a:t>Bùi</a:t>
            </a:r>
            <a:r>
              <a:rPr lang="en-US" smtClean="0"/>
              <a:t> </a:t>
            </a:r>
            <a:r>
              <a:rPr lang="en-US" err="1" smtClean="0"/>
              <a:t>Huỳnh</a:t>
            </a:r>
            <a:r>
              <a:rPr lang="en-US" smtClean="0"/>
              <a:t> </a:t>
            </a:r>
            <a:r>
              <a:rPr lang="en-US" err="1" smtClean="0"/>
              <a:t>Thúy</a:t>
            </a:r>
            <a:r>
              <a:rPr lang="en-US" smtClean="0"/>
              <a:t> Mai</a:t>
            </a:r>
          </a:p>
          <a:p>
            <a:r>
              <a:rPr lang="en-US" err="1" smtClean="0"/>
              <a:t>Mã</a:t>
            </a:r>
            <a:r>
              <a:rPr lang="en-US" smtClean="0"/>
              <a:t> </a:t>
            </a:r>
            <a:r>
              <a:rPr lang="en-US" err="1" smtClean="0"/>
              <a:t>Số</a:t>
            </a:r>
            <a:r>
              <a:rPr lang="en-US" smtClean="0"/>
              <a:t> </a:t>
            </a:r>
            <a:r>
              <a:rPr lang="en-US" err="1" smtClean="0"/>
              <a:t>Học</a:t>
            </a:r>
            <a:r>
              <a:rPr lang="en-US" smtClean="0"/>
              <a:t> </a:t>
            </a:r>
            <a:r>
              <a:rPr lang="en-US" err="1" smtClean="0"/>
              <a:t>Viên</a:t>
            </a:r>
            <a:r>
              <a:rPr lang="en-US" smtClean="0"/>
              <a:t>: 1784801010026</a:t>
            </a:r>
            <a:endParaRPr lang="en-US"/>
          </a:p>
        </p:txBody>
      </p:sp>
    </p:spTree>
    <p:extLst>
      <p:ext uri="{BB962C8B-B14F-4D97-AF65-F5344CB8AC3E}">
        <p14:creationId xmlns:p14="http://schemas.microsoft.com/office/powerpoint/2010/main" val="421983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Môn học – Cloud Computing</a:t>
            </a:r>
            <a:endParaRPr lang="en-US"/>
          </a:p>
        </p:txBody>
      </p:sp>
      <p:sp>
        <p:nvSpPr>
          <p:cNvPr id="3" name="Content Placeholder 2"/>
          <p:cNvSpPr>
            <a:spLocks noGrp="1"/>
          </p:cNvSpPr>
          <p:nvPr>
            <p:ph idx="1"/>
          </p:nvPr>
        </p:nvSpPr>
        <p:spPr/>
        <p:txBody>
          <a:bodyPr/>
          <a:lstStyle/>
          <a:p>
            <a:r>
              <a:rPr lang="en-US" smtClean="0"/>
              <a:t>Nội dung: Tìm Hiểu và Demo Sử Dụng Salesforce.com</a:t>
            </a:r>
          </a:p>
          <a:p>
            <a:r>
              <a:rPr lang="en-US" smtClean="0"/>
              <a:t>Giáo viên: Nguyễn Hồng Sơn</a:t>
            </a:r>
          </a:p>
          <a:p>
            <a:r>
              <a:rPr lang="en-US" smtClean="0"/>
              <a:t>Học viên: Bùi Huỳnh Thúy Mai</a:t>
            </a:r>
            <a:endParaRPr lang="en-US"/>
          </a:p>
        </p:txBody>
      </p:sp>
    </p:spTree>
    <p:extLst>
      <p:ext uri="{BB962C8B-B14F-4D97-AF65-F5344CB8AC3E}">
        <p14:creationId xmlns:p14="http://schemas.microsoft.com/office/powerpoint/2010/main" val="2219322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Dịch vụ </a:t>
            </a:r>
            <a:r>
              <a:rPr lang="en-US"/>
              <a:t>Salesforce </a:t>
            </a:r>
            <a:r>
              <a:rPr lang="en-US" smtClean="0"/>
              <a:t>PAAS</a:t>
            </a:r>
            <a:endParaRPr lang="en-US"/>
          </a:p>
        </p:txBody>
      </p:sp>
      <p:sp>
        <p:nvSpPr>
          <p:cNvPr id="4" name="AutoShape 2" descr="A diagram outlining Salesforce archite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Content Placeholder 2"/>
          <p:cNvSpPr>
            <a:spLocks noGrp="1"/>
          </p:cNvSpPr>
          <p:nvPr>
            <p:ph idx="1"/>
          </p:nvPr>
        </p:nvSpPr>
        <p:spPr>
          <a:xfrm>
            <a:off x="838200" y="1825625"/>
            <a:ext cx="10515600" cy="4351338"/>
          </a:xfrm>
        </p:spPr>
        <p:txBody>
          <a:bodyPr/>
          <a:lstStyle/>
          <a:p>
            <a:r>
              <a:rPr lang="en-US" smtClean="0"/>
              <a:t>Nền tản Lightning trong </a:t>
            </a:r>
            <a:r>
              <a:rPr lang="en-US" smtClean="0"/>
              <a:t>Salesforce</a:t>
            </a:r>
          </a:p>
          <a:p>
            <a:pPr lvl="1"/>
            <a:r>
              <a:rPr lang="en-US" smtClean="0"/>
              <a:t>Phát triển trên nền tản Force.com</a:t>
            </a:r>
          </a:p>
          <a:p>
            <a:pPr lvl="1"/>
            <a:r>
              <a:rPr lang="en-US" smtClean="0"/>
              <a:t>Cho phép người dùng mở rộng khả năng Salesforce về tìm kiếm, thống kế, API, truy vấn dữ liệu, ứng dụng mobile, quy trình (workflow)</a:t>
            </a:r>
          </a:p>
          <a:p>
            <a:pPr lvl="1"/>
            <a:r>
              <a:rPr lang="en-US" smtClean="0"/>
              <a:t>Nến tản </a:t>
            </a:r>
            <a:r>
              <a:rPr lang="en-US" u="sng" smtClean="0"/>
              <a:t>đầu tiên</a:t>
            </a:r>
            <a:r>
              <a:rPr lang="en-US" smtClean="0"/>
              <a:t> hỗ trợ phát triển ứng dụng mà không cần lập trình (“low – code” hoặc “no code”)</a:t>
            </a:r>
            <a:endParaRPr lang="en-US" smtClean="0"/>
          </a:p>
          <a:p>
            <a:endParaRPr lang="en-US" smtClean="0"/>
          </a:p>
          <a:p>
            <a:endParaRPr lang="en-US" smtClean="0"/>
          </a:p>
        </p:txBody>
      </p:sp>
    </p:spTree>
    <p:extLst>
      <p:ext uri="{BB962C8B-B14F-4D97-AF65-F5344CB8AC3E}">
        <p14:creationId xmlns:p14="http://schemas.microsoft.com/office/powerpoint/2010/main" val="2621458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Dịch vụ Salesforce PAAS</a:t>
            </a:r>
            <a:endParaRPr lang="en-US"/>
          </a:p>
        </p:txBody>
      </p:sp>
      <p:sp>
        <p:nvSpPr>
          <p:cNvPr id="4" name="AutoShape 2" descr="A diagram outlining Salesforce archite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Content Placeholder 2"/>
          <p:cNvSpPr>
            <a:spLocks noGrp="1"/>
          </p:cNvSpPr>
          <p:nvPr>
            <p:ph idx="1"/>
          </p:nvPr>
        </p:nvSpPr>
        <p:spPr>
          <a:xfrm>
            <a:off x="4713890" y="1825625"/>
            <a:ext cx="7315200" cy="5032374"/>
          </a:xfrm>
        </p:spPr>
        <p:txBody>
          <a:bodyPr>
            <a:normAutofit/>
          </a:bodyPr>
          <a:lstStyle/>
          <a:p>
            <a:r>
              <a:rPr lang="en-US" sz="2500" smtClean="0"/>
              <a:t>Đối </a:t>
            </a:r>
            <a:r>
              <a:rPr lang="en-US" smtClean="0"/>
              <a:t>tượng</a:t>
            </a:r>
            <a:r>
              <a:rPr lang="en-US" sz="2500" smtClean="0"/>
              <a:t>: </a:t>
            </a:r>
          </a:p>
          <a:p>
            <a:pPr lvl="1"/>
            <a:r>
              <a:rPr lang="en-US" smtClean="0"/>
              <a:t>Lập trình viên, Salesforce admin, và business analyst.</a:t>
            </a:r>
            <a:endParaRPr lang="en-US" smtClean="0"/>
          </a:p>
          <a:p>
            <a:r>
              <a:rPr lang="en-US" smtClean="0"/>
              <a:t>Các thành phần chính:</a:t>
            </a:r>
          </a:p>
          <a:p>
            <a:pPr lvl="1"/>
            <a:r>
              <a:rPr lang="en-US" smtClean="0"/>
              <a:t>Lighting App Builders: công cụ trực quan (drap-and-drop) hỗ trợ người dùng thiết kế giao diện</a:t>
            </a:r>
          </a:p>
          <a:p>
            <a:pPr lvl="1"/>
            <a:r>
              <a:rPr lang="en-US" smtClean="0"/>
              <a:t>Lighting Components: thành phần build-in GUI </a:t>
            </a:r>
          </a:p>
          <a:p>
            <a:pPr lvl="1"/>
            <a:r>
              <a:rPr lang="en-US" smtClean="0"/>
              <a:t>Lighting Process Builder: công cụ trực quan hỗ trợ thiết kế yêu cầu nghiệp vụ</a:t>
            </a:r>
          </a:p>
          <a:p>
            <a:pPr lvl="1"/>
            <a:r>
              <a:rPr lang="en-US" smtClean="0"/>
              <a:t>Lighting Connect: kế nối hệ thống cơ sở dữ liệu</a:t>
            </a:r>
            <a:endParaRPr lang="en-US" smtClean="0"/>
          </a:p>
          <a:p>
            <a:endParaRPr lang="en-US" sz="2500" smtClean="0"/>
          </a:p>
          <a:p>
            <a:endParaRPr lang="en-US" sz="2500" smtClean="0"/>
          </a:p>
          <a:p>
            <a:endParaRPr lang="en-US" sz="2500" smtClean="0"/>
          </a:p>
        </p:txBody>
      </p:sp>
      <p:pic>
        <p:nvPicPr>
          <p:cNvPr id="3" name="Picture 2"/>
          <p:cNvPicPr>
            <a:picLocks noChangeAspect="1"/>
          </p:cNvPicPr>
          <p:nvPr/>
        </p:nvPicPr>
        <p:blipFill>
          <a:blip r:embed="rId3"/>
          <a:stretch>
            <a:fillRect/>
          </a:stretch>
        </p:blipFill>
        <p:spPr>
          <a:xfrm>
            <a:off x="155574" y="1746794"/>
            <a:ext cx="4558315" cy="5111205"/>
          </a:xfrm>
          <a:prstGeom prst="rect">
            <a:avLst/>
          </a:prstGeom>
        </p:spPr>
      </p:pic>
    </p:spTree>
    <p:extLst>
      <p:ext uri="{BB962C8B-B14F-4D97-AF65-F5344CB8AC3E}">
        <p14:creationId xmlns:p14="http://schemas.microsoft.com/office/powerpoint/2010/main" val="1950933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a:t>
            </a:r>
            <a:r>
              <a:rPr lang="en-US" smtClean="0"/>
              <a:t>Salesforce</a:t>
            </a:r>
            <a:endParaRPr lang="en-US"/>
          </a:p>
        </p:txBody>
      </p:sp>
      <p:sp>
        <p:nvSpPr>
          <p:cNvPr id="4" name="AutoShape 2" descr="A diagram outlining Salesforce archite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Content Placeholder 2"/>
          <p:cNvSpPr>
            <a:spLocks noGrp="1"/>
          </p:cNvSpPr>
          <p:nvPr>
            <p:ph idx="1"/>
          </p:nvPr>
        </p:nvSpPr>
        <p:spPr>
          <a:xfrm>
            <a:off x="838200" y="1809860"/>
            <a:ext cx="11222420" cy="2273409"/>
          </a:xfrm>
        </p:spPr>
        <p:txBody>
          <a:bodyPr>
            <a:normAutofit/>
          </a:bodyPr>
          <a:lstStyle/>
          <a:p>
            <a:r>
              <a:rPr lang="en-US" smtClean="0"/>
              <a:t>Multitenancy: nhóm người dùng được chia sẽ </a:t>
            </a:r>
          </a:p>
          <a:p>
            <a:pPr lvl="1"/>
            <a:r>
              <a:rPr lang="en-US" smtClean="0"/>
              <a:t>Dữ liệu: đánh giá của người dùng (comments in social network) [trong cùng tổ chức – chính sách an toàn dữ liệu (security policy)]</a:t>
            </a:r>
          </a:p>
          <a:p>
            <a:pPr lvl="1"/>
            <a:r>
              <a:rPr lang="en-US" smtClean="0"/>
              <a:t>Tài nguyên phần cứng (CPU, RAM) và lưu trữ dữ liệu [giữa các tổ chức]</a:t>
            </a:r>
          </a:p>
          <a:p>
            <a:pPr lvl="1"/>
            <a:r>
              <a:rPr lang="en-US" smtClean="0"/>
              <a:t>Nhóm người dùng sẽ sử dụng phần mếm một cách độc lập</a:t>
            </a:r>
          </a:p>
          <a:p>
            <a:endParaRPr lang="en-US" smtClean="0"/>
          </a:p>
          <a:p>
            <a:endParaRPr lang="en-US" smtClean="0"/>
          </a:p>
          <a:p>
            <a:endParaRPr lang="en-US" smtClean="0"/>
          </a:p>
        </p:txBody>
      </p:sp>
      <p:sp>
        <p:nvSpPr>
          <p:cNvPr id="5" name="Content Placeholder 2"/>
          <p:cNvSpPr txBox="1">
            <a:spLocks/>
          </p:cNvSpPr>
          <p:nvPr/>
        </p:nvSpPr>
        <p:spPr>
          <a:xfrm>
            <a:off x="838199" y="3839826"/>
            <a:ext cx="11222421" cy="30181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Hệ thống phân tán đồ sộ (massive) </a:t>
            </a:r>
          </a:p>
          <a:p>
            <a:pPr lvl="1"/>
            <a:r>
              <a:rPr lang="en-US" smtClean="0"/>
              <a:t>Hỗ trợ multi</a:t>
            </a:r>
            <a:r>
              <a:rPr lang="en-US" b="1" smtClean="0"/>
              <a:t>tenant</a:t>
            </a:r>
            <a:r>
              <a:rPr lang="en-US" smtClean="0"/>
              <a:t>.</a:t>
            </a:r>
          </a:p>
          <a:p>
            <a:pPr lvl="1"/>
            <a:r>
              <a:rPr lang="en-US" smtClean="0"/>
              <a:t>Xây dựng hàng loạt dịch vụ (tìm kiếm, lưu trữ, caching, AI) (</a:t>
            </a:r>
            <a:r>
              <a:rPr lang="en-US" b="1" smtClean="0"/>
              <a:t>services</a:t>
            </a:r>
            <a:r>
              <a:rPr lang="en-US" smtClean="0"/>
              <a:t>) để đáp ứng 1 yêu cầu</a:t>
            </a:r>
          </a:p>
          <a:p>
            <a:pPr lvl="1"/>
            <a:r>
              <a:rPr lang="en-US" smtClean="0"/>
              <a:t>Được chia sẽ bởi hàng trăm instances</a:t>
            </a:r>
          </a:p>
          <a:p>
            <a:pPr lvl="1"/>
            <a:r>
              <a:rPr lang="en-US" smtClean="0"/>
              <a:t>Truy cập trên nhiều đối tượng lưu trữ dữ liệu (properties)</a:t>
            </a:r>
          </a:p>
          <a:p>
            <a:pPr lvl="1"/>
            <a:r>
              <a:rPr lang="en-US" smtClean="0"/>
              <a:t>Trong rất nhiều data centers của hàng trăm server</a:t>
            </a:r>
          </a:p>
          <a:p>
            <a:pPr lvl="1"/>
            <a:r>
              <a:rPr lang="en-US" smtClean="0"/>
              <a:t>Trong 1 sản phẩm phân tán trải rộng toàn cầu</a:t>
            </a:r>
          </a:p>
          <a:p>
            <a:endParaRPr lang="en-US" smtClean="0"/>
          </a:p>
          <a:p>
            <a:endParaRPr lang="en-US" smtClean="0"/>
          </a:p>
          <a:p>
            <a:endParaRPr lang="en-US" smtClean="0"/>
          </a:p>
        </p:txBody>
      </p:sp>
      <p:sp>
        <p:nvSpPr>
          <p:cNvPr id="3" name="Down Arrow 2"/>
          <p:cNvSpPr/>
          <p:nvPr/>
        </p:nvSpPr>
        <p:spPr>
          <a:xfrm>
            <a:off x="155575" y="1939159"/>
            <a:ext cx="714158" cy="1900668"/>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mtClean="0">
                <a:solidFill>
                  <a:schemeClr val="tx1"/>
                </a:solidFill>
              </a:rPr>
              <a:t>Basic</a:t>
            </a:r>
            <a:endParaRPr lang="en-US">
              <a:solidFill>
                <a:schemeClr val="tx1"/>
              </a:solidFill>
            </a:endParaRPr>
          </a:p>
        </p:txBody>
      </p:sp>
      <p:sp>
        <p:nvSpPr>
          <p:cNvPr id="8" name="Down Arrow 7"/>
          <p:cNvSpPr/>
          <p:nvPr/>
        </p:nvSpPr>
        <p:spPr>
          <a:xfrm>
            <a:off x="155575" y="3839825"/>
            <a:ext cx="714158" cy="290781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mtClean="0">
                <a:solidFill>
                  <a:schemeClr val="tx1"/>
                </a:solidFill>
              </a:rPr>
              <a:t>System</a:t>
            </a:r>
            <a:endParaRPr lang="en-US">
              <a:solidFill>
                <a:schemeClr val="tx1"/>
              </a:solidFill>
            </a:endParaRPr>
          </a:p>
        </p:txBody>
      </p:sp>
    </p:spTree>
    <p:extLst>
      <p:ext uri="{BB962C8B-B14F-4D97-AF65-F5344CB8AC3E}">
        <p14:creationId xmlns:p14="http://schemas.microsoft.com/office/powerpoint/2010/main" val="1324904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a:t>
            </a:r>
            <a:r>
              <a:rPr lang="en-US" smtClean="0"/>
              <a:t>Salesforce</a:t>
            </a:r>
            <a:endParaRPr lang="en-US"/>
          </a:p>
        </p:txBody>
      </p:sp>
      <p:sp>
        <p:nvSpPr>
          <p:cNvPr id="4" name="AutoShape 2" descr="A diagram outlining Salesforce archite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Content Placeholder 2"/>
          <p:cNvSpPr>
            <a:spLocks noGrp="1"/>
          </p:cNvSpPr>
          <p:nvPr>
            <p:ph idx="1"/>
          </p:nvPr>
        </p:nvSpPr>
        <p:spPr>
          <a:xfrm>
            <a:off x="838200" y="1809860"/>
            <a:ext cx="11222420" cy="5048140"/>
          </a:xfrm>
        </p:spPr>
        <p:txBody>
          <a:bodyPr>
            <a:normAutofit fontScale="92500" lnSpcReduction="10000"/>
          </a:bodyPr>
          <a:lstStyle/>
          <a:p>
            <a:r>
              <a:rPr lang="en-US" smtClean="0"/>
              <a:t>Cơ chế cân bằng tải (Load Balancing)</a:t>
            </a:r>
          </a:p>
          <a:p>
            <a:pPr lvl="1"/>
            <a:r>
              <a:rPr lang="en-US" smtClean="0"/>
              <a:t>Mỗi dịch vụ (service) được thực hiện cơ chế load balancing hoặc cluster để đảm yêu cầu được đáp ứng trong thời gian phù hợp.</a:t>
            </a:r>
          </a:p>
          <a:p>
            <a:pPr lvl="1"/>
            <a:r>
              <a:rPr lang="en-US" smtClean="0"/>
              <a:t>Load balancing sẽ thực hiện trên máy ảo, máy vật lý hay trong ứng dụng (Lighting container)</a:t>
            </a:r>
          </a:p>
          <a:p>
            <a:r>
              <a:rPr lang="en-US" smtClean="0"/>
              <a:t>Khả năng mở rộng (Scalability)</a:t>
            </a:r>
          </a:p>
          <a:p>
            <a:pPr lvl="1"/>
            <a:r>
              <a:rPr lang="en-US" smtClean="0"/>
              <a:t>Những dịch vụ được gom chung thành một nhóm gọi là Instance</a:t>
            </a:r>
          </a:p>
          <a:p>
            <a:pPr lvl="1"/>
            <a:r>
              <a:rPr lang="en-US" smtClean="0"/>
              <a:t>Những instance sẽ được hỗ trợ cơ chế sharding (partition trên data store) </a:t>
            </a:r>
            <a:r>
              <a:rPr lang="en-US" smtClean="0">
                <a:sym typeface="Wingdings" panose="05000000000000000000" pitchFamily="2" charset="2"/>
              </a:rPr>
              <a:t> Dễ dàng mở rộng khả năng lưu trữ</a:t>
            </a:r>
            <a:r>
              <a:rPr lang="en-US" smtClean="0"/>
              <a:t> </a:t>
            </a:r>
          </a:p>
          <a:p>
            <a:r>
              <a:rPr lang="en-US"/>
              <a:t>Tính chịu lỗi (Fault Isolation</a:t>
            </a:r>
            <a:r>
              <a:rPr lang="en-US" smtClean="0"/>
              <a:t>)</a:t>
            </a:r>
          </a:p>
          <a:p>
            <a:pPr lvl="1"/>
            <a:r>
              <a:rPr lang="en-US" smtClean="0"/>
              <a:t>Do cơ chế Sharding, khi có lỗi xảy ra trên một nơi lưu trữ, dịch vụ vẫn hoạt động</a:t>
            </a:r>
          </a:p>
          <a:p>
            <a:r>
              <a:rPr lang="en-US" smtClean="0"/>
              <a:t>Hạn chế độ trễ do vị trí địa lý</a:t>
            </a:r>
          </a:p>
          <a:p>
            <a:pPr lvl="1"/>
            <a:r>
              <a:rPr lang="en-US" smtClean="0"/>
              <a:t>Nếu khách hang ở Việt nam yêu cầu dịch vụ, data center ở Singapore hoặc Nhật sẽ là nơi tốt nhất. </a:t>
            </a:r>
            <a:endParaRPr lang="en-US"/>
          </a:p>
          <a:p>
            <a:pPr lvl="1"/>
            <a:endParaRPr lang="en-US" smtClean="0"/>
          </a:p>
          <a:p>
            <a:endParaRPr lang="en-US" smtClean="0"/>
          </a:p>
          <a:p>
            <a:endParaRPr lang="en-US" smtClean="0"/>
          </a:p>
          <a:p>
            <a:endParaRPr lang="en-US" smtClean="0"/>
          </a:p>
        </p:txBody>
      </p:sp>
    </p:spTree>
    <p:extLst>
      <p:ext uri="{BB962C8B-B14F-4D97-AF65-F5344CB8AC3E}">
        <p14:creationId xmlns:p14="http://schemas.microsoft.com/office/powerpoint/2010/main" val="1313811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 Cách Sử </a:t>
            </a:r>
            <a:r>
              <a:rPr lang="en-US" smtClean="0"/>
              <a:t>Dụng Sales Cloud</a:t>
            </a:r>
            <a:endParaRPr lang="en-US"/>
          </a:p>
        </p:txBody>
      </p:sp>
      <p:sp>
        <p:nvSpPr>
          <p:cNvPr id="3" name="Content Placeholder 2"/>
          <p:cNvSpPr>
            <a:spLocks noGrp="1"/>
          </p:cNvSpPr>
          <p:nvPr>
            <p:ph idx="1"/>
          </p:nvPr>
        </p:nvSpPr>
        <p:spPr>
          <a:xfrm>
            <a:off x="838200" y="1825625"/>
            <a:ext cx="10515600" cy="1845114"/>
          </a:xfrm>
        </p:spPr>
        <p:txBody>
          <a:bodyPr/>
          <a:lstStyle/>
          <a:p>
            <a:r>
              <a:rPr lang="en-US" smtClean="0"/>
              <a:t>Tình huống: công ty cần một nơi quản lý tập trung tất cả thông tin liên lạc của một cá nhân đến khách hàng để có cái nhìn tổng quan và nhất quán cho khách hàng giữa các thành viên. Từ đó đánh giá hiệu quả bán hàng của công ty.</a:t>
            </a:r>
            <a:endParaRPr lang="en-US" smtClean="0"/>
          </a:p>
          <a:p>
            <a:endParaRPr lang="en-US"/>
          </a:p>
        </p:txBody>
      </p:sp>
      <p:pic>
        <p:nvPicPr>
          <p:cNvPr id="5" name="Picture 4"/>
          <p:cNvPicPr>
            <a:picLocks noChangeAspect="1"/>
          </p:cNvPicPr>
          <p:nvPr/>
        </p:nvPicPr>
        <p:blipFill>
          <a:blip r:embed="rId2"/>
          <a:stretch>
            <a:fillRect/>
          </a:stretch>
        </p:blipFill>
        <p:spPr>
          <a:xfrm>
            <a:off x="5499591" y="4818421"/>
            <a:ext cx="1181591" cy="1220332"/>
          </a:xfrm>
          <a:prstGeom prst="rect">
            <a:avLst/>
          </a:prstGeom>
        </p:spPr>
      </p:pic>
      <p:sp>
        <p:nvSpPr>
          <p:cNvPr id="6" name="Cloud 5"/>
          <p:cNvSpPr/>
          <p:nvPr/>
        </p:nvSpPr>
        <p:spPr>
          <a:xfrm>
            <a:off x="6492608" y="3350670"/>
            <a:ext cx="1484744" cy="92797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Account</a:t>
            </a:r>
            <a:endParaRPr lang="en-US"/>
          </a:p>
        </p:txBody>
      </p:sp>
      <p:sp>
        <p:nvSpPr>
          <p:cNvPr id="7" name="Cloud 6"/>
          <p:cNvSpPr/>
          <p:nvPr/>
        </p:nvSpPr>
        <p:spPr>
          <a:xfrm>
            <a:off x="7845719" y="4336240"/>
            <a:ext cx="1518744" cy="75230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Chatter</a:t>
            </a:r>
            <a:endParaRPr lang="en-US"/>
          </a:p>
        </p:txBody>
      </p:sp>
      <p:sp>
        <p:nvSpPr>
          <p:cNvPr id="8" name="Cloud 7"/>
          <p:cNvSpPr/>
          <p:nvPr/>
        </p:nvSpPr>
        <p:spPr>
          <a:xfrm>
            <a:off x="2260806" y="4102975"/>
            <a:ext cx="1686910" cy="94593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Lead</a:t>
            </a:r>
            <a:endParaRPr lang="en-US"/>
          </a:p>
        </p:txBody>
      </p:sp>
      <p:sp>
        <p:nvSpPr>
          <p:cNvPr id="9" name="Cloud 8"/>
          <p:cNvSpPr/>
          <p:nvPr/>
        </p:nvSpPr>
        <p:spPr>
          <a:xfrm>
            <a:off x="4226547" y="3332710"/>
            <a:ext cx="1686910" cy="94593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Contact</a:t>
            </a:r>
            <a:endParaRPr lang="en-US"/>
          </a:p>
        </p:txBody>
      </p:sp>
      <p:sp>
        <p:nvSpPr>
          <p:cNvPr id="10" name="Cloud 9"/>
          <p:cNvSpPr/>
          <p:nvPr/>
        </p:nvSpPr>
        <p:spPr>
          <a:xfrm>
            <a:off x="7882707" y="5445389"/>
            <a:ext cx="1865586" cy="109833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Dashboard</a:t>
            </a:r>
            <a:endParaRPr lang="en-US"/>
          </a:p>
        </p:txBody>
      </p:sp>
      <p:sp>
        <p:nvSpPr>
          <p:cNvPr id="11" name="Cloud 10"/>
          <p:cNvSpPr/>
          <p:nvPr/>
        </p:nvSpPr>
        <p:spPr>
          <a:xfrm>
            <a:off x="2066215" y="5557342"/>
            <a:ext cx="1686910" cy="94593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Portal</a:t>
            </a:r>
            <a:endParaRPr lang="en-US"/>
          </a:p>
        </p:txBody>
      </p:sp>
      <p:pic>
        <p:nvPicPr>
          <p:cNvPr id="13" name="Picture 12"/>
          <p:cNvPicPr>
            <a:picLocks noChangeAspect="1"/>
          </p:cNvPicPr>
          <p:nvPr/>
        </p:nvPicPr>
        <p:blipFill>
          <a:blip r:embed="rId3"/>
          <a:stretch>
            <a:fillRect/>
          </a:stretch>
        </p:blipFill>
        <p:spPr>
          <a:xfrm>
            <a:off x="5228403" y="6209841"/>
            <a:ext cx="1735192" cy="408103"/>
          </a:xfrm>
          <a:prstGeom prst="rect">
            <a:avLst/>
          </a:prstGeom>
        </p:spPr>
      </p:pic>
      <p:cxnSp>
        <p:nvCxnSpPr>
          <p:cNvPr id="15" name="Straight Arrow Connector 14"/>
          <p:cNvCxnSpPr/>
          <p:nvPr/>
        </p:nvCxnSpPr>
        <p:spPr>
          <a:xfrm flipV="1">
            <a:off x="3947716" y="5601939"/>
            <a:ext cx="1122286" cy="37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0"/>
          </p:cNvCxnSpPr>
          <p:nvPr/>
        </p:nvCxnSpPr>
        <p:spPr>
          <a:xfrm>
            <a:off x="3946310" y="4575941"/>
            <a:ext cx="1274015" cy="539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1"/>
          </p:cNvCxnSpPr>
          <p:nvPr/>
        </p:nvCxnSpPr>
        <p:spPr>
          <a:xfrm>
            <a:off x="5070002" y="4277634"/>
            <a:ext cx="601458" cy="473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508402" y="4234902"/>
            <a:ext cx="334585" cy="570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875474" y="4942436"/>
            <a:ext cx="868853" cy="31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6816468" y="5752340"/>
            <a:ext cx="1045690" cy="444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770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439" y="2821722"/>
            <a:ext cx="10515600" cy="1325563"/>
          </a:xfrm>
          <a:ln>
            <a:noFill/>
          </a:ln>
        </p:spPr>
        <p:txBody>
          <a:bodyPr/>
          <a:lstStyle/>
          <a:p>
            <a:pPr algn="ctr"/>
            <a:r>
              <a:rPr lang="en-US" smtClean="0"/>
              <a:t>Q&amp;A </a:t>
            </a:r>
            <a:br>
              <a:rPr lang="en-US" smtClean="0"/>
            </a:br>
            <a:r>
              <a:rPr lang="en-US" smtClean="0"/>
              <a:t>Cám ơn</a:t>
            </a:r>
            <a:endParaRPr lang="en-US"/>
          </a:p>
        </p:txBody>
      </p:sp>
      <p:sp>
        <p:nvSpPr>
          <p:cNvPr id="4" name="AutoShape 2" descr="Image result for wireless sensor networks pi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7121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Nội</a:t>
            </a:r>
            <a:r>
              <a:rPr lang="en-US" smtClean="0"/>
              <a:t> Dung</a:t>
            </a:r>
            <a:endParaRPr lang="en-US"/>
          </a:p>
        </p:txBody>
      </p:sp>
      <p:sp>
        <p:nvSpPr>
          <p:cNvPr id="3" name="Content Placeholder 2"/>
          <p:cNvSpPr>
            <a:spLocks noGrp="1"/>
          </p:cNvSpPr>
          <p:nvPr>
            <p:ph idx="1"/>
          </p:nvPr>
        </p:nvSpPr>
        <p:spPr/>
        <p:txBody>
          <a:bodyPr/>
          <a:lstStyle/>
          <a:p>
            <a:r>
              <a:rPr lang="en-US" smtClean="0"/>
              <a:t>Giới Thiệu Salesforce.com</a:t>
            </a:r>
          </a:p>
          <a:p>
            <a:r>
              <a:rPr lang="en-US" smtClean="0"/>
              <a:t>Kiến </a:t>
            </a:r>
            <a:r>
              <a:rPr lang="en-US" smtClean="0"/>
              <a:t>Trúc &amp; Dịch </a:t>
            </a:r>
            <a:r>
              <a:rPr lang="en-US" smtClean="0"/>
              <a:t>Vụ</a:t>
            </a:r>
          </a:p>
          <a:p>
            <a:r>
              <a:rPr lang="en-US" smtClean="0"/>
              <a:t>Demo Cách Sử </a:t>
            </a:r>
            <a:r>
              <a:rPr lang="en-US" smtClean="0"/>
              <a:t>Dụng Sales Cloud</a:t>
            </a:r>
            <a:endParaRPr lang="en-US" smtClean="0"/>
          </a:p>
          <a:p>
            <a:r>
              <a:rPr lang="en-US" smtClean="0"/>
              <a:t>Q&amp;A</a:t>
            </a:r>
          </a:p>
          <a:p>
            <a:endParaRPr lang="en-US"/>
          </a:p>
        </p:txBody>
      </p:sp>
    </p:spTree>
    <p:extLst>
      <p:ext uri="{BB962C8B-B14F-4D97-AF65-F5344CB8AC3E}">
        <p14:creationId xmlns:p14="http://schemas.microsoft.com/office/powerpoint/2010/main" val="2299511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Salesforce.com</a:t>
            </a:r>
            <a:endParaRPr lang="en-US"/>
          </a:p>
        </p:txBody>
      </p:sp>
      <p:sp>
        <p:nvSpPr>
          <p:cNvPr id="3" name="Content Placeholder 2"/>
          <p:cNvSpPr>
            <a:spLocks noGrp="1"/>
          </p:cNvSpPr>
          <p:nvPr>
            <p:ph idx="1"/>
          </p:nvPr>
        </p:nvSpPr>
        <p:spPr/>
        <p:txBody>
          <a:bodyPr>
            <a:normAutofit/>
          </a:bodyPr>
          <a:lstStyle/>
          <a:p>
            <a:r>
              <a:rPr lang="en-US" sz="2400" smtClean="0"/>
              <a:t>1999 - 2000: Ra đời ứng dụng web quản lý CRM theo mô hình SAAS, đặt tên là Salesforce.com tại Telegrap Hill, San Francisco, US. Ứng dụng này có giao diện tương tự Amazon</a:t>
            </a:r>
          </a:p>
          <a:p>
            <a:r>
              <a:rPr lang="en-US" sz="2400" smtClean="0"/>
              <a:t>2003: Sự kiện Dreamforce giới thiệu Salesforce 2.0</a:t>
            </a:r>
          </a:p>
          <a:p>
            <a:r>
              <a:rPr lang="en-US" sz="2400" smtClean="0"/>
              <a:t>2005: AppExchange – “iTunes of business software”, Marketing cloud ra đời</a:t>
            </a:r>
          </a:p>
          <a:p>
            <a:r>
              <a:rPr lang="en-US" sz="2400" smtClean="0"/>
              <a:t>2006: Apex (OOP language), Visualforce ra đời. Từ đây Salesforce.com cũng trở thành PAAS</a:t>
            </a:r>
          </a:p>
          <a:p>
            <a:r>
              <a:rPr lang="en-US" sz="2400" smtClean="0"/>
              <a:t>2012: Ra đời thêm ứng dụng Marketing cloud và Mobile cloud</a:t>
            </a:r>
          </a:p>
          <a:p>
            <a:r>
              <a:rPr lang="en-US" sz="2400" smtClean="0"/>
              <a:t>2015: Ra đời Lighting, giao diện của Salesforce.com thay đổi sau 16 năm.</a:t>
            </a:r>
          </a:p>
          <a:p>
            <a:r>
              <a:rPr lang="en-US" sz="2400" smtClean="0"/>
              <a:t>2016: cùng với làng sóng AI, Salesforce.com phát triển sản phẩm Einstein</a:t>
            </a:r>
          </a:p>
          <a:p>
            <a:endParaRPr lang="en-US" sz="2400" smtClean="0"/>
          </a:p>
          <a:p>
            <a:endParaRPr lang="en-US" sz="2400" smtClean="0"/>
          </a:p>
          <a:p>
            <a:endParaRPr lang="en-US" sz="2400" smtClean="0"/>
          </a:p>
          <a:p>
            <a:endParaRPr lang="en-US" sz="2400" smtClean="0"/>
          </a:p>
          <a:p>
            <a:endParaRPr lang="en-US" sz="2400" smtClean="0"/>
          </a:p>
        </p:txBody>
      </p:sp>
    </p:spTree>
    <p:extLst>
      <p:ext uri="{BB962C8B-B14F-4D97-AF65-F5344CB8AC3E}">
        <p14:creationId xmlns:p14="http://schemas.microsoft.com/office/powerpoint/2010/main" val="2229189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Salesforce.com</a:t>
            </a:r>
            <a:endParaRPr lang="en-US"/>
          </a:p>
        </p:txBody>
      </p:sp>
      <p:sp>
        <p:nvSpPr>
          <p:cNvPr id="3" name="Content Placeholder 2"/>
          <p:cNvSpPr>
            <a:spLocks noGrp="1"/>
          </p:cNvSpPr>
          <p:nvPr>
            <p:ph idx="1"/>
          </p:nvPr>
        </p:nvSpPr>
        <p:spPr/>
        <p:txBody>
          <a:bodyPr/>
          <a:lstStyle/>
          <a:p>
            <a:r>
              <a:rPr lang="en-US" smtClean="0"/>
              <a:t>Salesforce.com là dịch vụ đám mây đầu tiên và lớn nhất hiện nay hỗ trợ cả người dùng cuối và kỹ sư lập trình</a:t>
            </a:r>
          </a:p>
          <a:p>
            <a:endParaRPr lang="en-US" smtClean="0"/>
          </a:p>
          <a:p>
            <a:r>
              <a:rPr lang="en-US" smtClean="0"/>
              <a:t>Salesforce.com </a:t>
            </a:r>
            <a:r>
              <a:rPr lang="en-US" smtClean="0"/>
              <a:t>là dịch vụ đám mây đáp ứng nhu cầu như</a:t>
            </a:r>
          </a:p>
          <a:p>
            <a:pPr lvl="1"/>
            <a:r>
              <a:rPr lang="en-US" smtClean="0"/>
              <a:t>Quản trị quan hệ khách hàng</a:t>
            </a:r>
          </a:p>
          <a:p>
            <a:pPr lvl="1"/>
            <a:r>
              <a:rPr lang="en-US" smtClean="0"/>
              <a:t>Tích hợp Salesforce với các hệ thống khác (Azure có thể gọi Salesforce API)</a:t>
            </a:r>
          </a:p>
          <a:p>
            <a:pPr lvl="1"/>
            <a:r>
              <a:rPr lang="en-US" smtClean="0"/>
              <a:t>Cho phép xây dựng các ứng dụng riêng và triển khai trên Salesforce.com</a:t>
            </a:r>
          </a:p>
          <a:p>
            <a:pPr marL="457200" lvl="1" indent="0">
              <a:buNone/>
            </a:pPr>
            <a:r>
              <a:rPr lang="en-US" smtClean="0"/>
              <a:t> </a:t>
            </a:r>
          </a:p>
          <a:p>
            <a:r>
              <a:rPr lang="en-US" smtClean="0"/>
              <a:t>Salesforce cung cấp những loại dịch vụ: PAAS, SAAS</a:t>
            </a:r>
            <a:endParaRPr lang="en-US"/>
          </a:p>
        </p:txBody>
      </p:sp>
    </p:spTree>
    <p:extLst>
      <p:ext uri="{BB962C8B-B14F-4D97-AF65-F5344CB8AC3E}">
        <p14:creationId xmlns:p14="http://schemas.microsoft.com/office/powerpoint/2010/main" val="4231219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Salesforce.com</a:t>
            </a:r>
            <a:endParaRPr lang="en-US"/>
          </a:p>
        </p:txBody>
      </p:sp>
      <p:sp>
        <p:nvSpPr>
          <p:cNvPr id="3" name="Content Placeholder 2"/>
          <p:cNvSpPr>
            <a:spLocks noGrp="1"/>
          </p:cNvSpPr>
          <p:nvPr>
            <p:ph idx="1"/>
          </p:nvPr>
        </p:nvSpPr>
        <p:spPr/>
        <p:txBody>
          <a:bodyPr/>
          <a:lstStyle/>
          <a:p>
            <a:r>
              <a:rPr lang="en-US" smtClean="0"/>
              <a:t>PAAS</a:t>
            </a:r>
          </a:p>
          <a:p>
            <a:pPr lvl="1"/>
            <a:r>
              <a:rPr lang="en-US"/>
              <a:t>Mobile Software Development Kit (SDK</a:t>
            </a:r>
            <a:r>
              <a:rPr lang="en-US" smtClean="0"/>
              <a:t>), </a:t>
            </a:r>
            <a:r>
              <a:rPr lang="en-US"/>
              <a:t>Social and mobile built-in </a:t>
            </a:r>
            <a:endParaRPr lang="en-US" smtClean="0"/>
          </a:p>
          <a:p>
            <a:pPr lvl="1"/>
            <a:r>
              <a:rPr lang="en-US"/>
              <a:t>Rich developer </a:t>
            </a:r>
            <a:r>
              <a:rPr lang="en-US" smtClean="0"/>
              <a:t>environment, </a:t>
            </a:r>
            <a:r>
              <a:rPr lang="en-US"/>
              <a:t>Fully managed cloud </a:t>
            </a:r>
            <a:r>
              <a:rPr lang="en-US" smtClean="0"/>
              <a:t>database</a:t>
            </a:r>
          </a:p>
          <a:p>
            <a:pPr lvl="1"/>
            <a:r>
              <a:rPr lang="en-US"/>
              <a:t>Point-and-click app </a:t>
            </a:r>
            <a:r>
              <a:rPr lang="en-US" smtClean="0"/>
              <a:t>building, </a:t>
            </a:r>
            <a:r>
              <a:rPr lang="en-US"/>
              <a:t>Multi-language </a:t>
            </a:r>
            <a:r>
              <a:rPr lang="en-US" smtClean="0"/>
              <a:t>development (4 platforms)</a:t>
            </a:r>
          </a:p>
          <a:p>
            <a:pPr lvl="1"/>
            <a:r>
              <a:rPr lang="en-US"/>
              <a:t>Cloud app marketplace</a:t>
            </a:r>
            <a:endParaRPr lang="en-US" smtClean="0"/>
          </a:p>
          <a:p>
            <a:r>
              <a:rPr lang="en-US" smtClean="0"/>
              <a:t>SAAS</a:t>
            </a:r>
          </a:p>
          <a:p>
            <a:pPr lvl="1"/>
            <a:r>
              <a:rPr lang="en-US" smtClean="0"/>
              <a:t>Sales, Marketing, Service, Community, Analytic</a:t>
            </a:r>
          </a:p>
          <a:p>
            <a:pPr lvl="1"/>
            <a:r>
              <a:rPr lang="en-US" smtClean="0"/>
              <a:t>Apps, IoT, Quip, AppExchange</a:t>
            </a:r>
          </a:p>
          <a:p>
            <a:endParaRPr lang="en-US" smtClean="0"/>
          </a:p>
        </p:txBody>
      </p:sp>
    </p:spTree>
    <p:extLst>
      <p:ext uri="{BB962C8B-B14F-4D97-AF65-F5344CB8AC3E}">
        <p14:creationId xmlns:p14="http://schemas.microsoft.com/office/powerpoint/2010/main" val="450148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a:t>
            </a:r>
            <a:r>
              <a:rPr lang="en-US" smtClean="0"/>
              <a:t>Trúc và Dịch Vụ </a:t>
            </a:r>
            <a:r>
              <a:rPr lang="en-US" smtClean="0"/>
              <a:t>Salesforce</a:t>
            </a:r>
            <a:endParaRPr lang="en-US"/>
          </a:p>
        </p:txBody>
      </p:sp>
      <p:sp>
        <p:nvSpPr>
          <p:cNvPr id="4" name="AutoShape 2" descr="A diagram outlining Salesforce archite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2118695" y="1878126"/>
            <a:ext cx="8202304" cy="4798214"/>
          </a:xfrm>
          <a:prstGeom prst="rect">
            <a:avLst/>
          </a:prstGeom>
        </p:spPr>
      </p:pic>
      <p:sp>
        <p:nvSpPr>
          <p:cNvPr id="6" name="Content Placeholder 2"/>
          <p:cNvSpPr>
            <a:spLocks noGrp="1"/>
          </p:cNvSpPr>
          <p:nvPr>
            <p:ph idx="1"/>
          </p:nvPr>
        </p:nvSpPr>
        <p:spPr>
          <a:xfrm>
            <a:off x="1216573" y="1880154"/>
            <a:ext cx="691056" cy="4796185"/>
          </a:xfrm>
          <a:solidFill>
            <a:schemeClr val="accent5">
              <a:lumMod val="40000"/>
              <a:lumOff val="60000"/>
            </a:schemeClr>
          </a:solidFill>
        </p:spPr>
        <p:txBody>
          <a:bodyPr vert="vert270" anchor="ctr" anchorCtr="1">
            <a:normAutofit/>
          </a:bodyPr>
          <a:lstStyle/>
          <a:p>
            <a:pPr marL="0" indent="0">
              <a:buNone/>
            </a:pPr>
            <a:r>
              <a:rPr lang="en-US" b="1" smtClean="0">
                <a:solidFill>
                  <a:schemeClr val="bg1"/>
                </a:solidFill>
              </a:rPr>
              <a:t>#1 Web Scaling</a:t>
            </a:r>
          </a:p>
        </p:txBody>
      </p:sp>
    </p:spTree>
    <p:extLst>
      <p:ext uri="{BB962C8B-B14F-4D97-AF65-F5344CB8AC3E}">
        <p14:creationId xmlns:p14="http://schemas.microsoft.com/office/powerpoint/2010/main" val="3169139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Dịch vụ Salesforce SAAS</a:t>
            </a:r>
            <a:endParaRPr lang="en-US"/>
          </a:p>
        </p:txBody>
      </p:sp>
      <p:sp>
        <p:nvSpPr>
          <p:cNvPr id="4" name="AutoShape 2" descr="A diagram outlining Salesforce archite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Content Placeholder 2"/>
          <p:cNvSpPr>
            <a:spLocks noGrp="1"/>
          </p:cNvSpPr>
          <p:nvPr>
            <p:ph idx="1"/>
          </p:nvPr>
        </p:nvSpPr>
        <p:spPr>
          <a:xfrm>
            <a:off x="838199" y="1825625"/>
            <a:ext cx="11222421" cy="4351338"/>
          </a:xfrm>
        </p:spPr>
        <p:txBody>
          <a:bodyPr>
            <a:normAutofit/>
          </a:bodyPr>
          <a:lstStyle/>
          <a:p>
            <a:r>
              <a:rPr lang="en-US" smtClean="0"/>
              <a:t>Sales Cloud: cho phép người dùng quản lý Lead </a:t>
            </a:r>
            <a:r>
              <a:rPr lang="en-US" smtClean="0">
                <a:sym typeface="Wingdings" panose="05000000000000000000" pitchFamily="2" charset="2"/>
              </a:rPr>
              <a:t> Account, Contact, Opportunities và Reports,etc</a:t>
            </a:r>
            <a:r>
              <a:rPr lang="en-US" smtClean="0">
                <a:sym typeface="Wingdings" panose="05000000000000000000" pitchFamily="2" charset="2"/>
              </a:rPr>
              <a:t>.</a:t>
            </a:r>
          </a:p>
          <a:p>
            <a:r>
              <a:rPr lang="en-US"/>
              <a:t>AppExchange: như Apple store hoặc Play store cho phép cộng đồng người dùng phát triển nhiều sản phẩm và sẽ được triển khai trên Salesforce</a:t>
            </a:r>
          </a:p>
          <a:p>
            <a:endParaRPr lang="en-US" smtClean="0"/>
          </a:p>
          <a:p>
            <a:pPr lvl="1"/>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p:txBody>
      </p:sp>
    </p:spTree>
    <p:extLst>
      <p:ext uri="{BB962C8B-B14F-4D97-AF65-F5344CB8AC3E}">
        <p14:creationId xmlns:p14="http://schemas.microsoft.com/office/powerpoint/2010/main" val="3279226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Dịch vụ Salesforce SAAS</a:t>
            </a:r>
            <a:endParaRPr lang="en-US"/>
          </a:p>
        </p:txBody>
      </p:sp>
      <p:sp>
        <p:nvSpPr>
          <p:cNvPr id="4" name="AutoShape 2" descr="A diagram outlining Salesforce archite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Content Placeholder 2"/>
          <p:cNvSpPr>
            <a:spLocks noGrp="1"/>
          </p:cNvSpPr>
          <p:nvPr>
            <p:ph idx="1"/>
          </p:nvPr>
        </p:nvSpPr>
        <p:spPr>
          <a:xfrm>
            <a:off x="838199" y="1825625"/>
            <a:ext cx="11222421" cy="4351338"/>
          </a:xfrm>
        </p:spPr>
        <p:txBody>
          <a:bodyPr>
            <a:normAutofit/>
          </a:bodyPr>
          <a:lstStyle/>
          <a:p>
            <a:r>
              <a:rPr lang="en-US" smtClean="0"/>
              <a:t>Marketing </a:t>
            </a:r>
            <a:r>
              <a:rPr lang="en-US" smtClean="0"/>
              <a:t>Cloud: có 7 sản phẩm chính</a:t>
            </a:r>
          </a:p>
          <a:p>
            <a:pPr lvl="1"/>
            <a:r>
              <a:rPr lang="en-US"/>
              <a:t>Email </a:t>
            </a:r>
            <a:r>
              <a:rPr lang="en-US" smtClean="0"/>
              <a:t>Studio: marketing bằng email</a:t>
            </a:r>
            <a:endParaRPr lang="en-US"/>
          </a:p>
          <a:p>
            <a:pPr lvl="1"/>
            <a:r>
              <a:rPr lang="en-US"/>
              <a:t>Mobile </a:t>
            </a:r>
            <a:r>
              <a:rPr lang="en-US" smtClean="0"/>
              <a:t>Studio: marketing bằng mobile (SMS)</a:t>
            </a:r>
            <a:endParaRPr lang="en-US"/>
          </a:p>
          <a:p>
            <a:pPr lvl="1"/>
            <a:r>
              <a:rPr lang="en-US"/>
              <a:t>Social </a:t>
            </a:r>
            <a:r>
              <a:rPr lang="en-US" smtClean="0"/>
              <a:t>Studio: marketing bằng mạng xã hội</a:t>
            </a:r>
            <a:endParaRPr lang="en-US"/>
          </a:p>
          <a:p>
            <a:pPr lvl="1"/>
            <a:r>
              <a:rPr lang="en-US"/>
              <a:t>Advertising </a:t>
            </a:r>
            <a:r>
              <a:rPr lang="en-US" smtClean="0"/>
              <a:t>Studio: công cụ tạo ra mẫu quảng cáo</a:t>
            </a:r>
            <a:endParaRPr lang="en-US"/>
          </a:p>
          <a:p>
            <a:pPr lvl="1"/>
            <a:r>
              <a:rPr lang="en-US"/>
              <a:t>Journey </a:t>
            </a:r>
            <a:r>
              <a:rPr lang="en-US" smtClean="0"/>
              <a:t>Builder: quản lý dữ liệu và tiếp cận khách hàng qua tất cả các kênh, kết nối dữ liệu giữa Sales Cloud và Service Cloud  </a:t>
            </a:r>
            <a:endParaRPr lang="en-US"/>
          </a:p>
          <a:p>
            <a:pPr lvl="1"/>
            <a:r>
              <a:rPr lang="en-US"/>
              <a:t>Salesforce </a:t>
            </a:r>
            <a:r>
              <a:rPr lang="en-US" smtClean="0"/>
              <a:t>DMP: quản lý khách hàng bất kỳ khi nào có sự tương tác (customer profiler)</a:t>
            </a:r>
            <a:endParaRPr lang="en-US"/>
          </a:p>
          <a:p>
            <a:pPr lvl="1"/>
            <a:r>
              <a:rPr lang="en-US"/>
              <a:t>Data </a:t>
            </a:r>
            <a:r>
              <a:rPr lang="en-US" smtClean="0"/>
              <a:t>Studio: công cụ hỗ trợ chia sẽ dữ liệu</a:t>
            </a:r>
            <a:endParaRPr lang="en-US"/>
          </a:p>
          <a:p>
            <a:pPr lvl="1"/>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p:txBody>
      </p:sp>
    </p:spTree>
    <p:extLst>
      <p:ext uri="{BB962C8B-B14F-4D97-AF65-F5344CB8AC3E}">
        <p14:creationId xmlns:p14="http://schemas.microsoft.com/office/powerpoint/2010/main" val="3697114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Dịch vụ Salesforce SAAS</a:t>
            </a:r>
            <a:endParaRPr lang="en-US"/>
          </a:p>
        </p:txBody>
      </p:sp>
      <p:sp>
        <p:nvSpPr>
          <p:cNvPr id="4" name="AutoShape 2" descr="A diagram outlining Salesforce archite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Content Placeholder 2"/>
          <p:cNvSpPr>
            <a:spLocks noGrp="1"/>
          </p:cNvSpPr>
          <p:nvPr>
            <p:ph idx="1"/>
          </p:nvPr>
        </p:nvSpPr>
        <p:spPr>
          <a:xfrm>
            <a:off x="838200" y="1825624"/>
            <a:ext cx="10515600" cy="5032375"/>
          </a:xfrm>
        </p:spPr>
        <p:txBody>
          <a:bodyPr>
            <a:normAutofit/>
          </a:bodyPr>
          <a:lstStyle/>
          <a:p>
            <a:r>
              <a:rPr lang="en-US" smtClean="0"/>
              <a:t>Analytic </a:t>
            </a:r>
            <a:r>
              <a:rPr lang="en-US" smtClean="0"/>
              <a:t>Cloud</a:t>
            </a:r>
            <a:r>
              <a:rPr lang="en-US" smtClean="0"/>
              <a:t>:</a:t>
            </a:r>
          </a:p>
          <a:p>
            <a:pPr lvl="1"/>
            <a:r>
              <a:rPr lang="en-US" smtClean="0"/>
              <a:t>Xây dựng trên nền tảng Wave. Trong tương lai, người dùng cũng có thể xây dựng BI trên nền tảng này.</a:t>
            </a:r>
          </a:p>
          <a:p>
            <a:pPr lvl="1"/>
            <a:r>
              <a:rPr lang="en-US" smtClean="0"/>
              <a:t>Hỗ trợ những thành phần</a:t>
            </a:r>
          </a:p>
          <a:p>
            <a:pPr lvl="2"/>
            <a:r>
              <a:rPr lang="en-US" sz="2400" smtClean="0"/>
              <a:t>Dashboard</a:t>
            </a:r>
          </a:p>
          <a:p>
            <a:pPr lvl="2"/>
            <a:r>
              <a:rPr lang="en-US" sz="2400" smtClean="0"/>
              <a:t>Lenses: report</a:t>
            </a:r>
          </a:p>
          <a:p>
            <a:pPr lvl="2"/>
            <a:r>
              <a:rPr lang="en-US" sz="2400" smtClean="0"/>
              <a:t>Dataset: Salesforce dataset (Account, Lead) hay từ nguồn khác (CSV, ETL)</a:t>
            </a:r>
          </a:p>
          <a:p>
            <a:pPr lvl="2"/>
            <a:r>
              <a:rPr lang="en-US" sz="2400" smtClean="0"/>
              <a:t>Dataflow: luồng xử lý, tổng hợp dữ liệu trong ETL</a:t>
            </a:r>
          </a:p>
          <a:p>
            <a:r>
              <a:rPr lang="en-US" sz="3200" smtClean="0"/>
              <a:t>Einstein Discovery</a:t>
            </a:r>
            <a:r>
              <a:rPr lang="en-US" smtClean="0"/>
              <a:t>: </a:t>
            </a:r>
            <a:r>
              <a:rPr lang="en-US" sz="2400" smtClean="0"/>
              <a:t>xây dựng phân tích dữ liệu bán hàng, marketing, khách hàng mở rộng bằng công nghệ AI</a:t>
            </a:r>
          </a:p>
          <a:p>
            <a:pPr lvl="2"/>
            <a:r>
              <a:rPr lang="en-US" sz="2400" smtClean="0"/>
              <a:t>Self Service Advance Analytic</a:t>
            </a:r>
          </a:p>
          <a:p>
            <a:pPr lvl="2"/>
            <a:endParaRPr lang="en-US" smtClean="0"/>
          </a:p>
          <a:p>
            <a:pPr lvl="1"/>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p:txBody>
      </p:sp>
    </p:spTree>
    <p:extLst>
      <p:ext uri="{BB962C8B-B14F-4D97-AF65-F5344CB8AC3E}">
        <p14:creationId xmlns:p14="http://schemas.microsoft.com/office/powerpoint/2010/main" val="458654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1473</TotalTime>
  <Words>1091</Words>
  <Application>Microsoft Office PowerPoint</Application>
  <PresentationFormat>Widescreen</PresentationFormat>
  <Paragraphs>155</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Môn học – Cloud Computing</vt:lpstr>
      <vt:lpstr>Nội Dung</vt:lpstr>
      <vt:lpstr>Giới Thiệu Salesforce.com</vt:lpstr>
      <vt:lpstr>Giới Thiệu Salesforce.com</vt:lpstr>
      <vt:lpstr>Giới Thiệu Salesforce.com</vt:lpstr>
      <vt:lpstr>Kiến Trúc và Dịch Vụ Salesforce</vt:lpstr>
      <vt:lpstr>Dịch vụ Salesforce SAAS</vt:lpstr>
      <vt:lpstr>Dịch vụ Salesforce SAAS</vt:lpstr>
      <vt:lpstr>Dịch vụ Salesforce SAAS</vt:lpstr>
      <vt:lpstr>Dịch vụ Salesforce PAAS</vt:lpstr>
      <vt:lpstr>Dịch vụ Salesforce PAAS</vt:lpstr>
      <vt:lpstr>Kiến Trúc Salesforce</vt:lpstr>
      <vt:lpstr>Kiến Trúc Salesforce</vt:lpstr>
      <vt:lpstr>Demo Cách Sử Dụng Sales Cloud</vt:lpstr>
      <vt:lpstr>Q&amp;A  Cám ơn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Bui</dc:creator>
  <cp:lastModifiedBy>Mai Bui</cp:lastModifiedBy>
  <cp:revision>90</cp:revision>
  <dcterms:created xsi:type="dcterms:W3CDTF">2018-03-21T08:31:28Z</dcterms:created>
  <dcterms:modified xsi:type="dcterms:W3CDTF">2018-05-10T07:45:17Z</dcterms:modified>
</cp:coreProperties>
</file>