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72" r:id="rId4"/>
    <p:sldId id="268" r:id="rId5"/>
    <p:sldId id="271" r:id="rId6"/>
    <p:sldId id="269" r:id="rId7"/>
    <p:sldId id="273" r:id="rId8"/>
    <p:sldId id="277" r:id="rId9"/>
    <p:sldId id="274" r:id="rId10"/>
    <p:sldId id="275" r:id="rId11"/>
    <p:sldId id="276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47" autoAdjust="0"/>
  </p:normalViewPr>
  <p:slideViewPr>
    <p:cSldViewPr snapToGrid="0">
      <p:cViewPr varScale="1">
        <p:scale>
          <a:sx n="61" d="100"/>
          <a:sy n="61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42C3-DC4B-4644-A9FC-B73BCA19FF0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BA125-4052-4BA7-B5CB-A4B5D18D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https://en.wikipedia.org/wiki/Salesforce.com</a:t>
            </a:r>
          </a:p>
          <a:p>
            <a:r>
              <a:rPr lang="en-US" smtClean="0"/>
              <a:t>http://www.salesforceben.com/brief-history-salesforce-com/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A125-4052-4BA7-B5CB-A4B5D18D7E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0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https://www.salesforce.com/ap/learning-centre/tech/paas/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A125-4052-4BA7-B5CB-A4B5D18D7E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A125-4052-4BA7-B5CB-A4B5D18D7E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https://www.youtube.com/watch?v=GMwHqQtqEys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A125-4052-4BA7-B5CB-A4B5D18D7E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A125-4052-4BA7-B5CB-A4B5D18D7E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0288-9031-4B04-9B7C-7390093B927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: </a:t>
            </a:r>
            <a:r>
              <a:rPr lang="en-US" err="1" smtClean="0"/>
              <a:t>Bùi</a:t>
            </a:r>
            <a:r>
              <a:rPr lang="en-US" smtClean="0"/>
              <a:t> </a:t>
            </a:r>
            <a:r>
              <a:rPr lang="en-US" err="1" smtClean="0"/>
              <a:t>Huỳnh</a:t>
            </a:r>
            <a:r>
              <a:rPr lang="en-US" smtClean="0"/>
              <a:t> </a:t>
            </a:r>
            <a:r>
              <a:rPr lang="en-US" err="1" smtClean="0"/>
              <a:t>Thúy</a:t>
            </a:r>
            <a:r>
              <a:rPr lang="en-US" smtClean="0"/>
              <a:t> Mai</a:t>
            </a:r>
          </a:p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: 1784801010026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0288-9031-4B04-9B7C-7390093B927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D1B-AAD1-44E0-BBA5-3D25EBFC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0288-9031-4B04-9B7C-7390093B927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D1B-AAD1-44E0-BBA5-3D25EBFC1B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5600" y="5435600"/>
            <a:ext cx="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108700"/>
            <a:ext cx="241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4300" y="6134100"/>
            <a:ext cx="241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41300" y="6159500"/>
            <a:ext cx="241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17500" y="5334000"/>
            <a:ext cx="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79400" y="5226050"/>
            <a:ext cx="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2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0288-9031-4B04-9B7C-7390093B927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: </a:t>
            </a:r>
            <a:r>
              <a:rPr lang="en-US" err="1" smtClean="0"/>
              <a:t>Bùi</a:t>
            </a:r>
            <a:r>
              <a:rPr lang="en-US" smtClean="0"/>
              <a:t> </a:t>
            </a:r>
            <a:r>
              <a:rPr lang="en-US" err="1" smtClean="0"/>
              <a:t>Huỳnh</a:t>
            </a:r>
            <a:r>
              <a:rPr lang="en-US" smtClean="0"/>
              <a:t> </a:t>
            </a:r>
            <a:r>
              <a:rPr lang="en-US" err="1" smtClean="0"/>
              <a:t>Thúy</a:t>
            </a:r>
            <a:r>
              <a:rPr lang="en-US" smtClean="0"/>
              <a:t> Mai</a:t>
            </a:r>
          </a:p>
          <a:p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: 1784801010026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Môn học – Cloud Computing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Nội dung: Tìm Hiểu và Demo Sử Dụng Salesforce.com</a:t>
            </a:r>
          </a:p>
          <a:p>
            <a:r>
              <a:rPr lang="en-US" smtClean="0"/>
              <a:t>Giáo viên: Nguyễn Hồng Sơn</a:t>
            </a:r>
          </a:p>
          <a:p>
            <a:r>
              <a:rPr lang="en-US" smtClean="0"/>
              <a:t>Học viên: Bùi Huỳnh Thúy Mai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</a:t>
            </a:r>
            <a:r>
              <a:rPr lang="en-US" smtClean="0"/>
              <a:t>Salesforce – Kiến trúc chung</a:t>
            </a:r>
            <a:endParaRPr lang="en-US"/>
          </a:p>
        </p:txBody>
      </p:sp>
      <p:sp>
        <p:nvSpPr>
          <p:cNvPr id="4" name="AutoShape 2" descr="A diagram outlining Salesforce architectur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09860"/>
            <a:ext cx="11222420" cy="2273409"/>
          </a:xfrm>
        </p:spPr>
        <p:txBody>
          <a:bodyPr>
            <a:normAutofit/>
          </a:bodyPr>
          <a:lstStyle/>
          <a:p>
            <a:r>
              <a:rPr lang="en-US" smtClean="0"/>
              <a:t>Multitenancy: nhóm người dùng được chia sẽ </a:t>
            </a:r>
          </a:p>
          <a:p>
            <a:pPr lvl="1"/>
            <a:r>
              <a:rPr lang="en-US" smtClean="0"/>
              <a:t>Dữ liệu: đánh giá của người dùng (comments in social network) [trong cùng tổ chức – chính sách an toàn dữ liệu (security policy)]</a:t>
            </a:r>
          </a:p>
          <a:p>
            <a:pPr lvl="1"/>
            <a:r>
              <a:rPr lang="en-US" smtClean="0"/>
              <a:t>Tài nguyên phần cứng (CPU, RAM) và lưu trữ dữ liệu [giữa các tổ chức]</a:t>
            </a:r>
          </a:p>
          <a:p>
            <a:pPr lvl="1"/>
            <a:r>
              <a:rPr lang="en-US" smtClean="0"/>
              <a:t>Nhóm người dùng sẽ sử dụng phần mếm một cách độc lập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839826"/>
            <a:ext cx="11222421" cy="3018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Hệ thống phân tán đồ sộ (massive) </a:t>
            </a:r>
          </a:p>
          <a:p>
            <a:pPr lvl="1"/>
            <a:r>
              <a:rPr lang="en-US" smtClean="0"/>
              <a:t>Hỗ trợ multi</a:t>
            </a:r>
            <a:r>
              <a:rPr lang="en-US" b="1" smtClean="0"/>
              <a:t>tenant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Xây dựng hàng loạt dịch vụ (tìm kiếm, lưu trữ, caching, AI) (</a:t>
            </a:r>
            <a:r>
              <a:rPr lang="en-US" b="1" smtClean="0"/>
              <a:t>services</a:t>
            </a:r>
            <a:r>
              <a:rPr lang="en-US" smtClean="0"/>
              <a:t>) để đáp ứng 1 yêu cầu</a:t>
            </a:r>
          </a:p>
          <a:p>
            <a:pPr lvl="1"/>
            <a:r>
              <a:rPr lang="en-US" smtClean="0"/>
              <a:t>Được chia sẽ bởi hàng trăm instances</a:t>
            </a:r>
          </a:p>
          <a:p>
            <a:pPr lvl="1"/>
            <a:r>
              <a:rPr lang="en-US" smtClean="0"/>
              <a:t>Truy cập trên nhiều đối tượng lưu trữ dữ liệu (properties)</a:t>
            </a:r>
          </a:p>
          <a:p>
            <a:pPr lvl="1"/>
            <a:r>
              <a:rPr lang="en-US" smtClean="0"/>
              <a:t>Trong rất nhiều data centers của hàng trăm server</a:t>
            </a:r>
          </a:p>
          <a:p>
            <a:pPr lvl="1"/>
            <a:r>
              <a:rPr lang="en-US" smtClean="0"/>
              <a:t>Trong 1 sản phẩm phân tán trải rộng toàn cầu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3" name="Down Arrow 2"/>
          <p:cNvSpPr/>
          <p:nvPr/>
        </p:nvSpPr>
        <p:spPr>
          <a:xfrm>
            <a:off x="155575" y="1939159"/>
            <a:ext cx="714158" cy="19006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Basic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55575" y="3839825"/>
            <a:ext cx="714158" cy="290781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System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</a:t>
            </a:r>
            <a:r>
              <a:rPr lang="en-US" smtClean="0"/>
              <a:t>Salesforce – Kiến trúc chung</a:t>
            </a:r>
            <a:endParaRPr lang="en-US"/>
          </a:p>
        </p:txBody>
      </p:sp>
      <p:sp>
        <p:nvSpPr>
          <p:cNvPr id="4" name="AutoShape 2" descr="A diagram outlining Salesforce architectur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09860"/>
            <a:ext cx="11222420" cy="504814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Cơ chế cân bằng tải (Load Balancing)</a:t>
            </a:r>
          </a:p>
          <a:p>
            <a:pPr lvl="1"/>
            <a:r>
              <a:rPr lang="en-US" smtClean="0"/>
              <a:t>Mỗi dịch vụ (service) được thực hiện cơ chế load balancing hoặc cluster để đảm yêu cầu được đáp ứng trong thời gian phù hợp.</a:t>
            </a:r>
          </a:p>
          <a:p>
            <a:pPr lvl="1"/>
            <a:r>
              <a:rPr lang="en-US" smtClean="0"/>
              <a:t>Load balancing sẽ thực hiện trên máy ảo, máy vật lý hay trong ứng dụng (Lighting container)</a:t>
            </a:r>
          </a:p>
          <a:p>
            <a:r>
              <a:rPr lang="en-US" smtClean="0"/>
              <a:t>Khả năng mở rộng (Scalability)</a:t>
            </a:r>
          </a:p>
          <a:p>
            <a:pPr lvl="1"/>
            <a:r>
              <a:rPr lang="en-US" smtClean="0"/>
              <a:t>Những dịch vụ được gom chung thành một nhóm gọi là Instance</a:t>
            </a:r>
          </a:p>
          <a:p>
            <a:pPr lvl="1"/>
            <a:r>
              <a:rPr lang="en-US" smtClean="0"/>
              <a:t>Những instance sẽ được hỗ trợ cơ chế sharding (partition trên data store) </a:t>
            </a:r>
            <a:r>
              <a:rPr lang="en-US" smtClean="0">
                <a:sym typeface="Wingdings" panose="05000000000000000000" pitchFamily="2" charset="2"/>
              </a:rPr>
              <a:t> Dễ dàng mở rộng khả năng lưu trữ</a:t>
            </a:r>
            <a:r>
              <a:rPr lang="en-US" smtClean="0"/>
              <a:t> </a:t>
            </a:r>
          </a:p>
          <a:p>
            <a:r>
              <a:rPr lang="en-US"/>
              <a:t>Tính chịu lỗi (Fault </a:t>
            </a:r>
            <a:r>
              <a:rPr lang="en-US"/>
              <a:t>Isolation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Do cơ chế Sharding, khi có lỗi xảy ra trên một nơi lưu trữ, dịch vụ vẫn hoạt động</a:t>
            </a:r>
          </a:p>
          <a:p>
            <a:r>
              <a:rPr lang="en-US" smtClean="0"/>
              <a:t>Hạn chế độ trễ do vị trí địa lý</a:t>
            </a:r>
          </a:p>
          <a:p>
            <a:pPr lvl="1"/>
            <a:r>
              <a:rPr lang="en-US" smtClean="0"/>
              <a:t>Nếu khách hang ở Việt nam yêu cầu dịch vụ, data center ở Singapore hoặc Nhật sẽ là nơi tốt nhất. </a:t>
            </a:r>
            <a:endParaRPr lang="en-US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38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Cách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Sales Cloud</a:t>
            </a:r>
          </a:p>
          <a:p>
            <a:pPr lvl="1"/>
            <a:r>
              <a:rPr lang="en-US" smtClean="0"/>
              <a:t>Tạo Lead</a:t>
            </a:r>
          </a:p>
          <a:p>
            <a:pPr lvl="1"/>
            <a:r>
              <a:rPr lang="en-US" smtClean="0"/>
              <a:t>Tạo </a:t>
            </a:r>
            <a:r>
              <a:rPr lang="en-US"/>
              <a:t>Account, Contact</a:t>
            </a:r>
            <a:r>
              <a:rPr lang="en-US"/>
              <a:t>, </a:t>
            </a:r>
            <a:r>
              <a:rPr lang="en-US" smtClean="0"/>
              <a:t>Opportunities từ Lead</a:t>
            </a:r>
          </a:p>
          <a:p>
            <a:pPr lvl="1"/>
            <a:r>
              <a:rPr lang="en-US" smtClean="0"/>
              <a:t>Báo cáo</a:t>
            </a:r>
          </a:p>
          <a:p>
            <a:pPr lvl="1"/>
            <a:r>
              <a:rPr lang="en-US" smtClean="0"/>
              <a:t>Chat, Activity</a:t>
            </a:r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439" y="2821722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smtClean="0"/>
              <a:t>Q&amp;A </a:t>
            </a:r>
            <a:br>
              <a:rPr lang="en-US" smtClean="0"/>
            </a:br>
            <a:r>
              <a:rPr lang="en-US" smtClean="0"/>
              <a:t>Cám ơn</a:t>
            </a:r>
            <a:endParaRPr lang="en-US"/>
          </a:p>
        </p:txBody>
      </p:sp>
      <p:sp>
        <p:nvSpPr>
          <p:cNvPr id="4" name="AutoShape 2" descr="Image result for wireless sensor network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Salesforce.com</a:t>
            </a:r>
          </a:p>
          <a:p>
            <a:r>
              <a:rPr lang="en-US" smtClean="0"/>
              <a:t>Kiến Trúc</a:t>
            </a:r>
          </a:p>
          <a:p>
            <a:r>
              <a:rPr lang="en-US"/>
              <a:t>Dịch </a:t>
            </a:r>
            <a:r>
              <a:rPr lang="en-US" smtClean="0"/>
              <a:t>Vụ</a:t>
            </a:r>
          </a:p>
          <a:p>
            <a:r>
              <a:rPr lang="en-US" smtClean="0"/>
              <a:t>Demo Cách Sử Dụng</a:t>
            </a:r>
          </a:p>
          <a:p>
            <a:r>
              <a:rPr lang="en-US" smtClean="0"/>
              <a:t>Q&amp;A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Salesforce.com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1999 - 2000: Ra đời ứng dụng web quản lý CRM theo mô hình SAAS, đặt tên là Salesforce.com tại Telegrap Hill, San Francisco, US. Ứng dụng này có giao diện tương tự Amazon</a:t>
            </a:r>
          </a:p>
          <a:p>
            <a:r>
              <a:rPr lang="en-US" sz="2400" smtClean="0"/>
              <a:t>2003: Sự kiện Dreamforce giới thiệu Salesforce 2.0</a:t>
            </a:r>
          </a:p>
          <a:p>
            <a:r>
              <a:rPr lang="en-US" sz="2400" smtClean="0"/>
              <a:t>2005: AppExchange – “iTunes of business software”, Marketing cloud ra đời</a:t>
            </a:r>
          </a:p>
          <a:p>
            <a:r>
              <a:rPr lang="en-US" sz="2400" smtClean="0"/>
              <a:t>2006: Apex (OOP language), Visualforce ra đời. Từ đây Salesforce.com cũng trở thành PAAS</a:t>
            </a:r>
          </a:p>
          <a:p>
            <a:r>
              <a:rPr lang="en-US" sz="2400" smtClean="0"/>
              <a:t>2012: Ra đời thêm ứng dụng Marketing cloud và Mobile cloud</a:t>
            </a:r>
          </a:p>
          <a:p>
            <a:r>
              <a:rPr lang="en-US" sz="2400" smtClean="0"/>
              <a:t>2015: Ra đời Lighting, giao diện của Salesforce.com thay đổi sau 16 năm.</a:t>
            </a:r>
          </a:p>
          <a:p>
            <a:r>
              <a:rPr lang="en-US" sz="2400" smtClean="0"/>
              <a:t>2016: cùng với làng sóng AI, Salesforce.com phát triển sản phẩm Einstein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2291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Salesforce.com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Salesforce.com là dịch vụ đám mây đáp ứng nhu cầu như</a:t>
            </a:r>
          </a:p>
          <a:p>
            <a:pPr lvl="1"/>
            <a:r>
              <a:rPr lang="en-US" smtClean="0"/>
              <a:t>Quản trị quan hệ khách hàng</a:t>
            </a:r>
          </a:p>
          <a:p>
            <a:pPr lvl="1"/>
            <a:r>
              <a:rPr lang="en-US" smtClean="0"/>
              <a:t>Tích hợp Salesforce với các hệ thống khác (Azure có thể gọi Salesforce API)</a:t>
            </a:r>
          </a:p>
          <a:p>
            <a:pPr lvl="1"/>
            <a:r>
              <a:rPr lang="en-US" smtClean="0"/>
              <a:t>Cho phép xây dựng các ứng dụng riêng và triển khai trên Salesforce.com</a:t>
            </a:r>
          </a:p>
          <a:p>
            <a:pPr marL="457200" lvl="1" indent="0">
              <a:buNone/>
            </a:pPr>
            <a:r>
              <a:rPr lang="en-US" smtClean="0"/>
              <a:t> </a:t>
            </a:r>
          </a:p>
          <a:p>
            <a:r>
              <a:rPr lang="en-US" smtClean="0"/>
              <a:t>Salesforce cung cấp những loại dịch vụ: </a:t>
            </a:r>
            <a:r>
              <a:rPr lang="en-US" smtClean="0"/>
              <a:t>PAAS</a:t>
            </a:r>
            <a:r>
              <a:rPr lang="en-US" smtClean="0"/>
              <a:t>, SAAS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Salesforce.com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PAAS</a:t>
            </a:r>
            <a:endParaRPr lang="en-US" smtClean="0"/>
          </a:p>
          <a:p>
            <a:pPr lvl="1"/>
            <a:r>
              <a:rPr lang="en-US"/>
              <a:t>Mobile Software Development Kit (SDK</a:t>
            </a:r>
            <a:r>
              <a:rPr lang="en-US" smtClean="0"/>
              <a:t>), </a:t>
            </a:r>
            <a:r>
              <a:rPr lang="en-US"/>
              <a:t>Social and mobile built-in </a:t>
            </a:r>
            <a:endParaRPr lang="en-US" smtClean="0"/>
          </a:p>
          <a:p>
            <a:pPr lvl="1"/>
            <a:r>
              <a:rPr lang="en-US"/>
              <a:t>Rich developer </a:t>
            </a:r>
            <a:r>
              <a:rPr lang="en-US" smtClean="0"/>
              <a:t>environment, </a:t>
            </a:r>
            <a:r>
              <a:rPr lang="en-US"/>
              <a:t>Fully managed cloud </a:t>
            </a:r>
            <a:r>
              <a:rPr lang="en-US" smtClean="0"/>
              <a:t>database</a:t>
            </a:r>
          </a:p>
          <a:p>
            <a:pPr lvl="1"/>
            <a:r>
              <a:rPr lang="en-US"/>
              <a:t>Point-and-click app </a:t>
            </a:r>
            <a:r>
              <a:rPr lang="en-US" smtClean="0"/>
              <a:t>building, </a:t>
            </a:r>
            <a:r>
              <a:rPr lang="en-US"/>
              <a:t>Multi-language </a:t>
            </a:r>
            <a:r>
              <a:rPr lang="en-US" smtClean="0"/>
              <a:t>development (4 platforms)</a:t>
            </a:r>
            <a:endParaRPr lang="en-US" smtClean="0"/>
          </a:p>
          <a:p>
            <a:pPr lvl="1"/>
            <a:r>
              <a:rPr lang="en-US"/>
              <a:t>Cloud app marketplace</a:t>
            </a:r>
            <a:endParaRPr lang="en-US" smtClean="0"/>
          </a:p>
          <a:p>
            <a:r>
              <a:rPr lang="en-US" smtClean="0"/>
              <a:t>SAAS</a:t>
            </a:r>
          </a:p>
          <a:p>
            <a:pPr lvl="1"/>
            <a:r>
              <a:rPr lang="en-US" smtClean="0"/>
              <a:t>Sales, Marketing, Service, Community, Analytic</a:t>
            </a:r>
          </a:p>
          <a:p>
            <a:pPr lvl="1"/>
            <a:r>
              <a:rPr lang="en-US" smtClean="0"/>
              <a:t>Apps, IoT, Quip, AppExchange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01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Salesforce</a:t>
            </a:r>
            <a:endParaRPr lang="en-US"/>
          </a:p>
        </p:txBody>
      </p:sp>
      <p:sp>
        <p:nvSpPr>
          <p:cNvPr id="4" name="AutoShape 2" descr="A diagram outlining Salesforce architectur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95" y="1878126"/>
            <a:ext cx="8202304" cy="47982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6573" y="1880154"/>
            <a:ext cx="691056" cy="4796185"/>
          </a:xfrm>
          <a:solidFill>
            <a:schemeClr val="accent5">
              <a:lumMod val="40000"/>
              <a:lumOff val="60000"/>
            </a:schemeClr>
          </a:solidFill>
        </p:spPr>
        <p:txBody>
          <a:bodyPr vert="vert270" anchor="ctr" anchorCtr="1"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chemeClr val="bg1"/>
                </a:solidFill>
              </a:rPr>
              <a:t>#1 Web Scaling</a:t>
            </a:r>
            <a:endParaRPr lang="en-US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</a:t>
            </a:r>
            <a:r>
              <a:rPr lang="en-US" smtClean="0"/>
              <a:t>Salesforce (PAAS)</a:t>
            </a:r>
            <a:endParaRPr lang="en-US"/>
          </a:p>
        </p:txBody>
      </p:sp>
      <p:sp>
        <p:nvSpPr>
          <p:cNvPr id="4" name="AutoShape 2" descr="A diagram outlining Salesforce architectur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2421" cy="435133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Sales Cloud: cho phép người dùng quản lý Lead </a:t>
            </a:r>
            <a:r>
              <a:rPr lang="en-US" smtClean="0">
                <a:sym typeface="Wingdings" panose="05000000000000000000" pitchFamily="2" charset="2"/>
              </a:rPr>
              <a:t> Account, Contact, Opportunities và Reports,etc.</a:t>
            </a:r>
            <a:endParaRPr lang="en-US" smtClean="0"/>
          </a:p>
          <a:p>
            <a:r>
              <a:rPr lang="en-US" smtClean="0"/>
              <a:t>Marketing Cloud: có 7 sản phẩm chính</a:t>
            </a:r>
          </a:p>
          <a:p>
            <a:pPr lvl="1"/>
            <a:r>
              <a:rPr lang="en-US"/>
              <a:t>Email </a:t>
            </a:r>
            <a:r>
              <a:rPr lang="en-US" smtClean="0"/>
              <a:t>Studio: marketing bằng email</a:t>
            </a:r>
            <a:endParaRPr lang="en-US"/>
          </a:p>
          <a:p>
            <a:pPr lvl="1"/>
            <a:r>
              <a:rPr lang="en-US"/>
              <a:t>Mobile </a:t>
            </a:r>
            <a:r>
              <a:rPr lang="en-US" smtClean="0"/>
              <a:t>Studio: marketing bằng mobile (SMS)</a:t>
            </a:r>
            <a:endParaRPr lang="en-US"/>
          </a:p>
          <a:p>
            <a:pPr lvl="1"/>
            <a:r>
              <a:rPr lang="en-US"/>
              <a:t>Social </a:t>
            </a:r>
            <a:r>
              <a:rPr lang="en-US" smtClean="0"/>
              <a:t>Studio: marketing bằng mạng xã hội</a:t>
            </a:r>
            <a:endParaRPr lang="en-US"/>
          </a:p>
          <a:p>
            <a:pPr lvl="1"/>
            <a:r>
              <a:rPr lang="en-US"/>
              <a:t>Advertising </a:t>
            </a:r>
            <a:r>
              <a:rPr lang="en-US" smtClean="0"/>
              <a:t>Studio: công cụ tạo ra mẫu quảng cáo</a:t>
            </a:r>
            <a:endParaRPr lang="en-US"/>
          </a:p>
          <a:p>
            <a:pPr lvl="1"/>
            <a:r>
              <a:rPr lang="en-US"/>
              <a:t>Journey </a:t>
            </a:r>
            <a:r>
              <a:rPr lang="en-US" smtClean="0"/>
              <a:t>Builder: quản lý dữ liệu và tiếp cận khách hàng qua tất cả các kênh, kết nối dữ liệu giữa Sales Cloud và Service Cloud  </a:t>
            </a:r>
            <a:endParaRPr lang="en-US"/>
          </a:p>
          <a:p>
            <a:pPr lvl="1"/>
            <a:r>
              <a:rPr lang="en-US"/>
              <a:t>Salesforce </a:t>
            </a:r>
            <a:r>
              <a:rPr lang="en-US" smtClean="0"/>
              <a:t>DMP: quản lý khách hàng bất kỳ khi nào có sự tương tác (customer profiler)</a:t>
            </a:r>
            <a:endParaRPr lang="en-US"/>
          </a:p>
          <a:p>
            <a:pPr lvl="1"/>
            <a:r>
              <a:rPr lang="en-US"/>
              <a:t>Data </a:t>
            </a:r>
            <a:r>
              <a:rPr lang="en-US" smtClean="0"/>
              <a:t>Studio: công cụ hỗ trợ chia sẽ dữ liệu</a:t>
            </a:r>
            <a:endParaRPr lang="en-US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71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</a:t>
            </a:r>
            <a:r>
              <a:rPr lang="en-US" smtClean="0"/>
              <a:t>Salesforce (PAAS)</a:t>
            </a:r>
            <a:endParaRPr lang="en-US"/>
          </a:p>
        </p:txBody>
      </p:sp>
      <p:sp>
        <p:nvSpPr>
          <p:cNvPr id="4" name="AutoShape 2" descr="A diagram outlining Salesforce architectur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mtClean="0"/>
              <a:t>AppExchange: như Apple store hoặc Play store cho phép cộng đồng người dùng phát triển nhiều sản phẩm và sẽ được triển khai trên Salesforce</a:t>
            </a:r>
          </a:p>
          <a:p>
            <a:r>
              <a:rPr lang="en-US" smtClean="0"/>
              <a:t>Analytic Cloud: hỗ trợ Einstein action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01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</a:t>
            </a:r>
            <a:r>
              <a:rPr lang="en-US" smtClean="0"/>
              <a:t>Salesforce (SAAS)</a:t>
            </a:r>
            <a:endParaRPr lang="en-US"/>
          </a:p>
        </p:txBody>
      </p:sp>
      <p:sp>
        <p:nvSpPr>
          <p:cNvPr id="4" name="AutoShape 2" descr="A diagram outlining Salesforce architectur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mtClean="0"/>
              <a:t>Nền tản Lightning trong Salesforce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14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790</Words>
  <Application>Microsoft Office PowerPoint</Application>
  <PresentationFormat>Widescreen</PresentationFormat>
  <Paragraphs>114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Môn học – Cloud Computing</vt:lpstr>
      <vt:lpstr>Nội Dung</vt:lpstr>
      <vt:lpstr>Giới Thiệu Salesforce.com</vt:lpstr>
      <vt:lpstr>Giới Thiệu Salesforce.com</vt:lpstr>
      <vt:lpstr>Giới Thiệu Salesforce.com</vt:lpstr>
      <vt:lpstr>Kiến Trúc Salesforce</vt:lpstr>
      <vt:lpstr>Kiến Trúc Salesforce (PAAS)</vt:lpstr>
      <vt:lpstr>Kiến Trúc Salesforce (PAAS)</vt:lpstr>
      <vt:lpstr>Kiến Trúc Salesforce (SAAS)</vt:lpstr>
      <vt:lpstr>Kiến Trúc Salesforce – Kiến trúc chung</vt:lpstr>
      <vt:lpstr>Kiến Trúc Salesforce – Kiến trúc chung</vt:lpstr>
      <vt:lpstr>Demo Cách Sử Dụng</vt:lpstr>
      <vt:lpstr>Q&amp;A  Cám 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Bui</dc:creator>
  <cp:lastModifiedBy>Mai Bui</cp:lastModifiedBy>
  <cp:revision>74</cp:revision>
  <dcterms:created xsi:type="dcterms:W3CDTF">2018-03-21T08:31:28Z</dcterms:created>
  <dcterms:modified xsi:type="dcterms:W3CDTF">2018-05-07T10:42:51Z</dcterms:modified>
</cp:coreProperties>
</file>