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9A0288-9031-4B04-9B7C-7390093B9278}"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err="1" smtClean="0"/>
              <a:t>Học</a:t>
            </a:r>
            <a:r>
              <a:rPr lang="en-US" smtClean="0"/>
              <a:t> </a:t>
            </a:r>
            <a:r>
              <a:rPr lang="en-US" err="1" smtClean="0"/>
              <a:t>Viên</a:t>
            </a:r>
            <a:r>
              <a:rPr lang="en-US" smtClean="0"/>
              <a:t>: </a:t>
            </a:r>
            <a:r>
              <a:rPr lang="en-US" err="1" smtClean="0"/>
              <a:t>Bùi</a:t>
            </a:r>
            <a:r>
              <a:rPr lang="en-US" smtClean="0"/>
              <a:t> </a:t>
            </a:r>
            <a:r>
              <a:rPr lang="en-US" err="1" smtClean="0"/>
              <a:t>Huỳnh</a:t>
            </a:r>
            <a:r>
              <a:rPr lang="en-US" smtClean="0"/>
              <a:t> </a:t>
            </a:r>
            <a:r>
              <a:rPr lang="en-US" err="1" smtClean="0"/>
              <a:t>Thúy</a:t>
            </a:r>
            <a:r>
              <a:rPr lang="en-US" smtClean="0"/>
              <a:t> Mai</a:t>
            </a:r>
          </a:p>
          <a:p>
            <a:r>
              <a:rPr lang="en-US" err="1" smtClean="0"/>
              <a:t>Mã</a:t>
            </a:r>
            <a:r>
              <a:rPr lang="en-US" smtClean="0"/>
              <a:t> </a:t>
            </a:r>
            <a:r>
              <a:rPr lang="en-US" err="1" smtClean="0"/>
              <a:t>Số</a:t>
            </a:r>
            <a:r>
              <a:rPr lang="en-US" smtClean="0"/>
              <a:t> </a:t>
            </a:r>
            <a:r>
              <a:rPr lang="en-US" err="1" smtClean="0"/>
              <a:t>Học</a:t>
            </a:r>
            <a:r>
              <a:rPr lang="en-US" smtClean="0"/>
              <a:t> </a:t>
            </a:r>
            <a:r>
              <a:rPr lang="en-US" err="1" smtClean="0"/>
              <a:t>Viên</a:t>
            </a:r>
            <a:r>
              <a:rPr lang="en-US" smtClean="0"/>
              <a:t>: 1784801010026</a:t>
            </a:r>
            <a:endParaRPr lang="en-US"/>
          </a:p>
        </p:txBody>
      </p:sp>
    </p:spTree>
    <p:extLst>
      <p:ext uri="{BB962C8B-B14F-4D97-AF65-F5344CB8AC3E}">
        <p14:creationId xmlns:p14="http://schemas.microsoft.com/office/powerpoint/2010/main" val="17948893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A0288-9031-4B04-9B7C-7390093B9278}"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17D1B-AAD1-44E0-BBA5-3D25EBFC1B1D}" type="slidenum">
              <a:rPr lang="en-US" smtClean="0"/>
              <a:t>‹#›</a:t>
            </a:fld>
            <a:endParaRPr lang="en-US"/>
          </a:p>
        </p:txBody>
      </p:sp>
    </p:spTree>
    <p:extLst>
      <p:ext uri="{BB962C8B-B14F-4D97-AF65-F5344CB8AC3E}">
        <p14:creationId xmlns:p14="http://schemas.microsoft.com/office/powerpoint/2010/main" val="22515754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9A0288-9031-4B04-9B7C-7390093B9278}"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317D1B-AAD1-44E0-BBA5-3D25EBFC1B1D}" type="slidenum">
              <a:rPr lang="en-US" smtClean="0"/>
              <a:t>‹#›</a:t>
            </a:fld>
            <a:endParaRPr lang="en-US"/>
          </a:p>
        </p:txBody>
      </p:sp>
      <p:cxnSp>
        <p:nvCxnSpPr>
          <p:cNvPr id="7" name="Straight Connector 6"/>
          <p:cNvCxnSpPr/>
          <p:nvPr userDrawn="1"/>
        </p:nvCxnSpPr>
        <p:spPr>
          <a:xfrm>
            <a:off x="355600" y="5435600"/>
            <a:ext cx="0" cy="1130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6108700"/>
            <a:ext cx="241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4300" y="6134100"/>
            <a:ext cx="241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41300" y="6159500"/>
            <a:ext cx="241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17500" y="5334000"/>
            <a:ext cx="0" cy="1130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279400" y="5226050"/>
            <a:ext cx="0" cy="11303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525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chemeClr val="accent5"/>
          </a:solidFill>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A0288-9031-4B04-9B7C-7390093B9278}" type="datetimeFigureOut">
              <a:rPr lang="en-US" smtClean="0"/>
              <a:t>4/12/2018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err="1" smtClean="0"/>
              <a:t>Học</a:t>
            </a:r>
            <a:r>
              <a:rPr lang="en-US" smtClean="0"/>
              <a:t> </a:t>
            </a:r>
            <a:r>
              <a:rPr lang="en-US" err="1" smtClean="0"/>
              <a:t>Viên</a:t>
            </a:r>
            <a:r>
              <a:rPr lang="en-US" smtClean="0"/>
              <a:t>: </a:t>
            </a:r>
            <a:r>
              <a:rPr lang="en-US" err="1" smtClean="0"/>
              <a:t>Bùi</a:t>
            </a:r>
            <a:r>
              <a:rPr lang="en-US" smtClean="0"/>
              <a:t> </a:t>
            </a:r>
            <a:r>
              <a:rPr lang="en-US" err="1" smtClean="0"/>
              <a:t>Huỳnh</a:t>
            </a:r>
            <a:r>
              <a:rPr lang="en-US" smtClean="0"/>
              <a:t> </a:t>
            </a:r>
            <a:r>
              <a:rPr lang="en-US" err="1" smtClean="0"/>
              <a:t>Thúy</a:t>
            </a:r>
            <a:r>
              <a:rPr lang="en-US" smtClean="0"/>
              <a:t> Mai</a:t>
            </a:r>
          </a:p>
          <a:p>
            <a:r>
              <a:rPr lang="en-US" err="1" smtClean="0"/>
              <a:t>Mã</a:t>
            </a:r>
            <a:r>
              <a:rPr lang="en-US" smtClean="0"/>
              <a:t> </a:t>
            </a:r>
            <a:r>
              <a:rPr lang="en-US" err="1" smtClean="0"/>
              <a:t>Số</a:t>
            </a:r>
            <a:r>
              <a:rPr lang="en-US" smtClean="0"/>
              <a:t> </a:t>
            </a:r>
            <a:r>
              <a:rPr lang="en-US" err="1" smtClean="0"/>
              <a:t>Học</a:t>
            </a:r>
            <a:r>
              <a:rPr lang="en-US" smtClean="0"/>
              <a:t> </a:t>
            </a:r>
            <a:r>
              <a:rPr lang="en-US" err="1" smtClean="0"/>
              <a:t>Viên</a:t>
            </a:r>
            <a:r>
              <a:rPr lang="en-US" smtClean="0"/>
              <a:t>: 1784801010026</a:t>
            </a:r>
            <a:endParaRPr lang="en-US"/>
          </a:p>
        </p:txBody>
      </p:sp>
    </p:spTree>
    <p:extLst>
      <p:ext uri="{BB962C8B-B14F-4D97-AF65-F5344CB8AC3E}">
        <p14:creationId xmlns:p14="http://schemas.microsoft.com/office/powerpoint/2010/main" val="421983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Môn học Kỹ Thuật Truyền Dữ Liệu</a:t>
            </a:r>
            <a:endParaRPr lang="en-US"/>
          </a:p>
        </p:txBody>
      </p:sp>
      <p:sp>
        <p:nvSpPr>
          <p:cNvPr id="3" name="Content Placeholder 2"/>
          <p:cNvSpPr>
            <a:spLocks noGrp="1"/>
          </p:cNvSpPr>
          <p:nvPr>
            <p:ph idx="1"/>
          </p:nvPr>
        </p:nvSpPr>
        <p:spPr/>
        <p:txBody>
          <a:bodyPr/>
          <a:lstStyle/>
          <a:p>
            <a:r>
              <a:rPr lang="en-US" smtClean="0"/>
              <a:t>Bài dịch giữa kỳ: </a:t>
            </a:r>
            <a:r>
              <a:rPr lang="en-US"/>
              <a:t>A Proposal to Reduce Energy Consumption for Wireless Sensor </a:t>
            </a:r>
            <a:r>
              <a:rPr lang="en-US" smtClean="0"/>
              <a:t>Network</a:t>
            </a:r>
          </a:p>
          <a:p>
            <a:r>
              <a:rPr lang="en-US" smtClean="0"/>
              <a:t>Giáo viên: </a:t>
            </a:r>
            <a:r>
              <a:rPr lang="en-US"/>
              <a:t>Trần Công </a:t>
            </a:r>
            <a:r>
              <a:rPr lang="en-US" smtClean="0"/>
              <a:t>Hùng</a:t>
            </a:r>
          </a:p>
          <a:p>
            <a:r>
              <a:rPr lang="en-US" smtClean="0"/>
              <a:t>Học viên: Bùi Huỳnh Thúy Mai</a:t>
            </a:r>
            <a:endParaRPr lang="en-US"/>
          </a:p>
        </p:txBody>
      </p:sp>
    </p:spTree>
    <p:extLst>
      <p:ext uri="{BB962C8B-B14F-4D97-AF65-F5344CB8AC3E}">
        <p14:creationId xmlns:p14="http://schemas.microsoft.com/office/powerpoint/2010/main" val="2219322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phỏng so sánh giữa LEACH </a:t>
            </a:r>
            <a:r>
              <a:rPr lang="en-US" smtClean="0"/>
              <a:t>vs. Giải thuận mới</a:t>
            </a:r>
            <a:endParaRPr lang="en-US"/>
          </a:p>
        </p:txBody>
      </p:sp>
      <p:sp>
        <p:nvSpPr>
          <p:cNvPr id="4" name="AutoShape 2" descr="Image result for wireless sensor networks pi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4271750" y="1825625"/>
            <a:ext cx="7082050" cy="4875426"/>
          </a:xfrm>
        </p:spPr>
        <p:txBody>
          <a:bodyPr>
            <a:normAutofit/>
          </a:bodyPr>
          <a:lstStyle/>
          <a:p>
            <a:r>
              <a:rPr lang="en-US" smtClean="0"/>
              <a:t>Thuật toán mới tối ưu về tiêu thụ điện năng ít hơn 21% so với LEACH</a:t>
            </a:r>
          </a:p>
          <a:p>
            <a:r>
              <a:rPr lang="en-US" smtClean="0"/>
              <a:t>Thời gian hoạt động của cụm chủ đầu tiên lâu gấp 5 lần LEACH</a:t>
            </a:r>
          </a:p>
          <a:p>
            <a:pPr lvl="1"/>
            <a:endParaRPr lang="en-US" smtClean="0"/>
          </a:p>
          <a:p>
            <a:pPr lvl="1"/>
            <a:endParaRPr lang="en-US" smtClean="0"/>
          </a:p>
          <a:p>
            <a:pPr lvl="1"/>
            <a:endParaRPr lang="en-US" smtClean="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18365" y="2538670"/>
            <a:ext cx="4053385" cy="3449335"/>
          </a:xfrm>
          <a:prstGeom prst="rect">
            <a:avLst/>
          </a:prstGeom>
          <a:noFill/>
          <a:ln>
            <a:noFill/>
          </a:ln>
        </p:spPr>
      </p:pic>
    </p:spTree>
    <p:extLst>
      <p:ext uri="{BB962C8B-B14F-4D97-AF65-F5344CB8AC3E}">
        <p14:creationId xmlns:p14="http://schemas.microsoft.com/office/powerpoint/2010/main" val="2142854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439" y="2821722"/>
            <a:ext cx="10515600" cy="1325563"/>
          </a:xfrm>
          <a:ln>
            <a:noFill/>
          </a:ln>
        </p:spPr>
        <p:txBody>
          <a:bodyPr/>
          <a:lstStyle/>
          <a:p>
            <a:pPr algn="ctr"/>
            <a:r>
              <a:rPr lang="en-US" smtClean="0"/>
              <a:t>Kết thúc và Cám ơn</a:t>
            </a:r>
            <a:endParaRPr lang="en-US"/>
          </a:p>
        </p:txBody>
      </p:sp>
      <p:sp>
        <p:nvSpPr>
          <p:cNvPr id="4" name="AutoShape 2" descr="Image result for wireless sensor networks pi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7121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Nội</a:t>
            </a:r>
            <a:r>
              <a:rPr lang="en-US" smtClean="0"/>
              <a:t> Dung</a:t>
            </a:r>
            <a:endParaRPr lang="en-US"/>
          </a:p>
        </p:txBody>
      </p:sp>
      <p:sp>
        <p:nvSpPr>
          <p:cNvPr id="3" name="Content Placeholder 2"/>
          <p:cNvSpPr>
            <a:spLocks noGrp="1"/>
          </p:cNvSpPr>
          <p:nvPr>
            <p:ph idx="1"/>
          </p:nvPr>
        </p:nvSpPr>
        <p:spPr/>
        <p:txBody>
          <a:bodyPr/>
          <a:lstStyle/>
          <a:p>
            <a:r>
              <a:rPr lang="en-US" smtClean="0"/>
              <a:t>Vấn đề nghiên cứu trong bài báo</a:t>
            </a:r>
          </a:p>
          <a:p>
            <a:r>
              <a:rPr lang="en-US" smtClean="0"/>
              <a:t>Giao thức định tuyến LEACH</a:t>
            </a:r>
          </a:p>
          <a:p>
            <a:r>
              <a:rPr lang="en-US" smtClean="0"/>
              <a:t>Thuật toán chọn cụm chủ và Dijkstra</a:t>
            </a:r>
          </a:p>
          <a:p>
            <a:r>
              <a:rPr lang="en-US" smtClean="0"/>
              <a:t>Mô phỏng so sánh giữa LEACH vs. Giải thuật mới</a:t>
            </a:r>
          </a:p>
          <a:p>
            <a:r>
              <a:rPr lang="en-US" smtClean="0"/>
              <a:t>Kết luận</a:t>
            </a:r>
          </a:p>
          <a:p>
            <a:endParaRPr lang="en-US"/>
          </a:p>
        </p:txBody>
      </p:sp>
    </p:spTree>
    <p:extLst>
      <p:ext uri="{BB962C8B-B14F-4D97-AF65-F5344CB8AC3E}">
        <p14:creationId xmlns:p14="http://schemas.microsoft.com/office/powerpoint/2010/main" val="2299511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Vấn Đề Nghiên Cứu Trong Báo Cáo</a:t>
            </a:r>
            <a:endParaRPr lang="en-US"/>
          </a:p>
        </p:txBody>
      </p:sp>
      <p:sp>
        <p:nvSpPr>
          <p:cNvPr id="3" name="Content Placeholder 2"/>
          <p:cNvSpPr>
            <a:spLocks noGrp="1"/>
          </p:cNvSpPr>
          <p:nvPr>
            <p:ph idx="1"/>
          </p:nvPr>
        </p:nvSpPr>
        <p:spPr/>
        <p:txBody>
          <a:bodyPr/>
          <a:lstStyle/>
          <a:p>
            <a:r>
              <a:rPr lang="en-US" smtClean="0"/>
              <a:t>Mạng cảm biến vô tuyến (</a:t>
            </a:r>
            <a:r>
              <a:rPr lang="en-US" b="1" smtClean="0"/>
              <a:t>Wireless sensor network</a:t>
            </a:r>
            <a:r>
              <a:rPr lang="en-US" smtClean="0"/>
              <a:t>) là mạng không dây bao gồm nhiều nút mạng gồm thiết bị vi mạch (nguồn, bộ thu phát song, bộ nhớ, chip xử lý) tích hợp bộ cảm biến để truyền nhận dữ liệu bằng </a:t>
            </a:r>
            <a:r>
              <a:rPr lang="en-US" b="1" smtClean="0"/>
              <a:t>sóng vô tuyến</a:t>
            </a:r>
            <a:r>
              <a:rPr lang="en-US" smtClean="0"/>
              <a:t>. </a:t>
            </a:r>
            <a:endParaRPr lang="en-US"/>
          </a:p>
        </p:txBody>
      </p:sp>
      <p:sp>
        <p:nvSpPr>
          <p:cNvPr id="4" name="AutoShape 2" descr="Image result for wireless sensor networks pi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5028" y="3784053"/>
            <a:ext cx="4982874" cy="2704520"/>
          </a:xfrm>
          <a:prstGeom prst="rect">
            <a:avLst/>
          </a:prstGeom>
        </p:spPr>
      </p:pic>
    </p:spTree>
    <p:extLst>
      <p:ext uri="{BB962C8B-B14F-4D97-AF65-F5344CB8AC3E}">
        <p14:creationId xmlns:p14="http://schemas.microsoft.com/office/powerpoint/2010/main" val="2553125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Vấn Đề Nghiên Cứu Trong Báo Cáo</a:t>
            </a:r>
            <a:endParaRPr lang="en-US"/>
          </a:p>
        </p:txBody>
      </p:sp>
      <p:sp>
        <p:nvSpPr>
          <p:cNvPr id="4" name="AutoShape 2" descr="Image result for wireless sensor networks pi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p:txBody>
          <a:bodyPr/>
          <a:lstStyle/>
          <a:p>
            <a:r>
              <a:rPr lang="en-US" smtClean="0"/>
              <a:t>Ưu điểm</a:t>
            </a:r>
          </a:p>
          <a:p>
            <a:pPr lvl="1"/>
            <a:r>
              <a:rPr lang="en-US" smtClean="0"/>
              <a:t>Mạng vô tuyến dễ dàng thay đổi cấu hình để thích nghi</a:t>
            </a:r>
          </a:p>
          <a:p>
            <a:pPr lvl="1"/>
            <a:r>
              <a:rPr lang="en-US" smtClean="0"/>
              <a:t>Có thể thêm mới nút mạng bất kỳ khi nào </a:t>
            </a:r>
          </a:p>
          <a:p>
            <a:pPr lvl="1"/>
            <a:r>
              <a:rPr lang="en-US" smtClean="0"/>
              <a:t>Có thể triển khai số lượng lớn bộ cảm biến trong phạm vi rộng</a:t>
            </a:r>
          </a:p>
          <a:p>
            <a:pPr lvl="1"/>
            <a:r>
              <a:rPr lang="en-US" smtClean="0"/>
              <a:t>Ứng dụng nhiều trong nhiều lĩnh vực như: môi trường (quan sát sự thay đổi môi trường), y khoa, quân sự,…</a:t>
            </a:r>
          </a:p>
          <a:p>
            <a:pPr lvl="1"/>
            <a:endParaRPr lang="en-US" smtClean="0"/>
          </a:p>
          <a:p>
            <a:r>
              <a:rPr lang="en-US" smtClean="0"/>
              <a:t>Hạn chế</a:t>
            </a:r>
          </a:p>
          <a:p>
            <a:pPr lvl="1"/>
            <a:r>
              <a:rPr lang="en-US" smtClean="0"/>
              <a:t>Giới hạn nguồn năng lượng pin.</a:t>
            </a:r>
          </a:p>
          <a:p>
            <a:pPr lvl="1"/>
            <a:r>
              <a:rPr lang="en-US" smtClean="0"/>
              <a:t>Giới hạn về khả năng tính toán và lưu trữ</a:t>
            </a:r>
            <a:endParaRPr lang="en-US"/>
          </a:p>
        </p:txBody>
      </p:sp>
    </p:spTree>
    <p:extLst>
      <p:ext uri="{BB962C8B-B14F-4D97-AF65-F5344CB8AC3E}">
        <p14:creationId xmlns:p14="http://schemas.microsoft.com/office/powerpoint/2010/main" val="761746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Vấn Đề Nghiên Cứu Trong Báo Cáo</a:t>
            </a:r>
            <a:endParaRPr lang="en-US"/>
          </a:p>
        </p:txBody>
      </p:sp>
      <p:sp>
        <p:nvSpPr>
          <p:cNvPr id="4" name="AutoShape 2" descr="Image result for wireless sensor networks pi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p:txBody>
          <a:bodyPr/>
          <a:lstStyle/>
          <a:p>
            <a:r>
              <a:rPr lang="en-US" smtClean="0"/>
              <a:t>Vấn đề đặt ra là tiết kiệm năng lượng trong khi định tuyến và duy trì thời gian hoạt động của mạng</a:t>
            </a:r>
          </a:p>
          <a:p>
            <a:pPr lvl="1"/>
            <a:r>
              <a:rPr lang="en-US" smtClean="0"/>
              <a:t>Thuật giải tìm cụm chủ</a:t>
            </a:r>
          </a:p>
          <a:p>
            <a:pPr lvl="1"/>
            <a:r>
              <a:rPr lang="en-US"/>
              <a:t>Thuật giải </a:t>
            </a:r>
            <a:r>
              <a:rPr lang="en-US" smtClean="0"/>
              <a:t>Dijkstra để định tuyến tìm đường đi đến đích mà ít tiêu hao năng lượng nhất</a:t>
            </a:r>
            <a:endParaRPr lang="en-US"/>
          </a:p>
          <a:p>
            <a:pPr lvl="1"/>
            <a:endParaRPr lang="en-US" smtClean="0"/>
          </a:p>
          <a:p>
            <a:pPr lvl="1"/>
            <a:endParaRPr lang="en-US" smtClean="0"/>
          </a:p>
          <a:p>
            <a:pPr lvl="1"/>
            <a:endParaRPr lang="en-US" smtClean="0"/>
          </a:p>
        </p:txBody>
      </p:sp>
    </p:spTree>
    <p:extLst>
      <p:ext uri="{BB962C8B-B14F-4D97-AF65-F5344CB8AC3E}">
        <p14:creationId xmlns:p14="http://schemas.microsoft.com/office/powerpoint/2010/main" val="2284938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toán định tuyến LEACH</a:t>
            </a:r>
            <a:endParaRPr lang="en-US"/>
          </a:p>
        </p:txBody>
      </p:sp>
      <p:sp>
        <p:nvSpPr>
          <p:cNvPr id="4" name="AutoShape 2" descr="Image result for wireless sensor networks pi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825625"/>
            <a:ext cx="8346743" cy="4351338"/>
          </a:xfrm>
        </p:spPr>
        <p:txBody>
          <a:bodyPr>
            <a:normAutofit fontScale="92500"/>
          </a:bodyPr>
          <a:lstStyle/>
          <a:p>
            <a:r>
              <a:rPr lang="en-US" smtClean="0"/>
              <a:t>LEACH có 2 giai đoạn</a:t>
            </a:r>
          </a:p>
          <a:p>
            <a:pPr lvl="1"/>
            <a:r>
              <a:rPr lang="en-US" smtClean="0"/>
              <a:t>Giai đoạn cấu hình diễn ra quá trình hình thành cụm và chọn cụm chủ. Cụm chủ đóng vai trò tổng hợp và lưu trữ dữ liệu từ các nút trong cụm và truyền dữ liệu đến các cụm chủ khác.</a:t>
            </a:r>
          </a:p>
          <a:p>
            <a:pPr lvl="1"/>
            <a:r>
              <a:rPr lang="en-US" smtClean="0"/>
              <a:t>Giai đoạn ổn định diễn ra quá trình truyền dữ liệu giữa các cụm chủ</a:t>
            </a:r>
          </a:p>
          <a:p>
            <a:r>
              <a:rPr lang="en-US" smtClean="0"/>
              <a:t>Cách LEACH lựa chọn cụm chủ</a:t>
            </a:r>
          </a:p>
          <a:p>
            <a:pPr lvl="1"/>
            <a:r>
              <a:rPr lang="en-US" smtClean="0"/>
              <a:t>Tất cả nút trong một cụm luân phiên đóng vai trò là cụm chủ.</a:t>
            </a:r>
          </a:p>
          <a:p>
            <a:pPr lvl="1"/>
            <a:r>
              <a:rPr lang="en-US" smtClean="0"/>
              <a:t>Hạn chế của LEACH trong chọn cụm chủ là không quan tâm năng lượng hiện tại của một nút khi lựa chọn nó là cụm chủ. Vì thế cụm chủ sẽ hết năng lượng và quá trình hình thành cụm chủ bắt đầu  </a:t>
            </a:r>
            <a:endParaRPr lang="en-US"/>
          </a:p>
          <a:p>
            <a:pPr lvl="1"/>
            <a:endParaRPr lang="en-US" smtClean="0"/>
          </a:p>
          <a:p>
            <a:pPr lvl="1"/>
            <a:endParaRPr lang="en-US" smtClean="0"/>
          </a:p>
          <a:p>
            <a:pPr lvl="1"/>
            <a:endParaRPr lang="en-US" smtClean="0"/>
          </a:p>
        </p:txBody>
      </p:sp>
      <p:pic>
        <p:nvPicPr>
          <p:cNvPr id="6" name="Picture 5"/>
          <p:cNvPicPr/>
          <p:nvPr/>
        </p:nvPicPr>
        <p:blipFill>
          <a:blip r:embed="rId2"/>
          <a:stretch>
            <a:fillRect/>
          </a:stretch>
        </p:blipFill>
        <p:spPr>
          <a:xfrm>
            <a:off x="9089407" y="2658239"/>
            <a:ext cx="3007057" cy="2686109"/>
          </a:xfrm>
          <a:prstGeom prst="rect">
            <a:avLst/>
          </a:prstGeom>
        </p:spPr>
      </p:pic>
    </p:spTree>
    <p:extLst>
      <p:ext uri="{BB962C8B-B14F-4D97-AF65-F5344CB8AC3E}">
        <p14:creationId xmlns:p14="http://schemas.microsoft.com/office/powerpoint/2010/main" val="2669018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Thuật toán chọn cụm chủ và Dijkstra</a:t>
            </a:r>
          </a:p>
        </p:txBody>
      </p:sp>
      <p:sp>
        <p:nvSpPr>
          <p:cNvPr id="4" name="AutoShape 2" descr="Image result for wireless sensor networks pi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825625"/>
            <a:ext cx="10515600" cy="1639196"/>
          </a:xfrm>
        </p:spPr>
        <p:txBody>
          <a:bodyPr>
            <a:normAutofit/>
          </a:bodyPr>
          <a:lstStyle/>
          <a:p>
            <a:r>
              <a:rPr lang="en-US" b="1" u="sng" smtClean="0"/>
              <a:t>Giải thuật chọn cụm chủ</a:t>
            </a:r>
          </a:p>
          <a:p>
            <a:pPr lvl="1"/>
            <a:r>
              <a:rPr lang="en-US"/>
              <a:t>Sử dụng thuật toán Dynamic </a:t>
            </a:r>
            <a:r>
              <a:rPr lang="en-US" smtClean="0"/>
              <a:t>Division </a:t>
            </a:r>
            <a:r>
              <a:rPr lang="en-US"/>
              <a:t>Geographical Adaptive </a:t>
            </a:r>
            <a:r>
              <a:rPr lang="en-US" smtClean="0"/>
              <a:t>Fidelity (DGAF) để xác định vị trí của nút mạng và tính khoảng cách từ nút mạng đến vị trí trung tâm. Nút nào có vị trí gần trung tâm nhất sẽ được chọn là cụm chủ.</a:t>
            </a:r>
          </a:p>
          <a:p>
            <a:pPr lvl="1"/>
            <a:endParaRPr lang="en-US" smtClean="0"/>
          </a:p>
          <a:p>
            <a:pPr lvl="1"/>
            <a:endParaRPr lang="en-US" smtClean="0"/>
          </a:p>
          <a:p>
            <a:pPr lvl="1"/>
            <a:endParaRPr lang="en-US" smtClean="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704422" y="3533058"/>
            <a:ext cx="3487577" cy="3154343"/>
          </a:xfrm>
          <a:prstGeom prst="rect">
            <a:avLst/>
          </a:prstGeom>
          <a:noFill/>
          <a:ln>
            <a:noFill/>
          </a:ln>
        </p:spPr>
      </p:pic>
      <mc:AlternateContent xmlns:mc="http://schemas.openxmlformats.org/markup-compatibility/2006" xmlns:a14="http://schemas.microsoft.com/office/drawing/2010/main">
        <mc:Choice Requires="a14">
          <p:sp>
            <p:nvSpPr>
              <p:cNvPr id="9" name="Content Placeholder 6"/>
              <p:cNvSpPr txBox="1">
                <a:spLocks/>
              </p:cNvSpPr>
              <p:nvPr/>
            </p:nvSpPr>
            <p:spPr>
              <a:xfrm>
                <a:off x="838200" y="3464820"/>
                <a:ext cx="7866222" cy="3290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Gồm 2 bước</a:t>
                </a:r>
              </a:p>
              <a:p>
                <a:pPr lvl="1"/>
                <a:r>
                  <a:rPr lang="en-US" smtClean="0"/>
                  <a:t>B1: Chia toàn bộ mạng thành lưới ô vuông, có cạnh là r (bán kính sóng radio có thể truyền). </a:t>
                </a:r>
              </a:p>
              <a:p>
                <a:pPr lvl="1"/>
                <a:r>
                  <a:rPr lang="en-US" smtClean="0"/>
                  <a:t>B2: Tính chi phí theo công thức dưới. Cụm chủ là nút có Cost (i) nhỏ nhất.</a:t>
                </a:r>
              </a:p>
              <a:p>
                <a:pPr marL="457200" lvl="1" indent="0">
                  <a:buNone/>
                </a:pPr>
                <a:r>
                  <a:rPr lang="en-US"/>
                  <a:t>Cost (i)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𝑖</m:t>
                        </m:r>
                      </m:num>
                      <m:den>
                        <m:r>
                          <a:rPr lang="en-US" i="1">
                            <a:latin typeface="Cambria Math" panose="02040503050406030204" pitchFamily="18" charset="0"/>
                          </a:rPr>
                          <m:t>𝑑𝑖𝑘</m:t>
                        </m:r>
                      </m:den>
                    </m:f>
                  </m:oMath>
                </a14:m>
                <a:endParaRPr lang="en-US"/>
              </a:p>
              <a:p>
                <a:pPr lvl="1">
                  <a:buFontTx/>
                  <a:buChar char="-"/>
                </a:pPr>
                <a:r>
                  <a:rPr lang="en-US" smtClean="0"/>
                  <a:t>Ei: là năng lượng còn lại của nút i</a:t>
                </a:r>
              </a:p>
              <a:p>
                <a:pPr lvl="1">
                  <a:buFontTx/>
                  <a:buChar char="-"/>
                </a:pPr>
                <a:r>
                  <a:rPr lang="en-US" smtClean="0"/>
                  <a:t>D(i,k) là khoảng cách từ nút i đến trung tâm</a:t>
                </a:r>
              </a:p>
              <a:p>
                <a:pPr lvl="1"/>
                <a:endParaRPr lang="en-US" smtClean="0"/>
              </a:p>
              <a:p>
                <a:pPr lvl="1"/>
                <a:endParaRPr lang="en-US" smtClean="0"/>
              </a:p>
              <a:p>
                <a:pPr lvl="1"/>
                <a:endParaRPr lang="en-US" smtClean="0"/>
              </a:p>
            </p:txBody>
          </p:sp>
        </mc:Choice>
        <mc:Fallback xmlns="">
          <p:sp>
            <p:nvSpPr>
              <p:cNvPr id="9" name="Content Placeholder 6"/>
              <p:cNvSpPr txBox="1">
                <a:spLocks noRot="1" noChangeAspect="1" noMove="1" noResize="1" noEditPoints="1" noAdjustHandles="1" noChangeArrowheads="1" noChangeShapeType="1" noTextEdit="1"/>
              </p:cNvSpPr>
              <p:nvPr/>
            </p:nvSpPr>
            <p:spPr>
              <a:xfrm>
                <a:off x="838200" y="3464820"/>
                <a:ext cx="7866222" cy="3290821"/>
              </a:xfrm>
              <a:prstGeom prst="rect">
                <a:avLst/>
              </a:prstGeom>
              <a:blipFill rotWithShape="0">
                <a:blip r:embed="rId3"/>
                <a:stretch>
                  <a:fillRect l="-1395" t="-3148" r="-1008" b="-2778"/>
                </a:stretch>
              </a:blipFill>
            </p:spPr>
            <p:txBody>
              <a:bodyPr/>
              <a:lstStyle/>
              <a:p>
                <a:r>
                  <a:rPr lang="en-US">
                    <a:noFill/>
                  </a:rPr>
                  <a:t> </a:t>
                </a:r>
              </a:p>
            </p:txBody>
          </p:sp>
        </mc:Fallback>
      </mc:AlternateContent>
    </p:spTree>
    <p:extLst>
      <p:ext uri="{BB962C8B-B14F-4D97-AF65-F5344CB8AC3E}">
        <p14:creationId xmlns:p14="http://schemas.microsoft.com/office/powerpoint/2010/main" val="262245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Thuật toán chọn cụm chủ và Dijkstra</a:t>
            </a:r>
          </a:p>
        </p:txBody>
      </p:sp>
      <p:sp>
        <p:nvSpPr>
          <p:cNvPr id="4" name="AutoShape 2" descr="Image result for wireless sensor networks pi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825625"/>
            <a:ext cx="10515600" cy="4875426"/>
          </a:xfrm>
        </p:spPr>
        <p:txBody>
          <a:bodyPr>
            <a:normAutofit/>
          </a:bodyPr>
          <a:lstStyle/>
          <a:p>
            <a:r>
              <a:rPr lang="en-US" b="1" u="sng" smtClean="0"/>
              <a:t>Giải thuật Dijkstra</a:t>
            </a:r>
            <a:r>
              <a:rPr lang="en-US" smtClean="0"/>
              <a:t> định tuyến giữa các cụm chủ với chi phí truyền là nhỏ nhất. Có 2 bước</a:t>
            </a:r>
          </a:p>
          <a:p>
            <a:r>
              <a:rPr lang="en-US" smtClean="0"/>
              <a:t>B1: Xác định cụm chủ láng giềng bằng cách truyền quảng bá đến cụm chủ khác bằng năng lượng giới hạn định sẵn. Cụm chủ nào nhận thông điệp này sẽ được ghi nhận là cụm chủ láng giềng. </a:t>
            </a:r>
          </a:p>
          <a:p>
            <a:r>
              <a:rPr lang="en-US" smtClean="0"/>
              <a:t>B2: Sau khi truyền quảng bá để xác nhận cụm chủ láng giềng, cụm chủ truyền tin đã ghi nhận tất cả đường truyền &amp; năng lượng cần thiết để đến được trạm gốc. Dijkstra sẽ tìm đường truyền đến trạm gốc với tổng chi phí năng lượng truyền là ít nhất     </a:t>
            </a:r>
          </a:p>
          <a:p>
            <a:pPr lvl="1"/>
            <a:endParaRPr lang="en-US" smtClean="0"/>
          </a:p>
          <a:p>
            <a:pPr lvl="1"/>
            <a:endParaRPr lang="en-US" smtClean="0"/>
          </a:p>
          <a:p>
            <a:pPr lvl="1"/>
            <a:endParaRPr lang="en-US" smtClean="0"/>
          </a:p>
        </p:txBody>
      </p:sp>
    </p:spTree>
    <p:extLst>
      <p:ext uri="{BB962C8B-B14F-4D97-AF65-F5344CB8AC3E}">
        <p14:creationId xmlns:p14="http://schemas.microsoft.com/office/powerpoint/2010/main" val="260969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Thuật toán chọn cụm chủ và Dijkstra</a:t>
            </a:r>
          </a:p>
        </p:txBody>
      </p:sp>
      <p:sp>
        <p:nvSpPr>
          <p:cNvPr id="4" name="AutoShape 2" descr="Image result for wireless sensor networks pi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825625"/>
            <a:ext cx="10515600" cy="4875426"/>
          </a:xfrm>
        </p:spPr>
        <p:txBody>
          <a:bodyPr>
            <a:normAutofit/>
          </a:bodyPr>
          <a:lstStyle/>
          <a:p>
            <a:r>
              <a:rPr lang="en-US" b="1" u="sng" smtClean="0"/>
              <a:t>Chú ý trong giải thuật Dijkstra</a:t>
            </a:r>
            <a:r>
              <a:rPr lang="en-US" smtClean="0"/>
              <a:t> định tuyến giữa các cụm chủ với chi phí truyền là nhỏ nhất.</a:t>
            </a:r>
          </a:p>
          <a:p>
            <a:r>
              <a:rPr lang="en-US" smtClean="0"/>
              <a:t>Nếu có nhiều đường truyền trực tiếp, gián tiếp đến trạm gốc cùng chi phí, thuật toán ưu tiên chọn truyền trực tiếp </a:t>
            </a:r>
          </a:p>
          <a:p>
            <a:r>
              <a:rPr lang="en-US"/>
              <a:t>Nếu có nhiều đường truyền </a:t>
            </a:r>
            <a:r>
              <a:rPr lang="en-US" smtClean="0"/>
              <a:t>gián </a:t>
            </a:r>
            <a:r>
              <a:rPr lang="en-US"/>
              <a:t>tiếp đến trạm gốc cùng chi phí, thuật toán </a:t>
            </a:r>
            <a:r>
              <a:rPr lang="en-US" smtClean="0"/>
              <a:t>sẽ chọn ngẫu nhiên</a:t>
            </a:r>
          </a:p>
          <a:p>
            <a:r>
              <a:rPr lang="en-US" smtClean="0"/>
              <a:t>Thuật giải này cần chi phí năng lượng để tính toán bảng chi phí. Nhưng về sau, nó sẽ giúp cải tiến khả năng định tuyến tốt hơn</a:t>
            </a:r>
          </a:p>
          <a:p>
            <a:pPr lvl="1"/>
            <a:endParaRPr lang="en-US" smtClean="0"/>
          </a:p>
          <a:p>
            <a:pPr lvl="1"/>
            <a:endParaRPr lang="en-US" smtClean="0"/>
          </a:p>
          <a:p>
            <a:pPr lvl="1"/>
            <a:endParaRPr lang="en-US" smtClean="0"/>
          </a:p>
        </p:txBody>
      </p:sp>
    </p:spTree>
    <p:extLst>
      <p:ext uri="{BB962C8B-B14F-4D97-AF65-F5344CB8AC3E}">
        <p14:creationId xmlns:p14="http://schemas.microsoft.com/office/powerpoint/2010/main" val="3380940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TotalTime>
  <Words>793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Times New Roman</vt:lpstr>
      <vt:lpstr>Office Theme</vt:lpstr>
      <vt:lpstr>Môn học Kỹ Thuật Truyền Dữ Liệu</vt:lpstr>
      <vt:lpstr>Nội Dung</vt:lpstr>
      <vt:lpstr>Vấn Đề Nghiên Cứu Trong Báo Cáo</vt:lpstr>
      <vt:lpstr>Vấn Đề Nghiên Cứu Trong Báo Cáo</vt:lpstr>
      <vt:lpstr>Vấn Đề Nghiên Cứu Trong Báo Cáo</vt:lpstr>
      <vt:lpstr>Thuật toán định tuyến LEACH</vt:lpstr>
      <vt:lpstr>Thuật toán chọn cụm chủ và Dijkstra</vt:lpstr>
      <vt:lpstr>Thuật toán chọn cụm chủ và Dijkstra</vt:lpstr>
      <vt:lpstr>Thuật toán chọn cụm chủ và Dijkstra</vt:lpstr>
      <vt:lpstr>Mô phỏng so sánh giữa LEACH vs. Giải thuận mới</vt:lpstr>
      <vt:lpstr>Kết thúc và Cám ơn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Bui</dc:creator>
  <cp:lastModifiedBy>Mai Bui</cp:lastModifiedBy>
  <cp:revision>30</cp:revision>
  <dcterms:created xsi:type="dcterms:W3CDTF">2018-03-21T08:31:28Z</dcterms:created>
  <dcterms:modified xsi:type="dcterms:W3CDTF">2018-04-12T09:58:34Z</dcterms:modified>
</cp:coreProperties>
</file>