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62" r:id="rId6"/>
    <p:sldId id="261" r:id="rId7"/>
    <p:sldId id="267" r:id="rId8"/>
    <p:sldId id="275" r:id="rId9"/>
    <p:sldId id="276" r:id="rId10"/>
    <p:sldId id="277" r:id="rId11"/>
    <p:sldId id="278" r:id="rId12"/>
    <p:sldId id="279" r:id="rId13"/>
    <p:sldId id="280" r:id="rId14"/>
    <p:sldId id="281" r:id="rId15"/>
    <p:sldId id="272" r:id="rId16"/>
    <p:sldId id="282" r:id="rId17"/>
    <p:sldId id="283" r:id="rId18"/>
    <p:sldId id="284" r:id="rId19"/>
    <p:sldId id="285" r:id="rId20"/>
    <p:sldId id="286" r:id="rId21"/>
    <p:sldId id="287" r:id="rId22"/>
    <p:sldId id="288" r:id="rId23"/>
    <p:sldId id="289"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December 14,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2304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December 14,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1258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December 14,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8771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December 14,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9901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December 14,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46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December 14,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2021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December 14,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8028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December 14,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1508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December 14,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49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December 14,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137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December 14,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903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December 14,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98826629"/>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BBC6C-30FC-3E08-09BC-60464138E1F3}"/>
              </a:ext>
            </a:extLst>
          </p:cNvPr>
          <p:cNvSpPr>
            <a:spLocks noGrp="1"/>
          </p:cNvSpPr>
          <p:nvPr>
            <p:ph type="ctrTitle"/>
          </p:nvPr>
        </p:nvSpPr>
        <p:spPr>
          <a:xfrm>
            <a:off x="1349567" y="619199"/>
            <a:ext cx="9492866" cy="576000"/>
          </a:xfrm>
        </p:spPr>
        <p:txBody>
          <a:bodyPr wrap="square" anchor="t">
            <a:normAutofit/>
          </a:bodyPr>
          <a:lstStyle/>
          <a:p>
            <a:r>
              <a:rPr lang="vi-VN" sz="3600"/>
              <a:t>BÀI TÂP WEEK 05 – WWW JAVA</a:t>
            </a:r>
            <a:endParaRPr lang="en-US" sz="3600"/>
          </a:p>
        </p:txBody>
      </p:sp>
      <p:sp>
        <p:nvSpPr>
          <p:cNvPr id="3" name="Subtitle 2">
            <a:extLst>
              <a:ext uri="{FF2B5EF4-FFF2-40B4-BE49-F238E27FC236}">
                <a16:creationId xmlns:a16="http://schemas.microsoft.com/office/drawing/2014/main" id="{B924D9FD-8EA9-D478-D9C7-EEE853B652F2}"/>
              </a:ext>
            </a:extLst>
          </p:cNvPr>
          <p:cNvSpPr>
            <a:spLocks noGrp="1"/>
          </p:cNvSpPr>
          <p:nvPr>
            <p:ph type="subTitle" idx="1"/>
          </p:nvPr>
        </p:nvSpPr>
        <p:spPr>
          <a:xfrm>
            <a:off x="1349568" y="1265256"/>
            <a:ext cx="9492866" cy="858820"/>
          </a:xfrm>
        </p:spPr>
        <p:txBody>
          <a:bodyPr wrap="square">
            <a:normAutofit/>
          </a:bodyPr>
          <a:lstStyle/>
          <a:p>
            <a:pPr algn="r"/>
            <a:r>
              <a:rPr lang="vi-VN" sz="2000" b="1"/>
              <a:t>Họ và tên: Mai Chiến Nô</a:t>
            </a:r>
          </a:p>
          <a:p>
            <a:pPr algn="r"/>
            <a:r>
              <a:rPr lang="vi-VN" sz="2000" b="1"/>
              <a:t>Mssv: 21106521</a:t>
            </a:r>
            <a:endParaRPr lang="en-US" sz="2000" b="1"/>
          </a:p>
        </p:txBody>
      </p:sp>
      <p:grpSp>
        <p:nvGrpSpPr>
          <p:cNvPr id="26" name="Group 2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9" name="Group 28">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0"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33" name="Picture 32" descr="A blue and white room with a blue sky&#10;&#10;Description automatically generated">
            <a:extLst>
              <a:ext uri="{FF2B5EF4-FFF2-40B4-BE49-F238E27FC236}">
                <a16:creationId xmlns:a16="http://schemas.microsoft.com/office/drawing/2014/main" id="{03B378C0-855B-E789-60C6-291A899868CF}"/>
              </a:ext>
            </a:extLst>
          </p:cNvPr>
          <p:cNvPicPr>
            <a:picLocks noChangeAspect="1"/>
          </p:cNvPicPr>
          <p:nvPr/>
        </p:nvPicPr>
        <p:blipFill>
          <a:blip r:embed="rId2"/>
          <a:srcRect t="41981" b="14182"/>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pic>
        <p:nvPicPr>
          <p:cNvPr id="1026" name="Picture 2">
            <a:extLst>
              <a:ext uri="{FF2B5EF4-FFF2-40B4-BE49-F238E27FC236}">
                <a16:creationId xmlns:a16="http://schemas.microsoft.com/office/drawing/2014/main" id="{C69266F7-B27E-93D8-EF2E-A9BC95101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338" y="2727319"/>
            <a:ext cx="4484642" cy="287644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A1F9BD4-256A-5154-ED48-EE4091AA14F3}"/>
              </a:ext>
            </a:extLst>
          </p:cNvPr>
          <p:cNvSpPr txBox="1">
            <a:spLocks/>
          </p:cNvSpPr>
          <p:nvPr/>
        </p:nvSpPr>
        <p:spPr>
          <a:xfrm>
            <a:off x="272935" y="2948835"/>
            <a:ext cx="3836949" cy="1672326"/>
          </a:xfrm>
          <a:prstGeom prst="rect">
            <a:avLst/>
          </a:prstGeom>
        </p:spPr>
        <p:txBody>
          <a:bodyPr vert="horz" wrap="square" lIns="0" tIns="0" rIns="0" bIns="0" rtlCol="0" anchor="t" anchorCtr="0">
            <a:normAutofit/>
          </a:bodyPr>
          <a:lstStyle>
            <a:lvl1pPr algn="ctr" defTabSz="914400" rtl="0" eaLnBrk="1" latinLnBrk="0" hangingPunct="1">
              <a:lnSpc>
                <a:spcPct val="100000"/>
              </a:lnSpc>
              <a:spcBef>
                <a:spcPct val="0"/>
              </a:spcBef>
              <a:buNone/>
              <a:defRPr sz="5600" kern="1200" cap="none" spc="-100" baseline="0">
                <a:solidFill>
                  <a:schemeClr val="tx1"/>
                </a:solidFill>
                <a:latin typeface="+mj-lt"/>
                <a:ea typeface="+mj-ea"/>
                <a:cs typeface="+mj-cs"/>
              </a:defRPr>
            </a:lvl1pPr>
          </a:lstStyle>
          <a:p>
            <a:r>
              <a:rPr lang="vi-VN" sz="3600"/>
              <a:t>Tạo trang web tuyển dụng việc làm</a:t>
            </a:r>
            <a:endParaRPr lang="en-US" sz="3600"/>
          </a:p>
        </p:txBody>
      </p:sp>
    </p:spTree>
    <p:extLst>
      <p:ext uri="{BB962C8B-B14F-4D97-AF65-F5344CB8AC3E}">
        <p14:creationId xmlns:p14="http://schemas.microsoft.com/office/powerpoint/2010/main" val="37939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51C34-650B-08D8-6B3E-3EAA3044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2611B-870E-0227-71A5-E7D30072F3F3}"/>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4774EDFB-8DD9-1370-C4CC-AC27B34CAECA}"/>
              </a:ext>
            </a:extLst>
          </p:cNvPr>
          <p:cNvSpPr>
            <a:spLocks noGrp="1"/>
          </p:cNvSpPr>
          <p:nvPr>
            <p:ph idx="1"/>
          </p:nvPr>
        </p:nvSpPr>
        <p:spPr>
          <a:xfrm>
            <a:off x="168104" y="1137407"/>
            <a:ext cx="5079757" cy="735524"/>
          </a:xfrm>
        </p:spPr>
        <p:txBody>
          <a:bodyPr>
            <a:normAutofit/>
          </a:bodyPr>
          <a:lstStyle/>
          <a:p>
            <a:r>
              <a:rPr lang="vi-VN" b="1"/>
              <a:t>2. Chức năng: Đăng bài tuyển dụng</a:t>
            </a:r>
            <a:endParaRPr lang="en-US" b="1"/>
          </a:p>
        </p:txBody>
      </p:sp>
      <p:sp>
        <p:nvSpPr>
          <p:cNvPr id="5" name="Title 1">
            <a:extLst>
              <a:ext uri="{FF2B5EF4-FFF2-40B4-BE49-F238E27FC236}">
                <a16:creationId xmlns:a16="http://schemas.microsoft.com/office/drawing/2014/main" id="{9232A025-D9D2-17A2-84B8-68CD162C41BF}"/>
              </a:ext>
            </a:extLst>
          </p:cNvPr>
          <p:cNvSpPr txBox="1">
            <a:spLocks/>
          </p:cNvSpPr>
          <p:nvPr/>
        </p:nvSpPr>
        <p:spPr>
          <a:xfrm>
            <a:off x="389443" y="2556389"/>
            <a:ext cx="3735296" cy="2890254"/>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Sau khi click chuột vào nút “Add-update Skill” thì danh sách kĩ năng của công việc đó sẽ được cập nhật như sau:</a:t>
            </a:r>
          </a:p>
          <a:p>
            <a:pPr marL="285750" indent="-285750" algn="just">
              <a:lnSpc>
                <a:spcPct val="107000"/>
              </a:lnSpc>
              <a:spcAft>
                <a:spcPts val="800"/>
              </a:spcAft>
              <a:buFontTx/>
              <a:buChar char="-"/>
            </a:pPr>
            <a:endParaRPr lang="vi-VN" sz="1800" kern="10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Chúng ta có thể xóa kĩ năng đó nếu muốn hoặc cập nhật kĩ năng đó bằng cách chọn vào tên kĩ năng đó ở  form bên dưới rồi chỉnh sửa lại “skill Level” và “More Info” rồi ấn nút  “Add – update skill” là được</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Tx/>
              <a:buChar char="-"/>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05B019C6-F859-EB64-8C56-E0C75D4448CE}"/>
              </a:ext>
            </a:extLst>
          </p:cNvPr>
          <p:cNvPicPr>
            <a:picLocks noChangeAspect="1"/>
          </p:cNvPicPr>
          <p:nvPr/>
        </p:nvPicPr>
        <p:blipFill>
          <a:blip r:embed="rId2"/>
          <a:stretch>
            <a:fillRect/>
          </a:stretch>
        </p:blipFill>
        <p:spPr>
          <a:xfrm>
            <a:off x="4605130" y="2418778"/>
            <a:ext cx="5943600" cy="3165475"/>
          </a:xfrm>
          <a:prstGeom prst="rect">
            <a:avLst/>
          </a:prstGeom>
        </p:spPr>
      </p:pic>
    </p:spTree>
    <p:extLst>
      <p:ext uri="{BB962C8B-B14F-4D97-AF65-F5344CB8AC3E}">
        <p14:creationId xmlns:p14="http://schemas.microsoft.com/office/powerpoint/2010/main" val="168629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65CA-F83C-C586-A7F5-33CB19E70A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122ED-4008-7BE6-6838-0C479015DA7A}"/>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9D099CFB-238A-EC7A-E40D-5E8C847E1B03}"/>
              </a:ext>
            </a:extLst>
          </p:cNvPr>
          <p:cNvSpPr>
            <a:spLocks noGrp="1"/>
          </p:cNvSpPr>
          <p:nvPr>
            <p:ph idx="1"/>
          </p:nvPr>
        </p:nvSpPr>
        <p:spPr>
          <a:xfrm>
            <a:off x="168104" y="1137407"/>
            <a:ext cx="7574479" cy="735524"/>
          </a:xfrm>
        </p:spPr>
        <p:txBody>
          <a:bodyPr>
            <a:normAutofit/>
          </a:bodyPr>
          <a:lstStyle/>
          <a:p>
            <a:r>
              <a:rPr lang="vi-VN" b="1"/>
              <a:t>3. Chức năng: Quản lý danh sách ứng viên</a:t>
            </a:r>
            <a:endParaRPr lang="en-US" b="1"/>
          </a:p>
        </p:txBody>
      </p:sp>
      <p:sp>
        <p:nvSpPr>
          <p:cNvPr id="5" name="Title 1">
            <a:extLst>
              <a:ext uri="{FF2B5EF4-FFF2-40B4-BE49-F238E27FC236}">
                <a16:creationId xmlns:a16="http://schemas.microsoft.com/office/drawing/2014/main" id="{7A225804-B43C-416F-C94A-32DF7FEB07B7}"/>
              </a:ext>
            </a:extLst>
          </p:cNvPr>
          <p:cNvSpPr txBox="1">
            <a:spLocks/>
          </p:cNvSpPr>
          <p:nvPr/>
        </p:nvSpPr>
        <p:spPr>
          <a:xfrm>
            <a:off x="410751" y="3429000"/>
            <a:ext cx="4861096" cy="2890254"/>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i="1" kern="100">
                <a:effectLst/>
                <a:latin typeface="Times New Roman" panose="02020603050405020304" pitchFamily="18" charset="0"/>
                <a:ea typeface="Aptos" panose="020B0004020202020204" pitchFamily="34" charset="0"/>
                <a:cs typeface="Times New Roman" panose="02020603050405020304" pitchFamily="18" charset="0"/>
              </a:rPr>
              <a:t>- Có 2 trang danh sách ứng viên, 1 trang không có phân trang, trang còn lại phân theo từng trang với mỗi trang chứa 10 ứng viên: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6C72F4C9-0C59-4931-E6F7-0E8CAD31416D}"/>
              </a:ext>
            </a:extLst>
          </p:cNvPr>
          <p:cNvPicPr>
            <a:picLocks noChangeAspect="1"/>
          </p:cNvPicPr>
          <p:nvPr/>
        </p:nvPicPr>
        <p:blipFill>
          <a:blip r:embed="rId2"/>
          <a:stretch>
            <a:fillRect/>
          </a:stretch>
        </p:blipFill>
        <p:spPr>
          <a:xfrm>
            <a:off x="5516217" y="1624012"/>
            <a:ext cx="4950714" cy="249386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E925772-4B55-9422-AAA0-12A5CE3597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217" y="4252345"/>
            <a:ext cx="4950714" cy="2493869"/>
          </a:xfrm>
          <a:prstGeom prst="rect">
            <a:avLst/>
          </a:prstGeom>
          <a:noFill/>
          <a:ln>
            <a:noFill/>
          </a:ln>
        </p:spPr>
      </p:pic>
    </p:spTree>
    <p:extLst>
      <p:ext uri="{BB962C8B-B14F-4D97-AF65-F5344CB8AC3E}">
        <p14:creationId xmlns:p14="http://schemas.microsoft.com/office/powerpoint/2010/main" val="239781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59D9D-53A9-D4D8-65D6-719808AD8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143EF-DD27-03AB-E355-0F0A75E4E0EB}"/>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3EED433C-2F04-FA04-221B-50D35831AB87}"/>
              </a:ext>
            </a:extLst>
          </p:cNvPr>
          <p:cNvSpPr>
            <a:spLocks noGrp="1"/>
          </p:cNvSpPr>
          <p:nvPr>
            <p:ph idx="1"/>
          </p:nvPr>
        </p:nvSpPr>
        <p:spPr>
          <a:xfrm>
            <a:off x="168104" y="1137407"/>
            <a:ext cx="7574479" cy="735524"/>
          </a:xfrm>
        </p:spPr>
        <p:txBody>
          <a:bodyPr>
            <a:normAutofit/>
          </a:bodyPr>
          <a:lstStyle/>
          <a:p>
            <a:r>
              <a:rPr lang="vi-VN" b="1"/>
              <a:t>3. Chức năng: Quản lý danh sách ứng viên</a:t>
            </a:r>
            <a:endParaRPr lang="en-US" b="1"/>
          </a:p>
        </p:txBody>
      </p:sp>
      <p:sp>
        <p:nvSpPr>
          <p:cNvPr id="5" name="Title 1">
            <a:extLst>
              <a:ext uri="{FF2B5EF4-FFF2-40B4-BE49-F238E27FC236}">
                <a16:creationId xmlns:a16="http://schemas.microsoft.com/office/drawing/2014/main" id="{FA4FDA61-953C-0C7F-5CD0-66273766FEEE}"/>
              </a:ext>
            </a:extLst>
          </p:cNvPr>
          <p:cNvSpPr txBox="1">
            <a:spLocks/>
          </p:cNvSpPr>
          <p:nvPr/>
        </p:nvSpPr>
        <p:spPr>
          <a:xfrm>
            <a:off x="277435" y="2335696"/>
            <a:ext cx="4880974" cy="2890254"/>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Trong trang này, chúng ta có thể xem thông tin các ứng viên, thêm, xóa hoặc chỉnh sửa ứng viên: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Thêm ứng viên: Click vào nút “Thêm ứng viên” trong giao diện, form thêm ứng viên mới sẽ được hiển thị:</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3F95C797-3679-77B9-3149-FF3C06993E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5061" y="1477328"/>
            <a:ext cx="4766149" cy="2428750"/>
          </a:xfrm>
          <a:prstGeom prst="rect">
            <a:avLst/>
          </a:prstGeom>
          <a:noFill/>
          <a:ln>
            <a:noFill/>
          </a:ln>
        </p:spPr>
      </p:pic>
      <p:pic>
        <p:nvPicPr>
          <p:cNvPr id="10" name="Picture 9" descr="A screenshot of a computer&#10;&#10;Description automatically generated">
            <a:extLst>
              <a:ext uri="{FF2B5EF4-FFF2-40B4-BE49-F238E27FC236}">
                <a16:creationId xmlns:a16="http://schemas.microsoft.com/office/drawing/2014/main" id="{A5C8DF09-1EC6-3B07-DB02-9A2A6377A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059" y="4106894"/>
            <a:ext cx="4766150" cy="2502997"/>
          </a:xfrm>
          <a:prstGeom prst="rect">
            <a:avLst/>
          </a:prstGeom>
        </p:spPr>
      </p:pic>
    </p:spTree>
    <p:extLst>
      <p:ext uri="{BB962C8B-B14F-4D97-AF65-F5344CB8AC3E}">
        <p14:creationId xmlns:p14="http://schemas.microsoft.com/office/powerpoint/2010/main" val="298026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4B0C5-CD62-1902-0603-DB092BC9A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665269-BE58-7F3F-F045-914CEE6C4866}"/>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CBA4BB14-E587-3097-370A-8CC501B1E2D6}"/>
              </a:ext>
            </a:extLst>
          </p:cNvPr>
          <p:cNvSpPr>
            <a:spLocks noGrp="1"/>
          </p:cNvSpPr>
          <p:nvPr>
            <p:ph idx="1"/>
          </p:nvPr>
        </p:nvSpPr>
        <p:spPr>
          <a:xfrm>
            <a:off x="168104" y="1137407"/>
            <a:ext cx="7574479" cy="735524"/>
          </a:xfrm>
        </p:spPr>
        <p:txBody>
          <a:bodyPr>
            <a:normAutofit/>
          </a:bodyPr>
          <a:lstStyle/>
          <a:p>
            <a:r>
              <a:rPr lang="vi-VN" b="1"/>
              <a:t>3. Chức năng: Quản lý danh sách ứng viên</a:t>
            </a:r>
            <a:endParaRPr lang="en-US" b="1"/>
          </a:p>
        </p:txBody>
      </p:sp>
      <p:sp>
        <p:nvSpPr>
          <p:cNvPr id="5" name="Title 1">
            <a:extLst>
              <a:ext uri="{FF2B5EF4-FFF2-40B4-BE49-F238E27FC236}">
                <a16:creationId xmlns:a16="http://schemas.microsoft.com/office/drawing/2014/main" id="{8DCCAD97-6326-59F3-4552-6B64DFFFFF5F}"/>
              </a:ext>
            </a:extLst>
          </p:cNvPr>
          <p:cNvSpPr txBox="1">
            <a:spLocks/>
          </p:cNvSpPr>
          <p:nvPr/>
        </p:nvSpPr>
        <p:spPr>
          <a:xfrm>
            <a:off x="386765" y="2232351"/>
            <a:ext cx="3827426" cy="2890254"/>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Chỉnh sửa ứng viên: Chọn vào nút “Edit” của ứng viên muốn sửa, form sửa sẽ hiển thị như sau:</a:t>
            </a:r>
          </a:p>
          <a:p>
            <a:pPr algn="just">
              <a:lnSpc>
                <a:spcPct val="107000"/>
              </a:lnSpc>
              <a:spcAft>
                <a:spcPts val="800"/>
              </a:spcAft>
            </a:pPr>
            <a:endParaRPr lang="vi-VN" sz="1800" kern="10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vi-VN" sz="1800" kern="100">
                <a:latin typeface="Aptos" panose="020B0004020202020204" pitchFamily="34" charset="0"/>
                <a:ea typeface="Aptos" panose="020B0004020202020204" pitchFamily="34" charset="0"/>
                <a:cs typeface="Times New Roman" panose="02020603050405020304" pitchFamily="18" charset="0"/>
              </a:rPr>
              <a:t>- </a:t>
            </a:r>
            <a:r>
              <a:rPr lang="vi-VN" sz="1800" kern="100">
                <a:effectLst/>
                <a:latin typeface="Times New Roman" panose="02020603050405020304" pitchFamily="18" charset="0"/>
                <a:ea typeface="Aptos" panose="020B0004020202020204" pitchFamily="34" charset="0"/>
                <a:cs typeface="Times New Roman" panose="02020603050405020304" pitchFamily="18" charset="0"/>
              </a:rPr>
              <a:t>Xóa ứng viên: Chỉ cần click nut “DELETE” của ứng viên muốn xóa</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A8BECA9D-D547-D1F4-C2B0-1A8AE8F5E8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0661" y="2002354"/>
            <a:ext cx="5604943" cy="2982716"/>
          </a:xfrm>
          <a:prstGeom prst="rect">
            <a:avLst/>
          </a:prstGeom>
          <a:noFill/>
          <a:ln>
            <a:noFill/>
          </a:ln>
        </p:spPr>
      </p:pic>
    </p:spTree>
    <p:extLst>
      <p:ext uri="{BB962C8B-B14F-4D97-AF65-F5344CB8AC3E}">
        <p14:creationId xmlns:p14="http://schemas.microsoft.com/office/powerpoint/2010/main" val="144156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B242-D364-BA7A-DD7A-C4F948DE3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5CB63-BBD3-AC36-2CFD-BF6B4A0EEE54}"/>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5EF0EE7A-0BB6-2C7D-582F-62FB14F57B33}"/>
              </a:ext>
            </a:extLst>
          </p:cNvPr>
          <p:cNvSpPr>
            <a:spLocks noGrp="1"/>
          </p:cNvSpPr>
          <p:nvPr>
            <p:ph idx="1"/>
          </p:nvPr>
        </p:nvSpPr>
        <p:spPr>
          <a:xfrm>
            <a:off x="168104" y="1137407"/>
            <a:ext cx="7574479" cy="735524"/>
          </a:xfrm>
        </p:spPr>
        <p:txBody>
          <a:bodyPr>
            <a:normAutofit/>
          </a:bodyPr>
          <a:lstStyle/>
          <a:p>
            <a:r>
              <a:rPr lang="vi-VN" b="1"/>
              <a:t>3. Chức năng: Quản lý danh sách ứng viên</a:t>
            </a:r>
            <a:endParaRPr lang="en-US" b="1"/>
          </a:p>
        </p:txBody>
      </p:sp>
      <p:sp>
        <p:nvSpPr>
          <p:cNvPr id="5" name="Title 1">
            <a:extLst>
              <a:ext uri="{FF2B5EF4-FFF2-40B4-BE49-F238E27FC236}">
                <a16:creationId xmlns:a16="http://schemas.microsoft.com/office/drawing/2014/main" id="{8B23E235-39E2-4E25-526F-5C893117AD3A}"/>
              </a:ext>
            </a:extLst>
          </p:cNvPr>
          <p:cNvSpPr txBox="1">
            <a:spLocks/>
          </p:cNvSpPr>
          <p:nvPr/>
        </p:nvSpPr>
        <p:spPr>
          <a:xfrm>
            <a:off x="386765" y="2232351"/>
            <a:ext cx="3827426" cy="2890254"/>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a:effectLst/>
                <a:latin typeface="Times New Roman" panose="02020603050405020304" pitchFamily="18" charset="0"/>
                <a:ea typeface="Aptos" panose="020B0004020202020204" pitchFamily="34" charset="0"/>
              </a:rPr>
              <a:t>- Tại đây chúng ta có thể thêm, sửa, xóa kĩ năng của ứng viên như form ở trên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BAD2E617-2E5F-7329-571C-F2D918AAB9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2305" y="1872931"/>
            <a:ext cx="5943600" cy="3152775"/>
          </a:xfrm>
          <a:prstGeom prst="rect">
            <a:avLst/>
          </a:prstGeom>
          <a:noFill/>
          <a:ln>
            <a:noFill/>
          </a:ln>
        </p:spPr>
      </p:pic>
    </p:spTree>
    <p:extLst>
      <p:ext uri="{BB962C8B-B14F-4D97-AF65-F5344CB8AC3E}">
        <p14:creationId xmlns:p14="http://schemas.microsoft.com/office/powerpoint/2010/main" val="234887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D24D7-36DE-E7AB-BB17-BAADD875D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61A31-8811-3D2E-5FC0-3B0C3C4D73B3}"/>
              </a:ext>
            </a:extLst>
          </p:cNvPr>
          <p:cNvSpPr>
            <a:spLocks noGrp="1"/>
          </p:cNvSpPr>
          <p:nvPr>
            <p:ph type="title"/>
          </p:nvPr>
        </p:nvSpPr>
        <p:spPr>
          <a:xfrm>
            <a:off x="4561200" y="-130307"/>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38836A36-02F7-BD21-80A6-1AB1D5EDC28B}"/>
              </a:ext>
            </a:extLst>
          </p:cNvPr>
          <p:cNvSpPr>
            <a:spLocks noGrp="1"/>
          </p:cNvSpPr>
          <p:nvPr>
            <p:ph idx="1"/>
          </p:nvPr>
        </p:nvSpPr>
        <p:spPr>
          <a:xfrm>
            <a:off x="4561200" y="1037771"/>
            <a:ext cx="7226609" cy="735524"/>
          </a:xfrm>
        </p:spPr>
        <p:txBody>
          <a:bodyPr>
            <a:normAutofit/>
          </a:bodyPr>
          <a:lstStyle/>
          <a:p>
            <a:r>
              <a:rPr lang="vi-VN" b="1"/>
              <a:t>4. Chức năng: “Login để tìm việc làm phù hợp”</a:t>
            </a:r>
            <a:endParaRPr lang="en-US" b="1"/>
          </a:p>
        </p:txBody>
      </p:sp>
      <p:sp>
        <p:nvSpPr>
          <p:cNvPr id="5" name="Title 1">
            <a:extLst>
              <a:ext uri="{FF2B5EF4-FFF2-40B4-BE49-F238E27FC236}">
                <a16:creationId xmlns:a16="http://schemas.microsoft.com/office/drawing/2014/main" id="{68202031-C68A-86A0-D7E1-90F9EEEE9848}"/>
              </a:ext>
            </a:extLst>
          </p:cNvPr>
          <p:cNvSpPr txBox="1">
            <a:spLocks/>
          </p:cNvSpPr>
          <p:nvPr/>
        </p:nvSpPr>
        <p:spPr>
          <a:xfrm>
            <a:off x="737312" y="3579280"/>
            <a:ext cx="3735296" cy="134059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Chọn vào nút “Login để tìm việc làm phù hợp”, form nhập email được hiển thị:</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E1544742-D8D3-D2B5-6B61-7F75D15A7AB7}"/>
              </a:ext>
            </a:extLst>
          </p:cNvPr>
          <p:cNvPicPr>
            <a:picLocks noChangeAspect="1"/>
          </p:cNvPicPr>
          <p:nvPr/>
        </p:nvPicPr>
        <p:blipFill>
          <a:blip r:embed="rId2"/>
          <a:stretch>
            <a:fillRect/>
          </a:stretch>
        </p:blipFill>
        <p:spPr>
          <a:xfrm>
            <a:off x="4988582" y="1555310"/>
            <a:ext cx="4871035" cy="230107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D06C6A7-6C46-0889-5DE5-F218FDC13C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8640" y="4077930"/>
            <a:ext cx="4871035" cy="2551470"/>
          </a:xfrm>
          <a:prstGeom prst="rect">
            <a:avLst/>
          </a:prstGeom>
          <a:noFill/>
          <a:ln>
            <a:noFill/>
          </a:ln>
        </p:spPr>
      </p:pic>
    </p:spTree>
    <p:extLst>
      <p:ext uri="{BB962C8B-B14F-4D97-AF65-F5344CB8AC3E}">
        <p14:creationId xmlns:p14="http://schemas.microsoft.com/office/powerpoint/2010/main" val="37680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79FBD-DB4D-083E-3F88-70473F2C1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612CA-A34B-9B09-B5EA-606A77DB0B5C}"/>
              </a:ext>
            </a:extLst>
          </p:cNvPr>
          <p:cNvSpPr>
            <a:spLocks noGrp="1"/>
          </p:cNvSpPr>
          <p:nvPr>
            <p:ph type="title"/>
          </p:nvPr>
        </p:nvSpPr>
        <p:spPr>
          <a:xfrm>
            <a:off x="4561200" y="-130307"/>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5A294977-0288-6DE0-2840-A195BE0B7BF2}"/>
              </a:ext>
            </a:extLst>
          </p:cNvPr>
          <p:cNvSpPr>
            <a:spLocks noGrp="1"/>
          </p:cNvSpPr>
          <p:nvPr>
            <p:ph idx="1"/>
          </p:nvPr>
        </p:nvSpPr>
        <p:spPr>
          <a:xfrm>
            <a:off x="4561200" y="1037771"/>
            <a:ext cx="7226609" cy="735524"/>
          </a:xfrm>
        </p:spPr>
        <p:txBody>
          <a:bodyPr>
            <a:normAutofit/>
          </a:bodyPr>
          <a:lstStyle/>
          <a:p>
            <a:r>
              <a:rPr lang="vi-VN" b="1"/>
              <a:t>4. Chức năng: “Login để tìm việc làm phù hợp”</a:t>
            </a:r>
            <a:endParaRPr lang="en-US" b="1"/>
          </a:p>
        </p:txBody>
      </p:sp>
      <p:sp>
        <p:nvSpPr>
          <p:cNvPr id="5" name="Title 1">
            <a:extLst>
              <a:ext uri="{FF2B5EF4-FFF2-40B4-BE49-F238E27FC236}">
                <a16:creationId xmlns:a16="http://schemas.microsoft.com/office/drawing/2014/main" id="{F5809DB5-46F8-26EC-731F-18C445A8102F}"/>
              </a:ext>
            </a:extLst>
          </p:cNvPr>
          <p:cNvSpPr txBox="1">
            <a:spLocks/>
          </p:cNvSpPr>
          <p:nvPr/>
        </p:nvSpPr>
        <p:spPr>
          <a:xfrm>
            <a:off x="737312" y="3579280"/>
            <a:ext cx="3735296" cy="134059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Click nút “Login”, danh sách công việc phù hợp với ứng viên đó sẽ hiển thị:</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987024FE-41C1-B3AF-F5AE-9FA989A71FE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5737" y="1824600"/>
            <a:ext cx="6662801" cy="3509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226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6D6E2-3B30-F5C4-80F0-D484B2E0B7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8A3C97-6062-D8F7-467F-FB58B1652A95}"/>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B9DBB4B6-0EB0-EB59-2773-B275FB515EB9}"/>
              </a:ext>
            </a:extLst>
          </p:cNvPr>
          <p:cNvSpPr>
            <a:spLocks noGrp="1"/>
          </p:cNvSpPr>
          <p:nvPr>
            <p:ph idx="1"/>
          </p:nvPr>
        </p:nvSpPr>
        <p:spPr>
          <a:xfrm>
            <a:off x="168104" y="1137407"/>
            <a:ext cx="10814635" cy="735524"/>
          </a:xfrm>
        </p:spPr>
        <p:txBody>
          <a:bodyPr>
            <a:normAutofit/>
          </a:bodyPr>
          <a:lstStyle/>
          <a:p>
            <a:r>
              <a:rPr lang="vi-VN" b="1"/>
              <a:t>5. Chức năng “Giúp công ty tìm ứng viên phù hợp cho công việc”</a:t>
            </a:r>
            <a:endParaRPr lang="en-US" b="1"/>
          </a:p>
        </p:txBody>
      </p:sp>
      <p:sp>
        <p:nvSpPr>
          <p:cNvPr id="5" name="Title 1">
            <a:extLst>
              <a:ext uri="{FF2B5EF4-FFF2-40B4-BE49-F238E27FC236}">
                <a16:creationId xmlns:a16="http://schemas.microsoft.com/office/drawing/2014/main" id="{CF29BF01-5E08-FD88-A151-4C5BFCA75DC0}"/>
              </a:ext>
            </a:extLst>
          </p:cNvPr>
          <p:cNvSpPr txBox="1">
            <a:spLocks/>
          </p:cNvSpPr>
          <p:nvPr/>
        </p:nvSpPr>
        <p:spPr>
          <a:xfrm>
            <a:off x="277435" y="2335696"/>
            <a:ext cx="4880974" cy="2890254"/>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marL="285750" indent="-285750" algn="just">
              <a:lnSpc>
                <a:spcPct val="107000"/>
              </a:lnSpc>
              <a:spcAft>
                <a:spcPts val="800"/>
              </a:spcAft>
              <a:buFontTx/>
              <a:buChar char="-"/>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Chọn vào nút “Xem ứng viên phù hợp” của công việc nào đó, danh sách ứng viên phù hợp sẽ được hiển thị:</a:t>
            </a:r>
          </a:p>
          <a:p>
            <a:pPr marL="285750" indent="-285750" algn="just">
              <a:lnSpc>
                <a:spcPct val="107000"/>
              </a:lnSpc>
              <a:spcAft>
                <a:spcPts val="800"/>
              </a:spcAft>
              <a:buFontTx/>
              <a:buChar char="-"/>
            </a:pPr>
            <a:endParaRPr lang="vi-VN" sz="1800" kern="100">
              <a:latin typeface="Times New Roman" panose="0202060305040502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Tx/>
              <a:buChar char="-"/>
            </a:pPr>
            <a:endParaRPr lang="vi-VN" sz="1800" kern="10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endParaRPr lang="vi-VN" sz="1800" kern="100">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Tx/>
              <a:buChar char="-"/>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Danh sách ứng viên phù hợp được hiển thị:</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 shot of a computer&#10;&#10;Description automatically generated">
            <a:extLst>
              <a:ext uri="{FF2B5EF4-FFF2-40B4-BE49-F238E27FC236}">
                <a16:creationId xmlns:a16="http://schemas.microsoft.com/office/drawing/2014/main" id="{FCD2875E-CDE1-ADF6-6C91-B7E389B97859}"/>
              </a:ext>
            </a:extLst>
          </p:cNvPr>
          <p:cNvPicPr>
            <a:picLocks noChangeAspect="1"/>
          </p:cNvPicPr>
          <p:nvPr/>
        </p:nvPicPr>
        <p:blipFill>
          <a:blip r:embed="rId2"/>
          <a:stretch>
            <a:fillRect/>
          </a:stretch>
        </p:blipFill>
        <p:spPr>
          <a:xfrm>
            <a:off x="6470374" y="1712324"/>
            <a:ext cx="4194313" cy="228509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446E6F0-6028-607D-D1D0-9FECA7AE94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374" y="4208899"/>
            <a:ext cx="4194313" cy="2341825"/>
          </a:xfrm>
          <a:prstGeom prst="rect">
            <a:avLst/>
          </a:prstGeom>
          <a:noFill/>
          <a:ln>
            <a:noFill/>
          </a:ln>
        </p:spPr>
      </p:pic>
    </p:spTree>
    <p:extLst>
      <p:ext uri="{BB962C8B-B14F-4D97-AF65-F5344CB8AC3E}">
        <p14:creationId xmlns:p14="http://schemas.microsoft.com/office/powerpoint/2010/main" val="2574707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A56C0-6D9F-1877-2021-C6A666A8A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64167-56E8-9AE1-908B-E826D43453E9}"/>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6F91E6C1-6A2F-6B10-6C4F-A2AB28166D12}"/>
              </a:ext>
            </a:extLst>
          </p:cNvPr>
          <p:cNvSpPr>
            <a:spLocks noGrp="1"/>
          </p:cNvSpPr>
          <p:nvPr>
            <p:ph idx="1"/>
          </p:nvPr>
        </p:nvSpPr>
        <p:spPr>
          <a:xfrm>
            <a:off x="168104" y="1137407"/>
            <a:ext cx="10814635" cy="735524"/>
          </a:xfrm>
        </p:spPr>
        <p:txBody>
          <a:bodyPr>
            <a:normAutofit/>
          </a:bodyPr>
          <a:lstStyle/>
          <a:p>
            <a:r>
              <a:rPr lang="vi-VN" b="1"/>
              <a:t>5. Chức năng “Giúp công ty tìm ứng viên phù hợp cho công việc”</a:t>
            </a:r>
            <a:endParaRPr lang="en-US" b="1"/>
          </a:p>
        </p:txBody>
      </p:sp>
      <p:sp>
        <p:nvSpPr>
          <p:cNvPr id="5" name="Title 1">
            <a:extLst>
              <a:ext uri="{FF2B5EF4-FFF2-40B4-BE49-F238E27FC236}">
                <a16:creationId xmlns:a16="http://schemas.microsoft.com/office/drawing/2014/main" id="{8D3D83DA-56BF-A623-814C-28C75B817DCB}"/>
              </a:ext>
            </a:extLst>
          </p:cNvPr>
          <p:cNvSpPr txBox="1">
            <a:spLocks/>
          </p:cNvSpPr>
          <p:nvPr/>
        </p:nvSpPr>
        <p:spPr>
          <a:xfrm>
            <a:off x="564804" y="1750756"/>
            <a:ext cx="4384017" cy="467139"/>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marL="285750" indent="-285750" algn="just">
              <a:lnSpc>
                <a:spcPct val="107000"/>
              </a:lnSpc>
              <a:spcAft>
                <a:spcPts val="800"/>
              </a:spcAft>
              <a:buFontTx/>
              <a:buChar char="-"/>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Gửi mail mời cho ứng viên: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7465C1C3-0A2A-4D26-0360-A7A7E09F78D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458" y="2217894"/>
            <a:ext cx="8007307" cy="2333753"/>
          </a:xfrm>
          <a:prstGeom prst="rect">
            <a:avLst/>
          </a:prstGeom>
          <a:noFill/>
          <a:ln>
            <a:noFill/>
          </a:ln>
        </p:spPr>
      </p:pic>
    </p:spTree>
    <p:extLst>
      <p:ext uri="{BB962C8B-B14F-4D97-AF65-F5344CB8AC3E}">
        <p14:creationId xmlns:p14="http://schemas.microsoft.com/office/powerpoint/2010/main" val="361895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CD307-A71E-0DFE-C53B-1DE40945E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3CEA4-077E-6A6A-A21A-8E372DF8DDC5}"/>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168751F1-5C9E-9210-5D27-DA1A4D72F445}"/>
              </a:ext>
            </a:extLst>
          </p:cNvPr>
          <p:cNvSpPr>
            <a:spLocks noGrp="1"/>
          </p:cNvSpPr>
          <p:nvPr>
            <p:ph idx="1"/>
          </p:nvPr>
        </p:nvSpPr>
        <p:spPr>
          <a:xfrm>
            <a:off x="168104" y="1137407"/>
            <a:ext cx="10814635" cy="735524"/>
          </a:xfrm>
        </p:spPr>
        <p:txBody>
          <a:bodyPr>
            <a:normAutofit/>
          </a:bodyPr>
          <a:lstStyle/>
          <a:p>
            <a:r>
              <a:rPr lang="vi-VN" b="1"/>
              <a:t>6. Chức năng “Đề xuất một số Skill chưa có của ứng viên cho từng công việc để học”</a:t>
            </a:r>
            <a:endParaRPr lang="en-US" b="1"/>
          </a:p>
        </p:txBody>
      </p:sp>
      <p:sp>
        <p:nvSpPr>
          <p:cNvPr id="5" name="Title 1">
            <a:extLst>
              <a:ext uri="{FF2B5EF4-FFF2-40B4-BE49-F238E27FC236}">
                <a16:creationId xmlns:a16="http://schemas.microsoft.com/office/drawing/2014/main" id="{973F3740-0E65-B8A9-50E5-11EC4A26C04F}"/>
              </a:ext>
            </a:extLst>
          </p:cNvPr>
          <p:cNvSpPr txBox="1">
            <a:spLocks/>
          </p:cNvSpPr>
          <p:nvPr/>
        </p:nvSpPr>
        <p:spPr>
          <a:xfrm>
            <a:off x="564804" y="1750756"/>
            <a:ext cx="8141874" cy="467139"/>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Chọn vào nút “các skill ứng viên cần học thêm” trên thanh menu của trang chủ:</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0D69C73E-2A3E-76D8-0A28-415AA8096789}"/>
              </a:ext>
            </a:extLst>
          </p:cNvPr>
          <p:cNvPicPr>
            <a:picLocks noChangeAspect="1"/>
          </p:cNvPicPr>
          <p:nvPr/>
        </p:nvPicPr>
        <p:blipFill>
          <a:blip r:embed="rId2"/>
          <a:stretch>
            <a:fillRect/>
          </a:stretch>
        </p:blipFill>
        <p:spPr>
          <a:xfrm>
            <a:off x="564804" y="2315279"/>
            <a:ext cx="5943600" cy="2764155"/>
          </a:xfrm>
          <a:prstGeom prst="rect">
            <a:avLst/>
          </a:prstGeom>
        </p:spPr>
      </p:pic>
    </p:spTree>
    <p:extLst>
      <p:ext uri="{BB962C8B-B14F-4D97-AF65-F5344CB8AC3E}">
        <p14:creationId xmlns:p14="http://schemas.microsoft.com/office/powerpoint/2010/main" val="231093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F4C3-481D-A535-CF75-A19D86996772}"/>
              </a:ext>
            </a:extLst>
          </p:cNvPr>
          <p:cNvSpPr>
            <a:spLocks noGrp="1"/>
          </p:cNvSpPr>
          <p:nvPr>
            <p:ph type="title"/>
          </p:nvPr>
        </p:nvSpPr>
        <p:spPr/>
        <p:txBody>
          <a:bodyPr>
            <a:noAutofit/>
          </a:bodyPr>
          <a:lstStyle/>
          <a:p>
            <a:pPr algn="just"/>
            <a:r>
              <a:rPr lang="vi-VN" sz="2400"/>
              <a:t>Note: Do em không nghe được thông báo, hôm 14 em hỏi lại thầy mới biết được là nộp link git chứ không phải file nén, nên trên git không ghi nhận lại nhiều lần commit, em xin lỗi thầy nhiều ạ...</a:t>
            </a:r>
            <a:endParaRPr lang="en-US" sz="2400"/>
          </a:p>
        </p:txBody>
      </p:sp>
    </p:spTree>
    <p:extLst>
      <p:ext uri="{BB962C8B-B14F-4D97-AF65-F5344CB8AC3E}">
        <p14:creationId xmlns:p14="http://schemas.microsoft.com/office/powerpoint/2010/main" val="295049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23482-B85F-937C-76F8-159C17329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12DCE-D9ED-710D-DDBD-6FE5ACD55E1E}"/>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D662B0E7-05A3-32BB-7866-D82ED24F4E1E}"/>
              </a:ext>
            </a:extLst>
          </p:cNvPr>
          <p:cNvSpPr>
            <a:spLocks noGrp="1"/>
          </p:cNvSpPr>
          <p:nvPr>
            <p:ph idx="1"/>
          </p:nvPr>
        </p:nvSpPr>
        <p:spPr>
          <a:xfrm>
            <a:off x="168104" y="1137407"/>
            <a:ext cx="10814635" cy="735524"/>
          </a:xfrm>
        </p:spPr>
        <p:txBody>
          <a:bodyPr>
            <a:normAutofit/>
          </a:bodyPr>
          <a:lstStyle/>
          <a:p>
            <a:r>
              <a:rPr lang="vi-VN" b="1"/>
              <a:t>6. Chức năng “Đề xuất một số Skill chưa có của ứng viên cho từng công việc để học”</a:t>
            </a:r>
            <a:endParaRPr lang="en-US" b="1"/>
          </a:p>
        </p:txBody>
      </p:sp>
      <p:sp>
        <p:nvSpPr>
          <p:cNvPr id="5" name="Title 1">
            <a:extLst>
              <a:ext uri="{FF2B5EF4-FFF2-40B4-BE49-F238E27FC236}">
                <a16:creationId xmlns:a16="http://schemas.microsoft.com/office/drawing/2014/main" id="{39B8DE93-F2FE-6580-E6B6-CFFE35450EE8}"/>
              </a:ext>
            </a:extLst>
          </p:cNvPr>
          <p:cNvSpPr txBox="1">
            <a:spLocks/>
          </p:cNvSpPr>
          <p:nvPr/>
        </p:nvSpPr>
        <p:spPr>
          <a:xfrm>
            <a:off x="564804" y="1750756"/>
            <a:ext cx="8141874" cy="467139"/>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Nhập email và chọn 1 công việc cần kiểm tra xem ứng viên đó còn thiếu kĩ năng gì cho công việc đó:</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803C9F4E-3E3A-4725-95EE-B79BC3126E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804" y="2614735"/>
            <a:ext cx="5943600" cy="3336290"/>
          </a:xfrm>
          <a:prstGeom prst="rect">
            <a:avLst/>
          </a:prstGeom>
          <a:noFill/>
          <a:ln>
            <a:noFill/>
          </a:ln>
        </p:spPr>
      </p:pic>
    </p:spTree>
    <p:extLst>
      <p:ext uri="{BB962C8B-B14F-4D97-AF65-F5344CB8AC3E}">
        <p14:creationId xmlns:p14="http://schemas.microsoft.com/office/powerpoint/2010/main" val="401627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98910-81D5-C555-9F9B-40D3279A5B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3DA6C5-54F6-BA7C-84F5-1578CC1F482A}"/>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6C2D9BA1-0DCB-41EC-0D23-D3613F252C41}"/>
              </a:ext>
            </a:extLst>
          </p:cNvPr>
          <p:cNvSpPr>
            <a:spLocks noGrp="1"/>
          </p:cNvSpPr>
          <p:nvPr>
            <p:ph idx="1"/>
          </p:nvPr>
        </p:nvSpPr>
        <p:spPr>
          <a:xfrm>
            <a:off x="168104" y="1137407"/>
            <a:ext cx="10814635" cy="735524"/>
          </a:xfrm>
        </p:spPr>
        <p:txBody>
          <a:bodyPr>
            <a:normAutofit/>
          </a:bodyPr>
          <a:lstStyle/>
          <a:p>
            <a:r>
              <a:rPr lang="vi-VN" b="1"/>
              <a:t>6. Chức năng “Đề xuất một số Skill chưa có của ứng viên cho từng công việc để học”</a:t>
            </a:r>
            <a:endParaRPr lang="en-US" b="1"/>
          </a:p>
        </p:txBody>
      </p:sp>
      <p:sp>
        <p:nvSpPr>
          <p:cNvPr id="5" name="Title 1">
            <a:extLst>
              <a:ext uri="{FF2B5EF4-FFF2-40B4-BE49-F238E27FC236}">
                <a16:creationId xmlns:a16="http://schemas.microsoft.com/office/drawing/2014/main" id="{78F7A467-1E56-3AA6-B599-88C444AF4740}"/>
              </a:ext>
            </a:extLst>
          </p:cNvPr>
          <p:cNvSpPr txBox="1">
            <a:spLocks/>
          </p:cNvSpPr>
          <p:nvPr/>
        </p:nvSpPr>
        <p:spPr>
          <a:xfrm>
            <a:off x="564804" y="1750756"/>
            <a:ext cx="8141874" cy="467139"/>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Danh sách các skill cần học thêm được hiển thị:</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4B14B748-F18C-CF1C-2C9F-AD39764E3B5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804" y="2217895"/>
            <a:ext cx="5943600" cy="3337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1343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65635-D3D0-F261-2A86-7515EB5B8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DB7D59-70EC-A867-4A7A-B0169C77463E}"/>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02BA9A90-D712-8340-EFF8-F17192995551}"/>
              </a:ext>
            </a:extLst>
          </p:cNvPr>
          <p:cNvSpPr>
            <a:spLocks noGrp="1"/>
          </p:cNvSpPr>
          <p:nvPr>
            <p:ph idx="1"/>
          </p:nvPr>
        </p:nvSpPr>
        <p:spPr>
          <a:xfrm>
            <a:off x="168104" y="1137407"/>
            <a:ext cx="10814635" cy="735524"/>
          </a:xfrm>
        </p:spPr>
        <p:txBody>
          <a:bodyPr>
            <a:normAutofit/>
          </a:bodyPr>
          <a:lstStyle/>
          <a:p>
            <a:r>
              <a:rPr lang="vi-VN" b="1"/>
              <a:t>7. Phần Mở rộng: “Tìm ứng viên có Skill đặc biệt cho công ty”</a:t>
            </a:r>
            <a:endParaRPr lang="en-US" b="1"/>
          </a:p>
        </p:txBody>
      </p:sp>
      <p:sp>
        <p:nvSpPr>
          <p:cNvPr id="5" name="Title 1">
            <a:extLst>
              <a:ext uri="{FF2B5EF4-FFF2-40B4-BE49-F238E27FC236}">
                <a16:creationId xmlns:a16="http://schemas.microsoft.com/office/drawing/2014/main" id="{7C2B6CFB-56F4-0B6E-DA10-18B18D4397A6}"/>
              </a:ext>
            </a:extLst>
          </p:cNvPr>
          <p:cNvSpPr txBox="1">
            <a:spLocks/>
          </p:cNvSpPr>
          <p:nvPr/>
        </p:nvSpPr>
        <p:spPr>
          <a:xfrm>
            <a:off x="564804" y="1689652"/>
            <a:ext cx="8648770" cy="52824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a:effectLst/>
                <a:latin typeface="Times New Roman" panose="02020603050405020304" pitchFamily="18" charset="0"/>
                <a:ea typeface="Aptos" panose="020B0004020202020204" pitchFamily="34" charset="0"/>
              </a:rPr>
              <a:t>- Chọn nút “Tìm ứng viên có Skill đặc thù – đặc biệt”, form nhập skill sẽ được hiển thị</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B31CB618-63F2-3CDD-F256-80CBCB4548A8}"/>
              </a:ext>
            </a:extLst>
          </p:cNvPr>
          <p:cNvPicPr>
            <a:picLocks noChangeAspect="1"/>
          </p:cNvPicPr>
          <p:nvPr/>
        </p:nvPicPr>
        <p:blipFill>
          <a:blip r:embed="rId2"/>
          <a:stretch>
            <a:fillRect/>
          </a:stretch>
        </p:blipFill>
        <p:spPr>
          <a:xfrm>
            <a:off x="564804" y="2533940"/>
            <a:ext cx="5408613" cy="251535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CC33217-E7E8-77D1-CAB4-4A5911495D33}"/>
              </a:ext>
            </a:extLst>
          </p:cNvPr>
          <p:cNvPicPr>
            <a:picLocks noChangeAspect="1"/>
          </p:cNvPicPr>
          <p:nvPr/>
        </p:nvPicPr>
        <p:blipFill>
          <a:blip r:embed="rId3"/>
          <a:stretch>
            <a:fillRect/>
          </a:stretch>
        </p:blipFill>
        <p:spPr>
          <a:xfrm>
            <a:off x="6218585" y="2533940"/>
            <a:ext cx="4684380" cy="2515352"/>
          </a:xfrm>
          <a:prstGeom prst="rect">
            <a:avLst/>
          </a:prstGeom>
        </p:spPr>
      </p:pic>
    </p:spTree>
    <p:extLst>
      <p:ext uri="{BB962C8B-B14F-4D97-AF65-F5344CB8AC3E}">
        <p14:creationId xmlns:p14="http://schemas.microsoft.com/office/powerpoint/2010/main" val="3470865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44FAD-D4F2-6F76-D174-40A0F5CDA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5DF787-6E2E-782B-767C-F67B6D141629}"/>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93B2EB83-8975-C35C-CAC6-95F741224304}"/>
              </a:ext>
            </a:extLst>
          </p:cNvPr>
          <p:cNvSpPr>
            <a:spLocks noGrp="1"/>
          </p:cNvSpPr>
          <p:nvPr>
            <p:ph idx="1"/>
          </p:nvPr>
        </p:nvSpPr>
        <p:spPr>
          <a:xfrm>
            <a:off x="168104" y="1137407"/>
            <a:ext cx="10814635" cy="735524"/>
          </a:xfrm>
        </p:spPr>
        <p:txBody>
          <a:bodyPr>
            <a:normAutofit/>
          </a:bodyPr>
          <a:lstStyle/>
          <a:p>
            <a:r>
              <a:rPr lang="vi-VN" b="1"/>
              <a:t>7. Phần Mở rộng: “Tìm ứng viên có Skill đặc biệt cho công ty”</a:t>
            </a:r>
            <a:endParaRPr lang="en-US" b="1"/>
          </a:p>
        </p:txBody>
      </p:sp>
      <p:sp>
        <p:nvSpPr>
          <p:cNvPr id="5" name="Title 1">
            <a:extLst>
              <a:ext uri="{FF2B5EF4-FFF2-40B4-BE49-F238E27FC236}">
                <a16:creationId xmlns:a16="http://schemas.microsoft.com/office/drawing/2014/main" id="{D2FF725F-4748-C38F-74AE-28165D49E063}"/>
              </a:ext>
            </a:extLst>
          </p:cNvPr>
          <p:cNvSpPr txBox="1">
            <a:spLocks/>
          </p:cNvSpPr>
          <p:nvPr/>
        </p:nvSpPr>
        <p:spPr>
          <a:xfrm>
            <a:off x="564804" y="1689652"/>
            <a:ext cx="8648770" cy="52824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Danh sách ứng viên có skill đặc biệt đó được hiển thị như sau:</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5C95F780-0C6F-34E4-0FDD-20A8B041F472}"/>
              </a:ext>
            </a:extLst>
          </p:cNvPr>
          <p:cNvPicPr>
            <a:picLocks noChangeAspect="1"/>
          </p:cNvPicPr>
          <p:nvPr/>
        </p:nvPicPr>
        <p:blipFill>
          <a:blip r:embed="rId2"/>
          <a:stretch>
            <a:fillRect/>
          </a:stretch>
        </p:blipFill>
        <p:spPr>
          <a:xfrm>
            <a:off x="564804" y="2217895"/>
            <a:ext cx="5943600" cy="3148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064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47D4D-C947-DFE8-533F-E3EFE9C151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00A972-0368-0B0B-6B43-4D866F7EB2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4218ED-A1EF-A2DE-4D45-4294711DDE4F}"/>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719D1592-4E84-704B-A3EC-34FE161F4457}"/>
              </a:ext>
            </a:extLst>
          </p:cNvPr>
          <p:cNvSpPr/>
          <p:nvPr/>
        </p:nvSpPr>
        <p:spPr>
          <a:xfrm>
            <a:off x="1413632" y="2967335"/>
            <a:ext cx="9364744" cy="923330"/>
          </a:xfrm>
          <a:prstGeom prst="rect">
            <a:avLst/>
          </a:prstGeom>
          <a:noFill/>
        </p:spPr>
        <p:txBody>
          <a:bodyPr wrap="none" lIns="91440" tIns="45720" rIns="91440" bIns="45720">
            <a:spAutoFit/>
          </a:bodyPr>
          <a:lstStyle/>
          <a:p>
            <a:pPr algn="ctr"/>
            <a:r>
              <a:rPr lang="vi-VN"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CẢM ƠN THẦY VÀ CÁC BẠN</a:t>
            </a:r>
            <a:endParaRPr 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4096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A72C3-DDAB-2B27-9E0F-C6C45C7E1E36}"/>
              </a:ext>
            </a:extLst>
          </p:cNvPr>
          <p:cNvSpPr>
            <a:spLocks noGrp="1"/>
          </p:cNvSpPr>
          <p:nvPr>
            <p:ph type="title"/>
          </p:nvPr>
        </p:nvSpPr>
        <p:spPr>
          <a:xfrm>
            <a:off x="6480000" y="619200"/>
            <a:ext cx="4991961" cy="1477328"/>
          </a:xfrm>
        </p:spPr>
        <p:txBody>
          <a:bodyPr wrap="square" anchor="ctr">
            <a:normAutofit/>
          </a:bodyPr>
          <a:lstStyle/>
          <a:p>
            <a:r>
              <a:rPr lang="vi-VN"/>
              <a:t>I. MÔ TẢ </a:t>
            </a:r>
            <a:endParaRPr lang="en-US"/>
          </a:p>
        </p:txBody>
      </p:sp>
      <p:sp useBgFill="1">
        <p:nvSpPr>
          <p:cNvPr id="3083" name="Freeform: Shape 308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3074" name="Picture 2" descr="A green and white logo&#10;&#10;Description automatically generated">
            <a:extLst>
              <a:ext uri="{FF2B5EF4-FFF2-40B4-BE49-F238E27FC236}">
                <a16:creationId xmlns:a16="http://schemas.microsoft.com/office/drawing/2014/main" id="{2A75078D-B4F7-6155-0D7B-F1786B6B22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000" y="1282669"/>
            <a:ext cx="4284000" cy="4284000"/>
          </a:xfrm>
          <a:custGeom>
            <a:avLst/>
            <a:gdLst/>
            <a:ahLst/>
            <a:cxnLst/>
            <a:rect l="l" t="t" r="r" b="b"/>
            <a:pathLst>
              <a:path w="4284000" h="5409338">
                <a:moveTo>
                  <a:pt x="0" y="0"/>
                </a:moveTo>
                <a:lnTo>
                  <a:pt x="4284000" y="0"/>
                </a:lnTo>
                <a:lnTo>
                  <a:pt x="42840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E1E254D-52EE-8028-37BB-1DC552B63102}"/>
              </a:ext>
            </a:extLst>
          </p:cNvPr>
          <p:cNvSpPr>
            <a:spLocks noGrp="1"/>
          </p:cNvSpPr>
          <p:nvPr>
            <p:ph idx="1"/>
          </p:nvPr>
        </p:nvSpPr>
        <p:spPr>
          <a:xfrm>
            <a:off x="6291470" y="1749288"/>
            <a:ext cx="5645426" cy="4008586"/>
          </a:xfrm>
        </p:spPr>
        <p:txBody>
          <a:bodyPr>
            <a:normAutofit/>
          </a:bodyPr>
          <a:lstStyle/>
          <a:p>
            <a:pPr algn="just">
              <a:lnSpc>
                <a:spcPct val="110000"/>
              </a:lnSpc>
              <a:spcAft>
                <a:spcPts val="800"/>
              </a:spcAft>
            </a:pPr>
            <a:r>
              <a:rPr lang="vi-VN" sz="1400" b="1" kern="100">
                <a:effectLst/>
                <a:latin typeface="Times New Roman" panose="02020603050405020304" pitchFamily="18" charset="0"/>
                <a:ea typeface="Aptos" panose="020B0004020202020204" pitchFamily="34" charset="0"/>
                <a:cs typeface="Times New Roman" panose="02020603050405020304" pitchFamily="18" charset="0"/>
              </a:rPr>
              <a:t>Ứng dụng Web của em đang được thiết kế riêng để quản lý tuyển dụng ứng viên cũng như tìm việc làm cho riêng 1 công ty (đó là FSOFT), chứ không phải là diễn đàn hay trang tuyển dụng việc làm chung cho các công ty. Nếu có điều kiện phát triển trong tương lai, ứng dụng sẽ là trang tuyển dụng việc làm chung, ở đó có danh sách các công ty, người dùng có thể truy cập vào từng công ty để tra cứu, cũng giống như truy cập vào ứng dụng web đang hiện hành này của em.</a:t>
            </a:r>
            <a:endParaRPr lang="en-US" sz="1400" b="1" kern="10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0000"/>
              </a:lnSpc>
              <a:spcAft>
                <a:spcPts val="800"/>
              </a:spcAft>
            </a:pPr>
            <a:r>
              <a:rPr lang="vi-VN" sz="1400" b="1" kern="100">
                <a:effectLst/>
                <a:latin typeface="Times New Roman" panose="02020603050405020304" pitchFamily="18" charset="0"/>
                <a:ea typeface="Aptos" panose="020B0004020202020204" pitchFamily="34" charset="0"/>
                <a:cs typeface="Times New Roman" panose="02020603050405020304" pitchFamily="18" charset="0"/>
              </a:rPr>
              <a:t>Trang web của em cho phép công ty đăng tin tuyển dụng, quản lý các công việc tuyển dụng, quản lý danh sách các ứng viên và tìm kiếm các ứng viên phù hợp cho công ty</a:t>
            </a:r>
            <a:r>
              <a:rPr lang="vi-VN" sz="14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0000"/>
              </a:lnSpc>
            </a:pPr>
            <a:endParaRPr lang="en-US" sz="1400"/>
          </a:p>
        </p:txBody>
      </p:sp>
    </p:spTree>
    <p:extLst>
      <p:ext uri="{BB962C8B-B14F-4D97-AF65-F5344CB8AC3E}">
        <p14:creationId xmlns:p14="http://schemas.microsoft.com/office/powerpoint/2010/main" val="12096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84036-B876-D9BF-74E1-5000B88179FF}"/>
              </a:ext>
            </a:extLst>
          </p:cNvPr>
          <p:cNvSpPr>
            <a:spLocks noGrp="1"/>
          </p:cNvSpPr>
          <p:nvPr>
            <p:ph type="title"/>
          </p:nvPr>
        </p:nvSpPr>
        <p:spPr>
          <a:xfrm>
            <a:off x="720000" y="619200"/>
            <a:ext cx="4991961" cy="1477328"/>
          </a:xfrm>
        </p:spPr>
        <p:txBody>
          <a:bodyPr wrap="square" anchor="ctr">
            <a:normAutofit fontScale="90000"/>
          </a:bodyPr>
          <a:lstStyle/>
          <a:p>
            <a:r>
              <a:rPr lang="vi-VN" sz="6000"/>
              <a:t>II. Source code</a:t>
            </a:r>
            <a:endParaRPr lang="en-US" sz="6000"/>
          </a:p>
        </p:txBody>
      </p:sp>
      <p:sp>
        <p:nvSpPr>
          <p:cNvPr id="3" name="Content Placeholder 2">
            <a:extLst>
              <a:ext uri="{FF2B5EF4-FFF2-40B4-BE49-F238E27FC236}">
                <a16:creationId xmlns:a16="http://schemas.microsoft.com/office/drawing/2014/main" id="{3C05D105-DDEE-8610-141D-4BE3E73577B5}"/>
              </a:ext>
            </a:extLst>
          </p:cNvPr>
          <p:cNvSpPr>
            <a:spLocks noGrp="1"/>
          </p:cNvSpPr>
          <p:nvPr>
            <p:ph idx="1"/>
          </p:nvPr>
        </p:nvSpPr>
        <p:spPr>
          <a:xfrm>
            <a:off x="704354" y="2084803"/>
            <a:ext cx="4991962" cy="3216273"/>
          </a:xfrm>
        </p:spPr>
        <p:txBody>
          <a:bodyPr>
            <a:normAutofit/>
          </a:bodyPr>
          <a:lstStyle/>
          <a:p>
            <a:r>
              <a:rPr lang="vi-VN" sz="2800"/>
              <a:t>Backend</a:t>
            </a:r>
            <a:endParaRPr lang="en-US" sz="2800"/>
          </a:p>
        </p:txBody>
      </p:sp>
      <p:sp useBgFill="1">
        <p:nvSpPr>
          <p:cNvPr id="13" name="Freeform: Shape 1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Picture 3" descr="A screenshot of a computer&#10;&#10;Description automatically generated">
            <a:extLst>
              <a:ext uri="{FF2B5EF4-FFF2-40B4-BE49-F238E27FC236}">
                <a16:creationId xmlns:a16="http://schemas.microsoft.com/office/drawing/2014/main" id="{7DE7E431-5DE4-D6D0-A4B7-1EF2772C80E8}"/>
              </a:ext>
            </a:extLst>
          </p:cNvPr>
          <p:cNvPicPr>
            <a:picLocks noChangeAspect="1"/>
          </p:cNvPicPr>
          <p:nvPr/>
        </p:nvPicPr>
        <p:blipFill>
          <a:blip r:embed="rId2"/>
          <a:stretch>
            <a:fillRect/>
          </a:stretch>
        </p:blipFill>
        <p:spPr>
          <a:xfrm>
            <a:off x="7409793" y="207535"/>
            <a:ext cx="3962400" cy="6442929"/>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300263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0092093-F45F-5CB4-67E6-661397D3335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BF3B8-447C-DCE9-C602-6DBFBEC5281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5600" spc="-100"/>
              <a:t>II. Source code</a:t>
            </a:r>
          </a:p>
        </p:txBody>
      </p:sp>
      <p:sp>
        <p:nvSpPr>
          <p:cNvPr id="3" name="Content Placeholder 2">
            <a:extLst>
              <a:ext uri="{FF2B5EF4-FFF2-40B4-BE49-F238E27FC236}">
                <a16:creationId xmlns:a16="http://schemas.microsoft.com/office/drawing/2014/main" id="{B38FCA20-B5F3-74C0-EC0E-4B57B995C84A}"/>
              </a:ext>
            </a:extLst>
          </p:cNvPr>
          <p:cNvSpPr>
            <a:spLocks noGrp="1"/>
          </p:cNvSpPr>
          <p:nvPr>
            <p:ph idx="1"/>
          </p:nvPr>
        </p:nvSpPr>
        <p:spPr>
          <a:xfrm>
            <a:off x="720000" y="3830399"/>
            <a:ext cx="5015638" cy="993670"/>
          </a:xfrm>
        </p:spPr>
        <p:txBody>
          <a:bodyPr vert="horz" lIns="0" tIns="0" rIns="0" bIns="0" rtlCol="0">
            <a:normAutofit/>
          </a:bodyPr>
          <a:lstStyle/>
          <a:p>
            <a:pPr algn="ctr"/>
            <a:r>
              <a:rPr lang="vi-VN" sz="2800">
                <a:solidFill>
                  <a:schemeClr val="tx2">
                    <a:lumMod val="90000"/>
                  </a:schemeClr>
                </a:solidFill>
              </a:rPr>
              <a:t>frontend</a:t>
            </a:r>
            <a:endParaRPr lang="en-US" sz="2800">
              <a:solidFill>
                <a:schemeClr val="tx2">
                  <a:lumMod val="90000"/>
                </a:schemeClr>
              </a:solidFill>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Picture 4" descr="A screenshot of a computer&#10;&#10;Description automatically generated">
            <a:extLst>
              <a:ext uri="{FF2B5EF4-FFF2-40B4-BE49-F238E27FC236}">
                <a16:creationId xmlns:a16="http://schemas.microsoft.com/office/drawing/2014/main" id="{7AEDDFC2-D049-994E-F951-54DB17CD61B5}"/>
              </a:ext>
            </a:extLst>
          </p:cNvPr>
          <p:cNvPicPr>
            <a:picLocks noChangeAspect="1"/>
          </p:cNvPicPr>
          <p:nvPr/>
        </p:nvPicPr>
        <p:blipFill>
          <a:blip r:embed="rId2"/>
          <a:stretch>
            <a:fillRect/>
          </a:stretch>
        </p:blipFill>
        <p:spPr>
          <a:xfrm>
            <a:off x="6444525" y="757222"/>
            <a:ext cx="5014800" cy="5334893"/>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3993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9A1C2F61-42D3-3287-2B17-B2A08D1F18B2}"/>
              </a:ext>
            </a:extLst>
          </p:cNvPr>
          <p:cNvSpPr>
            <a:spLocks noGrp="1"/>
          </p:cNvSpPr>
          <p:nvPr>
            <p:ph type="title"/>
          </p:nvPr>
        </p:nvSpPr>
        <p:spPr>
          <a:xfrm>
            <a:off x="4561200" y="619200"/>
            <a:ext cx="6077303" cy="1477328"/>
          </a:xfrm>
        </p:spPr>
        <p:txBody>
          <a:bodyPr wrap="square" anchor="ctr">
            <a:normAutofit/>
          </a:bodyPr>
          <a:lstStyle/>
          <a:p>
            <a:r>
              <a:rPr lang="vi-VN"/>
              <a:t>III. Các màn hình và chức năng</a:t>
            </a:r>
            <a:endParaRPr lang="en-US"/>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070749A1-D200-AF4C-D6A0-79D4167201F1}"/>
              </a:ext>
            </a:extLst>
          </p:cNvPr>
          <p:cNvSpPr>
            <a:spLocks noGrp="1"/>
          </p:cNvSpPr>
          <p:nvPr>
            <p:ph idx="1"/>
          </p:nvPr>
        </p:nvSpPr>
        <p:spPr>
          <a:xfrm>
            <a:off x="4561199" y="1728766"/>
            <a:ext cx="4228839" cy="735524"/>
          </a:xfrm>
        </p:spPr>
        <p:txBody>
          <a:bodyPr>
            <a:normAutofit/>
          </a:bodyPr>
          <a:lstStyle/>
          <a:p>
            <a:r>
              <a:rPr lang="vi-VN" sz="2400" b="1"/>
              <a:t>1. Trang chủ (Home)</a:t>
            </a:r>
            <a:endParaRPr lang="en-US" sz="2400" b="1"/>
          </a:p>
        </p:txBody>
      </p:sp>
      <p:pic>
        <p:nvPicPr>
          <p:cNvPr id="4" name="Picture 3" descr="A screenshot of a computer&#10;&#10;Description automatically generated">
            <a:extLst>
              <a:ext uri="{FF2B5EF4-FFF2-40B4-BE49-F238E27FC236}">
                <a16:creationId xmlns:a16="http://schemas.microsoft.com/office/drawing/2014/main" id="{C0E33E4F-D161-6177-379E-2CD21F9B1A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1199" y="2325429"/>
            <a:ext cx="6754609" cy="3608231"/>
          </a:xfrm>
          <a:prstGeom prst="rect">
            <a:avLst/>
          </a:prstGeom>
          <a:noFill/>
          <a:ln>
            <a:noFill/>
          </a:ln>
        </p:spPr>
      </p:pic>
      <p:sp>
        <p:nvSpPr>
          <p:cNvPr id="5" name="Title 1">
            <a:extLst>
              <a:ext uri="{FF2B5EF4-FFF2-40B4-BE49-F238E27FC236}">
                <a16:creationId xmlns:a16="http://schemas.microsoft.com/office/drawing/2014/main" id="{31ABD85C-3D5C-1D50-5084-F5CFE8103D34}"/>
              </a:ext>
            </a:extLst>
          </p:cNvPr>
          <p:cNvSpPr txBox="1">
            <a:spLocks/>
          </p:cNvSpPr>
          <p:nvPr/>
        </p:nvSpPr>
        <p:spPr>
          <a:xfrm>
            <a:off x="429200" y="3619036"/>
            <a:ext cx="3735296" cy="134059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r>
              <a:rPr lang="vi-VN" sz="1800">
                <a:effectLst/>
                <a:latin typeface="Times New Roman" panose="02020603050405020304" pitchFamily="18" charset="0"/>
                <a:ea typeface="Aptos" panose="020B0004020202020204" pitchFamily="34" charset="0"/>
              </a:rPr>
              <a:t>Đây là màn hình chính của ứng dụng. Bên trái là thanh menu các chức năng chính của web, bên phải là danh sách các công việc của công ty đang có như cầu tuyển ứng viên và nút đăng bài tuyển dụng.</a:t>
            </a:r>
            <a:endParaRPr lang="en-US" sz="2400"/>
          </a:p>
        </p:txBody>
      </p:sp>
    </p:spTree>
    <p:extLst>
      <p:ext uri="{BB962C8B-B14F-4D97-AF65-F5344CB8AC3E}">
        <p14:creationId xmlns:p14="http://schemas.microsoft.com/office/powerpoint/2010/main" val="410977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1139-FCBC-60B2-4F8D-08EB17B54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9F39C-9FD4-3C23-75FB-AAB1080B7539}"/>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E69A05E4-3AA9-9C20-5EE3-AC99BA3E9A13}"/>
              </a:ext>
            </a:extLst>
          </p:cNvPr>
          <p:cNvSpPr>
            <a:spLocks noGrp="1"/>
          </p:cNvSpPr>
          <p:nvPr>
            <p:ph idx="1"/>
          </p:nvPr>
        </p:nvSpPr>
        <p:spPr>
          <a:xfrm>
            <a:off x="168104" y="1137407"/>
            <a:ext cx="5079757" cy="735524"/>
          </a:xfrm>
        </p:spPr>
        <p:txBody>
          <a:bodyPr>
            <a:normAutofit/>
          </a:bodyPr>
          <a:lstStyle/>
          <a:p>
            <a:r>
              <a:rPr lang="vi-VN" b="1"/>
              <a:t>2. Chức năng: Đăng bài tuyển dụng</a:t>
            </a:r>
            <a:endParaRPr lang="en-US" b="1"/>
          </a:p>
        </p:txBody>
      </p:sp>
      <p:sp>
        <p:nvSpPr>
          <p:cNvPr id="5" name="Title 1">
            <a:extLst>
              <a:ext uri="{FF2B5EF4-FFF2-40B4-BE49-F238E27FC236}">
                <a16:creationId xmlns:a16="http://schemas.microsoft.com/office/drawing/2014/main" id="{9AA3A52D-1723-3471-E992-32824E6FE6FA}"/>
              </a:ext>
            </a:extLst>
          </p:cNvPr>
          <p:cNvSpPr txBox="1">
            <a:spLocks/>
          </p:cNvSpPr>
          <p:nvPr/>
        </p:nvSpPr>
        <p:spPr>
          <a:xfrm>
            <a:off x="389443" y="2556388"/>
            <a:ext cx="3735296" cy="134059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i="1" kern="100">
                <a:effectLst/>
                <a:latin typeface="Times New Roman" panose="02020603050405020304" pitchFamily="18" charset="0"/>
                <a:ea typeface="Aptos" panose="020B0004020202020204" pitchFamily="34" charset="0"/>
                <a:cs typeface="Times New Roman" panose="02020603050405020304" pitchFamily="18" charset="0"/>
              </a:rPr>
              <a:t>Note: Ở đây em tách biệt giữa tạo job và skill cho job đó, tức là tạo job xong rồi mới tạo skill của nó, giúp dễ quản lý hơn.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Khi click chuột vào nút “Đăng bài tuyển dụng”, form “Post job” sẽ được hiển thị như sau:</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F1E77937-6053-137F-A978-FC2022E081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1200" y="2556388"/>
            <a:ext cx="5943600" cy="3164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950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643A-D1CA-4255-733C-063687982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A374A-5EFD-8021-D95D-3A85ACA49CB5}"/>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DB88EDAD-6F02-A85E-384E-FC36541B78AC}"/>
              </a:ext>
            </a:extLst>
          </p:cNvPr>
          <p:cNvSpPr>
            <a:spLocks noGrp="1"/>
          </p:cNvSpPr>
          <p:nvPr>
            <p:ph idx="1"/>
          </p:nvPr>
        </p:nvSpPr>
        <p:spPr>
          <a:xfrm>
            <a:off x="168104" y="1137407"/>
            <a:ext cx="5079757" cy="735524"/>
          </a:xfrm>
        </p:spPr>
        <p:txBody>
          <a:bodyPr>
            <a:normAutofit/>
          </a:bodyPr>
          <a:lstStyle/>
          <a:p>
            <a:r>
              <a:rPr lang="vi-VN" b="1"/>
              <a:t>2. Chức năng: Đăng bài tuyển dụng</a:t>
            </a:r>
            <a:endParaRPr lang="en-US" b="1"/>
          </a:p>
        </p:txBody>
      </p:sp>
      <p:sp>
        <p:nvSpPr>
          <p:cNvPr id="5" name="Title 1">
            <a:extLst>
              <a:ext uri="{FF2B5EF4-FFF2-40B4-BE49-F238E27FC236}">
                <a16:creationId xmlns:a16="http://schemas.microsoft.com/office/drawing/2014/main" id="{60AE026C-6B68-1271-BDAC-FE556FC36B71}"/>
              </a:ext>
            </a:extLst>
          </p:cNvPr>
          <p:cNvSpPr txBox="1">
            <a:spLocks/>
          </p:cNvSpPr>
          <p:nvPr/>
        </p:nvSpPr>
        <p:spPr>
          <a:xfrm>
            <a:off x="389443" y="2556388"/>
            <a:ext cx="3735296" cy="134059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Nhập đầy đủ thông tin và nhấn nút “Post job”, dữ liệu về job mới đăng sẽ được hiển thị ở trang chủ (nơi chứa danh sách công việc cần ứng tuyển):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20686276-5FBF-A904-8685-A9BD97846AB5}"/>
              </a:ext>
            </a:extLst>
          </p:cNvPr>
          <p:cNvPicPr>
            <a:picLocks noChangeAspect="1"/>
          </p:cNvPicPr>
          <p:nvPr/>
        </p:nvPicPr>
        <p:blipFill>
          <a:blip r:embed="rId2"/>
          <a:stretch>
            <a:fillRect/>
          </a:stretch>
        </p:blipFill>
        <p:spPr>
          <a:xfrm>
            <a:off x="4561200" y="2313291"/>
            <a:ext cx="5943600" cy="3167380"/>
          </a:xfrm>
          <a:prstGeom prst="rect">
            <a:avLst/>
          </a:prstGeom>
        </p:spPr>
      </p:pic>
    </p:spTree>
    <p:extLst>
      <p:ext uri="{BB962C8B-B14F-4D97-AF65-F5344CB8AC3E}">
        <p14:creationId xmlns:p14="http://schemas.microsoft.com/office/powerpoint/2010/main" val="396448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78994-4C3F-DDBF-D356-20C937B24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28FF1A-CFF9-9523-8CD1-CAB3362A0F6B}"/>
              </a:ext>
            </a:extLst>
          </p:cNvPr>
          <p:cNvSpPr>
            <a:spLocks noGrp="1"/>
          </p:cNvSpPr>
          <p:nvPr>
            <p:ph type="title"/>
          </p:nvPr>
        </p:nvSpPr>
        <p:spPr>
          <a:xfrm>
            <a:off x="277434" y="0"/>
            <a:ext cx="6077303" cy="1477328"/>
          </a:xfrm>
        </p:spPr>
        <p:txBody>
          <a:bodyPr wrap="square" anchor="ctr">
            <a:normAutofit/>
          </a:bodyPr>
          <a:lstStyle/>
          <a:p>
            <a:r>
              <a:rPr lang="vi-VN"/>
              <a:t>III. Các màn hình và chức năng</a:t>
            </a:r>
            <a:endParaRPr lang="en-US"/>
          </a:p>
        </p:txBody>
      </p:sp>
      <p:sp>
        <p:nvSpPr>
          <p:cNvPr id="3" name="Content Placeholder 2">
            <a:extLst>
              <a:ext uri="{FF2B5EF4-FFF2-40B4-BE49-F238E27FC236}">
                <a16:creationId xmlns:a16="http://schemas.microsoft.com/office/drawing/2014/main" id="{6AB8713C-F377-B1BB-FFCD-95D2FEFF6D84}"/>
              </a:ext>
            </a:extLst>
          </p:cNvPr>
          <p:cNvSpPr>
            <a:spLocks noGrp="1"/>
          </p:cNvSpPr>
          <p:nvPr>
            <p:ph idx="1"/>
          </p:nvPr>
        </p:nvSpPr>
        <p:spPr>
          <a:xfrm>
            <a:off x="168104" y="1137407"/>
            <a:ext cx="5079757" cy="735524"/>
          </a:xfrm>
        </p:spPr>
        <p:txBody>
          <a:bodyPr>
            <a:normAutofit/>
          </a:bodyPr>
          <a:lstStyle/>
          <a:p>
            <a:r>
              <a:rPr lang="vi-VN" b="1"/>
              <a:t>2. Chức năng: Đăng bài tuyển dụng</a:t>
            </a:r>
            <a:endParaRPr lang="en-US" b="1"/>
          </a:p>
        </p:txBody>
      </p:sp>
      <p:sp>
        <p:nvSpPr>
          <p:cNvPr id="5" name="Title 1">
            <a:extLst>
              <a:ext uri="{FF2B5EF4-FFF2-40B4-BE49-F238E27FC236}">
                <a16:creationId xmlns:a16="http://schemas.microsoft.com/office/drawing/2014/main" id="{5EEDB055-3728-96C7-FC37-AB30591B44F6}"/>
              </a:ext>
            </a:extLst>
          </p:cNvPr>
          <p:cNvSpPr txBox="1">
            <a:spLocks/>
          </p:cNvSpPr>
          <p:nvPr/>
        </p:nvSpPr>
        <p:spPr>
          <a:xfrm>
            <a:off x="389443" y="2556389"/>
            <a:ext cx="3735296" cy="1031638"/>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just">
              <a:lnSpc>
                <a:spcPct val="107000"/>
              </a:lnSpc>
              <a:spcAft>
                <a:spcPts val="800"/>
              </a:spcAft>
            </a:pPr>
            <a:r>
              <a:rPr lang="vi-VN" sz="1800" kern="100">
                <a:effectLst/>
                <a:latin typeface="Times New Roman" panose="02020603050405020304" pitchFamily="18" charset="0"/>
                <a:ea typeface="Aptos" panose="020B0004020202020204" pitchFamily="34" charset="0"/>
                <a:cs typeface="Times New Roman" panose="02020603050405020304" pitchFamily="18" charset="0"/>
              </a:rPr>
              <a:t>- Thêm kĩ năng cho công việc mới, bằng cách click chuột vào nút  “Xem thông tin skill” của công việc đó: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4F3D89EE-95CE-6B49-0194-69A7BE862399}"/>
              </a:ext>
            </a:extLst>
          </p:cNvPr>
          <p:cNvPicPr>
            <a:picLocks noChangeAspect="1"/>
          </p:cNvPicPr>
          <p:nvPr/>
        </p:nvPicPr>
        <p:blipFill>
          <a:blip r:embed="rId2"/>
          <a:stretch>
            <a:fillRect/>
          </a:stretch>
        </p:blipFill>
        <p:spPr>
          <a:xfrm>
            <a:off x="4495800" y="2093788"/>
            <a:ext cx="5943600" cy="3167380"/>
          </a:xfrm>
          <a:prstGeom prst="rect">
            <a:avLst/>
          </a:prstGeom>
        </p:spPr>
      </p:pic>
    </p:spTree>
    <p:extLst>
      <p:ext uri="{BB962C8B-B14F-4D97-AF65-F5344CB8AC3E}">
        <p14:creationId xmlns:p14="http://schemas.microsoft.com/office/powerpoint/2010/main" val="3385167987"/>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Organic</Template>
  <TotalTime>80</TotalTime>
  <Words>1208</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Arial</vt:lpstr>
      <vt:lpstr>Avenir Next LT Pro</vt:lpstr>
      <vt:lpstr>Rockwell Nova Light</vt:lpstr>
      <vt:lpstr>The Hand Extrablack</vt:lpstr>
      <vt:lpstr>Times New Roman</vt:lpstr>
      <vt:lpstr>BlobVTI</vt:lpstr>
      <vt:lpstr>BÀI TÂP WEEK 05 – WWW JAVA</vt:lpstr>
      <vt:lpstr>Note: Do em không nghe được thông báo, hôm 14 em hỏi lại thầy mới biết được là nộp link git chứ không phải file nén, nên trên git không ghi nhận lại nhiều lần commit, em xin lỗi thầy nhiều ạ...</vt:lpstr>
      <vt:lpstr>I. MÔ TẢ </vt:lpstr>
      <vt:lpstr>II. Source code</vt:lpstr>
      <vt:lpstr>II. Source code</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III. Các màn hình và chức năng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Nô Mai</dc:creator>
  <cp:lastModifiedBy>Nô Mai</cp:lastModifiedBy>
  <cp:revision>1</cp:revision>
  <dcterms:created xsi:type="dcterms:W3CDTF">2024-12-14T16:08:59Z</dcterms:created>
  <dcterms:modified xsi:type="dcterms:W3CDTF">2024-12-14T17:29:32Z</dcterms:modified>
</cp:coreProperties>
</file>