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8C979-F545-4FFE-B472-387B21A78BD7}" v="4956" dt="2024-07-14T10:10:56.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8"/>
  </p:normalViewPr>
  <p:slideViewPr>
    <p:cSldViewPr snapToGrid="0">
      <p:cViewPr varScale="1">
        <p:scale>
          <a:sx n="119" d="100"/>
          <a:sy n="119"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4/21/25</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4/21/25</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SE 8 Book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a:t>Chapter 3 – Java Basic</a:t>
            </a:r>
            <a:endParaRPr lang="en-US"/>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9505950" cy="303212"/>
          </a:xfrm>
        </p:spPr>
        <p:txBody>
          <a:bodyPr>
            <a:normAutofit fontScale="92500" lnSpcReduction="20000"/>
          </a:bodyPr>
          <a:lstStyle/>
          <a:p>
            <a:r>
              <a:rPr lang="en-US" sz="1800"/>
              <a:t>3.6 Object-Oriented Programming: </a:t>
            </a:r>
            <a:r>
              <a:rPr lang="en-US" sz="1800" b="1" i="1"/>
              <a:t>3.6.5 – Relationship between Class, Object and Reference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6" name="Subtitle 2">
            <a:extLst>
              <a:ext uri="{FF2B5EF4-FFF2-40B4-BE49-F238E27FC236}">
                <a16:creationId xmlns:a16="http://schemas.microsoft.com/office/drawing/2014/main" id="{B6186AA4-73D5-4BB7-63DD-3879981B8F89}"/>
              </a:ext>
            </a:extLst>
          </p:cNvPr>
          <p:cNvSpPr txBox="1">
            <a:spLocks/>
          </p:cNvSpPr>
          <p:nvPr/>
        </p:nvSpPr>
        <p:spPr>
          <a:xfrm>
            <a:off x="0" y="1098550"/>
            <a:ext cx="12192000" cy="5759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Class = template for objects (blueprint)</a:t>
            </a:r>
          </a:p>
          <a:p>
            <a:pPr marL="285750" indent="-285750" algn="l">
              <a:buFontTx/>
              <a:buChar char="-"/>
            </a:pPr>
            <a:r>
              <a:rPr lang="en-GB" sz="1800"/>
              <a:t>Reference = address to that specific object</a:t>
            </a:r>
          </a:p>
          <a:p>
            <a:pPr marL="285750" indent="-285750" algn="l">
              <a:buFontTx/>
              <a:buChar char="-"/>
            </a:pPr>
            <a:r>
              <a:rPr lang="en-GB" sz="1800"/>
              <a:t>Reference variable </a:t>
            </a:r>
            <a:r>
              <a:rPr lang="en-GB" sz="1800" b="1" i="1">
                <a:solidFill>
                  <a:srgbClr val="FF0000"/>
                </a:solidFill>
              </a:rPr>
              <a:t>IS NOT THE SAME</a:t>
            </a:r>
            <a:r>
              <a:rPr lang="en-GB" sz="1800"/>
              <a:t> as primitive variable (byte array in RAM, how string represented in RAM)</a:t>
            </a:r>
          </a:p>
          <a:p>
            <a:pPr marL="285750" indent="-285750" algn="l">
              <a:buFontTx/>
              <a:buChar char="-"/>
            </a:pPr>
            <a:r>
              <a:rPr lang="en-GB" sz="1800"/>
              <a:t>Only reference can contain “null”, primitive cant since JVM knows…</a:t>
            </a:r>
          </a:p>
          <a:p>
            <a:pPr marL="285750" indent="-285750" algn="l">
              <a:buFontTx/>
              <a:buChar char="-"/>
            </a:pPr>
            <a:endParaRPr lang="en-GB" sz="1800"/>
          </a:p>
          <a:p>
            <a:pPr algn="l"/>
            <a:r>
              <a:rPr lang="en-GB" sz="800"/>
              <a:t> </a:t>
            </a:r>
          </a:p>
          <a:p>
            <a:pPr algn="l"/>
            <a:endParaRPr lang="en-GB" sz="800" b="1" i="1"/>
          </a:p>
        </p:txBody>
      </p:sp>
      <p:pic>
        <p:nvPicPr>
          <p:cNvPr id="8" name="Picture 7">
            <a:extLst>
              <a:ext uri="{FF2B5EF4-FFF2-40B4-BE49-F238E27FC236}">
                <a16:creationId xmlns:a16="http://schemas.microsoft.com/office/drawing/2014/main" id="{D3B54C0C-4D90-0BE4-46AF-6AB5A44551FF}"/>
              </a:ext>
            </a:extLst>
          </p:cNvPr>
          <p:cNvPicPr>
            <a:picLocks noChangeAspect="1"/>
          </p:cNvPicPr>
          <p:nvPr/>
        </p:nvPicPr>
        <p:blipFill>
          <a:blip r:embed="rId2"/>
          <a:stretch>
            <a:fillRect/>
          </a:stretch>
        </p:blipFill>
        <p:spPr>
          <a:xfrm>
            <a:off x="965199" y="2841637"/>
            <a:ext cx="4220973" cy="3798875"/>
          </a:xfrm>
          <a:prstGeom prst="rect">
            <a:avLst/>
          </a:prstGeom>
        </p:spPr>
      </p:pic>
    </p:spTree>
    <p:extLst>
      <p:ext uri="{BB962C8B-B14F-4D97-AF65-F5344CB8AC3E}">
        <p14:creationId xmlns:p14="http://schemas.microsoft.com/office/powerpoint/2010/main" val="355700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9505950" cy="303212"/>
          </a:xfrm>
        </p:spPr>
        <p:txBody>
          <a:bodyPr>
            <a:normAutofit fontScale="92500" lnSpcReduction="20000"/>
          </a:bodyPr>
          <a:lstStyle/>
          <a:p>
            <a:r>
              <a:rPr lang="en-US" sz="1800"/>
              <a:t>3.6 Object-Oriented Programming: </a:t>
            </a:r>
            <a:r>
              <a:rPr lang="en-US" sz="1800" b="1" i="1"/>
              <a:t>3.6.6 – Static and instance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6" name="Subtitle 2">
            <a:extLst>
              <a:ext uri="{FF2B5EF4-FFF2-40B4-BE49-F238E27FC236}">
                <a16:creationId xmlns:a16="http://schemas.microsoft.com/office/drawing/2014/main" id="{B6186AA4-73D5-4BB7-63DD-3879981B8F89}"/>
              </a:ext>
            </a:extLst>
          </p:cNvPr>
          <p:cNvSpPr txBox="1">
            <a:spLocks/>
          </p:cNvSpPr>
          <p:nvPr/>
        </p:nvSpPr>
        <p:spPr>
          <a:xfrm>
            <a:off x="0" y="1098550"/>
            <a:ext cx="12192000" cy="5759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“Static” = constant + belong to class = same for all objects </a:t>
            </a:r>
          </a:p>
          <a:p>
            <a:pPr marL="285750" indent="-285750" algn="l">
              <a:buFontTx/>
              <a:buChar char="-"/>
            </a:pPr>
            <a:r>
              <a:rPr lang="en-GB" sz="1800"/>
              <a:t>Belong to all objects =&gt; no need to create objs</a:t>
            </a:r>
          </a:p>
          <a:p>
            <a:pPr marL="285750" indent="-285750" algn="l">
              <a:buFontTx/>
              <a:buChar char="-"/>
            </a:pPr>
            <a:r>
              <a:rPr lang="en-GB" sz="1800"/>
              <a:t>“Static” is not OOP features</a:t>
            </a:r>
          </a:p>
          <a:p>
            <a:pPr algn="l"/>
            <a:r>
              <a:rPr lang="en-GB" sz="800"/>
              <a:t> </a:t>
            </a:r>
          </a:p>
          <a:p>
            <a:pPr algn="l"/>
            <a:endParaRPr lang="en-GB" sz="800" b="1" i="1"/>
          </a:p>
        </p:txBody>
      </p:sp>
    </p:spTree>
    <p:extLst>
      <p:ext uri="{BB962C8B-B14F-4D97-AF65-F5344CB8AC3E}">
        <p14:creationId xmlns:p14="http://schemas.microsoft.com/office/powerpoint/2010/main" val="173139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3365500" cy="303212"/>
          </a:xfrm>
        </p:spPr>
        <p:txBody>
          <a:bodyPr>
            <a:normAutofit fontScale="85000" lnSpcReduction="10000"/>
          </a:bodyPr>
          <a:lstStyle/>
          <a:p>
            <a:r>
              <a:rPr lang="en-GB" sz="1800"/>
              <a:t>3.3 – Components of a Java program</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b="1" i="1">
                <a:solidFill>
                  <a:srgbClr val="FF0000"/>
                </a:solidFill>
              </a:rPr>
              <a:t>The source code</a:t>
            </a:r>
            <a:r>
              <a:rPr lang="en-GB" sz="1800"/>
              <a:t>: All of the source code for a Java Program is contained within a </a:t>
            </a:r>
            <a:r>
              <a:rPr lang="en-GB" sz="1800" b="1" i="1"/>
              <a:t>“type definition”</a:t>
            </a:r>
            <a:r>
              <a:rPr lang="en-GB" sz="1800"/>
              <a:t> (the word “type” is much more accurate since there are many definition types such as </a:t>
            </a:r>
            <a:r>
              <a:rPr lang="en-GB" sz="1800" b="1" i="1"/>
              <a:t>“Classes”, “Interface” </a:t>
            </a:r>
            <a:r>
              <a:rPr lang="en-GB" sz="1800"/>
              <a:t>or </a:t>
            </a:r>
            <a:r>
              <a:rPr lang="en-GB" sz="1800" b="1" i="1"/>
              <a:t>“Enum”</a:t>
            </a:r>
            <a:r>
              <a:rPr lang="en-GB" sz="1800"/>
              <a:t>) and these definitions are contained within one or multiple files with an extension “.java”</a:t>
            </a:r>
          </a:p>
          <a:p>
            <a:pPr marL="285750" indent="-285750" algn="l">
              <a:buFontTx/>
              <a:buChar char="-"/>
            </a:pPr>
            <a:r>
              <a:rPr lang="en-GB" sz="1800" b="1" i="1">
                <a:solidFill>
                  <a:srgbClr val="FF0000"/>
                </a:solidFill>
              </a:rPr>
              <a:t>Java APIs </a:t>
            </a:r>
            <a:r>
              <a:rPr lang="en-GB" sz="1800"/>
              <a:t>(</a:t>
            </a:r>
            <a:r>
              <a:rPr lang="en-GB" sz="1800" i="1"/>
              <a:t>Java Standard library classes</a:t>
            </a:r>
            <a:r>
              <a:rPr lang="en-GB" sz="1800"/>
              <a:t>): As mention, Java has a huge library called Java APIs and any Java program could refer to one of these ready-to-use classes. As most of these classes are compiled =&gt; we don’t need to copy and paste their code into our program file and re-compile it, we just need to </a:t>
            </a:r>
            <a:r>
              <a:rPr lang="en-GB" sz="1800" b="1" i="1"/>
              <a:t>import </a:t>
            </a:r>
            <a:r>
              <a:rPr lang="en-GB" sz="1800"/>
              <a:t>it (we will talk about “import” key word later)</a:t>
            </a:r>
          </a:p>
          <a:p>
            <a:pPr marL="285750" indent="-285750" algn="l">
              <a:buFontTx/>
              <a:buChar char="-"/>
            </a:pPr>
            <a:r>
              <a:rPr lang="en-GB" sz="1800" b="1" i="1">
                <a:solidFill>
                  <a:srgbClr val="FF0000"/>
                </a:solidFill>
              </a:rPr>
              <a:t>3</a:t>
            </a:r>
            <a:r>
              <a:rPr lang="en-GB" sz="1800" b="1" i="1" baseline="30000">
                <a:solidFill>
                  <a:srgbClr val="FF0000"/>
                </a:solidFill>
              </a:rPr>
              <a:t>rd</a:t>
            </a:r>
            <a:r>
              <a:rPr lang="en-GB" sz="1800" b="1" i="1">
                <a:solidFill>
                  <a:srgbClr val="FF0000"/>
                </a:solidFill>
              </a:rPr>
              <a:t> Party libraries</a:t>
            </a:r>
            <a:r>
              <a:rPr lang="en-GB" sz="1800"/>
              <a:t>: A Java program could contain Java APIs or 3</a:t>
            </a:r>
            <a:r>
              <a:rPr lang="en-GB" sz="1800" baseline="30000"/>
              <a:t>rd</a:t>
            </a:r>
            <a:r>
              <a:rPr lang="en-GB" sz="1800"/>
              <a:t> party libraries =&gt; their source code are packed into some file with “.jar” extension =&gt; the source code may not be available =&gt; to use these libraries, we have to put the “.jar” file into something called </a:t>
            </a:r>
            <a:r>
              <a:rPr lang="en-GB" sz="1800" b="1" i="1"/>
              <a:t>“Classpath” (“Classpath” is a environment variable for JVM to lookup a specific classes, usually this is used to import classes from libraries that is outside Java APIs)</a:t>
            </a:r>
          </a:p>
          <a:p>
            <a:pPr algn="l"/>
            <a:endParaRPr lang="en-GB" sz="1800"/>
          </a:p>
          <a:p>
            <a:pPr marL="285750" indent="-285750" algn="l">
              <a:buFontTx/>
              <a:buChar char="-"/>
            </a:pPr>
            <a:endParaRPr lang="en-US" sz="180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3.3 – Components of a Java program: </a:t>
            </a:r>
            <a:r>
              <a:rPr lang="en-GB" sz="1800" b="1" i="1"/>
              <a:t>3.3.1 – Structure of a Java Class</a:t>
            </a:r>
            <a:endParaRPr lang="en-US" sz="1800" b="1" i="1"/>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a:t>A Java program primarily contains 3 things:</a:t>
            </a:r>
          </a:p>
          <a:p>
            <a:pPr marL="285750" indent="-285750" algn="l">
              <a:buFontTx/>
              <a:buChar char="-"/>
            </a:pPr>
            <a:r>
              <a:rPr lang="en-GB" sz="1800" b="1" i="1">
                <a:solidFill>
                  <a:srgbClr val="FF0000"/>
                </a:solidFill>
              </a:rPr>
              <a:t>Zero or one package statement</a:t>
            </a:r>
          </a:p>
          <a:p>
            <a:pPr marL="285750" indent="-285750" algn="l">
              <a:buFontTx/>
              <a:buChar char="-"/>
            </a:pPr>
            <a:r>
              <a:rPr lang="en-GB" sz="1800" b="1" i="1">
                <a:solidFill>
                  <a:srgbClr val="FF0000"/>
                </a:solidFill>
              </a:rPr>
              <a:t>Zero or more import statements</a:t>
            </a:r>
          </a:p>
          <a:p>
            <a:pPr marL="285750" indent="-285750" algn="l">
              <a:buFontTx/>
              <a:buChar char="-"/>
            </a:pPr>
            <a:r>
              <a:rPr lang="en-GB" sz="1800" b="1" i="1">
                <a:solidFill>
                  <a:srgbClr val="FF0000"/>
                </a:solidFill>
              </a:rPr>
              <a:t>One or more “type” definitions</a:t>
            </a:r>
          </a:p>
          <a:p>
            <a:pPr marL="285750" indent="-285750" algn="l">
              <a:buFontTx/>
              <a:buChar char="-"/>
            </a:pPr>
            <a:endParaRPr lang="en-US" sz="1800"/>
          </a:p>
        </p:txBody>
      </p:sp>
    </p:spTree>
    <p:extLst>
      <p:ext uri="{BB962C8B-B14F-4D97-AF65-F5344CB8AC3E}">
        <p14:creationId xmlns:p14="http://schemas.microsoft.com/office/powerpoint/2010/main" val="6987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GB" sz="1800"/>
              <a:t>3.4 – Compiling and running a basic Java Program</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A special method called </a:t>
            </a:r>
            <a:r>
              <a:rPr lang="en-GB" sz="1800" b="1" i="1">
                <a:solidFill>
                  <a:srgbClr val="FF0000"/>
                </a:solidFill>
              </a:rPr>
              <a:t>“main” </a:t>
            </a:r>
            <a:r>
              <a:rPr lang="en-GB" sz="1800"/>
              <a:t>has been created, which marks the start of a Java program =&gt; if the “main” method doesn’t creates new variables, objects or calling object methods =&gt; the “main” method mostly called Java Program. However, since Java is Object-oriented, we can’t create a method without creating a new “class” since method is the same as </a:t>
            </a:r>
            <a:r>
              <a:rPr lang="en-GB" sz="1800" b="1"/>
              <a:t>“an action of an object” </a:t>
            </a:r>
            <a:r>
              <a:rPr lang="en-GB" sz="1800"/>
              <a:t>and this “action” could only be catched and expressed through “class” =&gt; even a simple program just print “Hello world”, we still need a class </a:t>
            </a:r>
            <a:r>
              <a:rPr lang="en-GB" sz="1000" i="1"/>
              <a:t>(demonstrate file)</a:t>
            </a:r>
          </a:p>
          <a:p>
            <a:pPr algn="l"/>
            <a:endParaRPr lang="en-GB" sz="1800" i="1"/>
          </a:p>
          <a:p>
            <a:pPr marL="285750" indent="-285750" algn="l">
              <a:buFontTx/>
              <a:buChar char="-"/>
            </a:pPr>
            <a:endParaRPr lang="en-GB" sz="1000" i="1"/>
          </a:p>
        </p:txBody>
      </p:sp>
    </p:spTree>
    <p:extLst>
      <p:ext uri="{BB962C8B-B14F-4D97-AF65-F5344CB8AC3E}">
        <p14:creationId xmlns:p14="http://schemas.microsoft.com/office/powerpoint/2010/main" val="354673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GB" sz="1800"/>
              <a:t>3.5 – Understanding the “MAIN” method: </a:t>
            </a:r>
            <a:r>
              <a:rPr lang="en-GB" sz="1800" b="1" i="1"/>
              <a:t>3.5.1 – The main method</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Running Java program is not the same as running Windows apps (“.exe” file). When we run a Java program, it produces a </a:t>
            </a:r>
            <a:r>
              <a:rPr lang="en-GB" sz="1800" b="1" i="1"/>
              <a:t>“.class” </a:t>
            </a:r>
            <a:r>
              <a:rPr lang="en-GB" sz="1800"/>
              <a:t>file, which is the input for JVM to execute the program =&gt; JVM here is the executable (the “.exe” file). However, Java class file and JVM cannot be run using the same method in Windows =&gt; we have to pass the Java class name that we want to run as an </a:t>
            </a:r>
            <a:r>
              <a:rPr lang="en-GB" sz="1800" b="1" i="1"/>
              <a:t>Argument</a:t>
            </a:r>
            <a:r>
              <a:rPr lang="en-GB" sz="1800"/>
              <a:t> to JVM</a:t>
            </a:r>
          </a:p>
          <a:p>
            <a:pPr marL="285750" indent="-285750" algn="l">
              <a:buFontTx/>
              <a:buChar char="-"/>
            </a:pPr>
            <a:r>
              <a:rPr lang="en-GB" sz="1800"/>
              <a:t>When JVM runs, it starts to find a special method in that class. When it found the method, it passes the control to that method (which mean everything contained inside that method will be executed from the method and the JVM job is just interprete whatever inside that method). If JVM doesn’t find that method =&gt; it gives out error</a:t>
            </a:r>
          </a:p>
          <a:p>
            <a:pPr marL="285750" indent="-285750" algn="l">
              <a:buFont typeface="Symbol" panose="05050102010706020507" pitchFamily="18" charset="2"/>
              <a:buChar char="Þ"/>
            </a:pPr>
            <a:r>
              <a:rPr lang="en-GB" sz="1800"/>
              <a:t>That method is called </a:t>
            </a:r>
            <a:r>
              <a:rPr lang="en-GB" sz="1800" b="1" i="1">
                <a:solidFill>
                  <a:srgbClr val="FF0000"/>
                </a:solidFill>
              </a:rPr>
              <a:t>“main” </a:t>
            </a:r>
            <a:r>
              <a:rPr lang="en-GB" sz="1800"/>
              <a:t>method (is </a:t>
            </a:r>
            <a:r>
              <a:rPr lang="en-GB" sz="1800" b="1" i="1"/>
              <a:t>“static”</a:t>
            </a:r>
            <a:r>
              <a:rPr lang="en-GB" sz="1800"/>
              <a:t>, required </a:t>
            </a:r>
            <a:r>
              <a:rPr lang="en-GB" sz="1800" b="1" i="1"/>
              <a:t>“String array” </a:t>
            </a:r>
            <a:r>
              <a:rPr lang="en-GB" sz="1800"/>
              <a:t>argument, is </a:t>
            </a:r>
            <a:r>
              <a:rPr lang="en-GB" sz="1800" b="1" i="1"/>
              <a:t>“public”</a:t>
            </a:r>
            <a:r>
              <a:rPr lang="en-GB" sz="1800"/>
              <a:t>, the name must be </a:t>
            </a:r>
            <a:r>
              <a:rPr lang="en-GB" sz="1800" b="1" i="1"/>
              <a:t>“main”</a:t>
            </a:r>
            <a:r>
              <a:rPr lang="en-GB" sz="1800"/>
              <a:t>) </a:t>
            </a:r>
          </a:p>
          <a:p>
            <a:pPr algn="l"/>
            <a:r>
              <a:rPr lang="en-GB" sz="1800"/>
              <a:t>(</a:t>
            </a:r>
            <a:r>
              <a:rPr lang="en-GB" sz="1800" b="1" i="1">
                <a:solidFill>
                  <a:srgbClr val="FF0000"/>
                </a:solidFill>
              </a:rPr>
              <a:t>! NOTE</a:t>
            </a:r>
            <a:r>
              <a:rPr lang="en-GB" sz="1800"/>
              <a:t>: Java is case sensitive =&gt; if the method name is </a:t>
            </a:r>
            <a:r>
              <a:rPr lang="en-GB" sz="1800" b="1" i="1"/>
              <a:t>“Main” </a:t>
            </a:r>
            <a:r>
              <a:rPr lang="en-GB" sz="1800"/>
              <a:t>=&gt; </a:t>
            </a:r>
            <a:r>
              <a:rPr lang="en-GB" sz="1800" b="1"/>
              <a:t>Error</a:t>
            </a:r>
            <a:r>
              <a:rPr lang="en-GB" sz="1800"/>
              <a:t> since the correct name of the method is </a:t>
            </a:r>
            <a:r>
              <a:rPr lang="en-GB" sz="1800" b="1" i="1"/>
              <a:t>“main”</a:t>
            </a:r>
            <a:r>
              <a:rPr lang="en-GB" sz="1800"/>
              <a:t>)</a:t>
            </a:r>
          </a:p>
          <a:p>
            <a:pPr algn="l"/>
            <a:r>
              <a:rPr lang="en-GB" sz="1800"/>
              <a:t>- However, all of the incorrect examples shown are still correct to some extent because most of them are valid Java method (some of them are example of something called </a:t>
            </a:r>
            <a:r>
              <a:rPr lang="en-GB" sz="1800" b="1"/>
              <a:t>“</a:t>
            </a:r>
            <a:r>
              <a:rPr lang="en-GB" sz="1800" b="1" i="1"/>
              <a:t>Overloaded Method”</a:t>
            </a:r>
            <a:r>
              <a:rPr lang="en-GB" sz="1800"/>
              <a:t>). But, all of them cannot be accepted as “main” and if you try to execute the class with the incorrect “main” method =&gt; JVM will complain and throw error</a:t>
            </a:r>
          </a:p>
          <a:p>
            <a:pPr algn="l"/>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Tree>
    <p:extLst>
      <p:ext uri="{BB962C8B-B14F-4D97-AF65-F5344CB8AC3E}">
        <p14:creationId xmlns:p14="http://schemas.microsoft.com/office/powerpoint/2010/main" val="35238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3.5 – Understanding the “MAIN” method: </a:t>
            </a:r>
            <a:r>
              <a:rPr lang="en-GB" sz="1800" b="1" i="1"/>
              <a:t>3.5.2 – Command Line Argument</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20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It is possible to pass any number of arguments while executing a class by specifying each of the arguments right after the execution command in the command line </a:t>
            </a:r>
            <a:r>
              <a:rPr lang="en-GB" sz="900" b="1" i="1"/>
              <a:t>(Demonstrate code and explain)</a:t>
            </a:r>
            <a:endParaRPr lang="en-GB" sz="1800" b="1" i="1"/>
          </a:p>
          <a:p>
            <a:pPr marL="285750" indent="-285750" algn="l">
              <a:buFontTx/>
              <a:buChar char="-"/>
            </a:pPr>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pic>
        <p:nvPicPr>
          <p:cNvPr id="6" name="Picture 5">
            <a:extLst>
              <a:ext uri="{FF2B5EF4-FFF2-40B4-BE49-F238E27FC236}">
                <a16:creationId xmlns:a16="http://schemas.microsoft.com/office/drawing/2014/main" id="{9A19FCA6-E051-B4ED-594D-4253C3A806EB}"/>
              </a:ext>
            </a:extLst>
          </p:cNvPr>
          <p:cNvPicPr>
            <a:picLocks noChangeAspect="1"/>
          </p:cNvPicPr>
          <p:nvPr/>
        </p:nvPicPr>
        <p:blipFill>
          <a:blip r:embed="rId2"/>
          <a:stretch>
            <a:fillRect/>
          </a:stretch>
        </p:blipFill>
        <p:spPr>
          <a:xfrm>
            <a:off x="895350" y="1504157"/>
            <a:ext cx="3924848" cy="495369"/>
          </a:xfrm>
          <a:prstGeom prst="rect">
            <a:avLst/>
          </a:prstGeom>
        </p:spPr>
      </p:pic>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pic>
        <p:nvPicPr>
          <p:cNvPr id="9" name="Picture 8">
            <a:extLst>
              <a:ext uri="{FF2B5EF4-FFF2-40B4-BE49-F238E27FC236}">
                <a16:creationId xmlns:a16="http://schemas.microsoft.com/office/drawing/2014/main" id="{33F450F7-DDCB-CF0B-F9B7-30642AC9675A}"/>
              </a:ext>
            </a:extLst>
          </p:cNvPr>
          <p:cNvPicPr>
            <a:picLocks noChangeAspect="1"/>
          </p:cNvPicPr>
          <p:nvPr/>
        </p:nvPicPr>
        <p:blipFill>
          <a:blip r:embed="rId3"/>
          <a:stretch>
            <a:fillRect/>
          </a:stretch>
        </p:blipFill>
        <p:spPr>
          <a:xfrm>
            <a:off x="679449" y="2286396"/>
            <a:ext cx="6284537" cy="3924697"/>
          </a:xfrm>
          <a:prstGeom prst="rect">
            <a:avLst/>
          </a:prstGeom>
        </p:spPr>
      </p:pic>
    </p:spTree>
    <p:extLst>
      <p:ext uri="{BB962C8B-B14F-4D97-AF65-F5344CB8AC3E}">
        <p14:creationId xmlns:p14="http://schemas.microsoft.com/office/powerpoint/2010/main" val="265254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US" sz="1800"/>
              <a:t>3.6 Object-Oriented Programming – </a:t>
            </a:r>
            <a:r>
              <a:rPr lang="en-US" sz="1800" b="1" i="1"/>
              <a:t>“APIE”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2" name="Subtitle 2">
            <a:extLst>
              <a:ext uri="{FF2B5EF4-FFF2-40B4-BE49-F238E27FC236}">
                <a16:creationId xmlns:a16="http://schemas.microsoft.com/office/drawing/2014/main" id="{F8B4EBA5-D065-6628-05A5-91C8183330F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b="1" i="1">
                <a:solidFill>
                  <a:srgbClr val="FF0000"/>
                </a:solidFill>
              </a:rPr>
              <a:t>A</a:t>
            </a:r>
            <a:r>
              <a:rPr lang="en-GB" sz="1800" b="1" i="1">
                <a:solidFill>
                  <a:srgbClr val="FF0000"/>
                </a:solidFill>
              </a:rPr>
              <a:t>bstraction</a:t>
            </a:r>
            <a:r>
              <a:rPr lang="en-GB" sz="1800"/>
              <a:t>: Abstraction is capturing relevant details of an entity or a concept =&gt; Once a concept is defined, many instances could be created</a:t>
            </a:r>
          </a:p>
          <a:p>
            <a:pPr marL="285750" indent="-285750" algn="l">
              <a:buFontTx/>
              <a:buChar char="-"/>
            </a:pPr>
            <a:r>
              <a:rPr lang="en-GB" b="1" i="1">
                <a:solidFill>
                  <a:srgbClr val="FF0000"/>
                </a:solidFill>
              </a:rPr>
              <a:t>P</a:t>
            </a:r>
            <a:r>
              <a:rPr lang="en-GB" sz="1800" b="1" i="1">
                <a:solidFill>
                  <a:srgbClr val="FF0000"/>
                </a:solidFill>
              </a:rPr>
              <a:t>olymorphism</a:t>
            </a:r>
            <a:r>
              <a:rPr lang="en-GB" sz="1800"/>
              <a:t>: Polymorphism means same entity exhibiting different behavior (this is actually direct consequence of inheritance)</a:t>
            </a:r>
          </a:p>
          <a:p>
            <a:pPr marL="285750" indent="-285750" algn="l">
              <a:buFontTx/>
              <a:buChar char="-"/>
            </a:pPr>
            <a:r>
              <a:rPr lang="en-GB" b="1" i="1">
                <a:solidFill>
                  <a:srgbClr val="FF0000"/>
                </a:solidFill>
              </a:rPr>
              <a:t>I</a:t>
            </a:r>
            <a:r>
              <a:rPr lang="en-GB" sz="1800" b="1" i="1">
                <a:solidFill>
                  <a:srgbClr val="FF0000"/>
                </a:solidFill>
              </a:rPr>
              <a:t>nheritance</a:t>
            </a:r>
            <a:r>
              <a:rPr lang="en-GB" sz="1800"/>
              <a:t>: Inheritance is process of creating specialized entities by extending existing entities (in other word, inheritance is creating “paternity” between existing and newer objects), this allows new objects or features to be added quickly by reusing the existing attributes and methods of an existing object.</a:t>
            </a:r>
          </a:p>
          <a:p>
            <a:pPr marL="285750" indent="-285750" algn="l">
              <a:buFontTx/>
              <a:buChar char="-"/>
            </a:pPr>
            <a:r>
              <a:rPr lang="en-GB" b="1" i="1">
                <a:solidFill>
                  <a:srgbClr val="FF0000"/>
                </a:solidFill>
              </a:rPr>
              <a:t>E</a:t>
            </a:r>
            <a:r>
              <a:rPr lang="en-GB" sz="1800" b="1" i="1">
                <a:solidFill>
                  <a:srgbClr val="FF0000"/>
                </a:solidFill>
              </a:rPr>
              <a:t>ncapsulation</a:t>
            </a:r>
            <a:r>
              <a:rPr lang="en-GB" sz="1800"/>
              <a:t>: Encapsulation is about protecting the properties and the functionality of an object </a:t>
            </a:r>
            <a:endParaRPr lang="en-GB" sz="1800" i="1"/>
          </a:p>
          <a:p>
            <a:pPr marL="285750" indent="-285750" algn="l">
              <a:buFontTx/>
              <a:buChar char="-"/>
            </a:pPr>
            <a:endParaRPr lang="en-GB" sz="1800"/>
          </a:p>
        </p:txBody>
      </p:sp>
    </p:spTree>
    <p:extLst>
      <p:ext uri="{BB962C8B-B14F-4D97-AF65-F5344CB8AC3E}">
        <p14:creationId xmlns:p14="http://schemas.microsoft.com/office/powerpoint/2010/main" val="259876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US" sz="1800"/>
              <a:t>3.6 Object-Oriented Programming: </a:t>
            </a:r>
            <a:r>
              <a:rPr lang="en-US" sz="1800" b="1" i="1"/>
              <a:t>3.6.4 – OOP in Java</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2" name="Subtitle 2">
            <a:extLst>
              <a:ext uri="{FF2B5EF4-FFF2-40B4-BE49-F238E27FC236}">
                <a16:creationId xmlns:a16="http://schemas.microsoft.com/office/drawing/2014/main" id="{F8B4EBA5-D065-6628-05A5-91C8183330F5}"/>
              </a:ext>
            </a:extLst>
          </p:cNvPr>
          <p:cNvSpPr txBox="1">
            <a:spLocks/>
          </p:cNvSpPr>
          <p:nvPr/>
        </p:nvSpPr>
        <p:spPr>
          <a:xfrm>
            <a:off x="0" y="820738"/>
            <a:ext cx="12192000" cy="1579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b="1" i="1">
                <a:solidFill>
                  <a:srgbClr val="FF0000"/>
                </a:solidFill>
              </a:rPr>
              <a:t>Class</a:t>
            </a:r>
            <a:r>
              <a:rPr lang="en-GB" sz="1800"/>
              <a:t>: Class is a building block to describe details of an object</a:t>
            </a:r>
          </a:p>
          <a:p>
            <a:pPr marL="400050" indent="-400050" algn="l">
              <a:buAutoNum type="romanUcParenR"/>
            </a:pPr>
            <a:r>
              <a:rPr lang="en-GB" sz="1800"/>
              <a:t>Describing Object</a:t>
            </a:r>
          </a:p>
          <a:p>
            <a:pPr algn="l"/>
            <a:r>
              <a:rPr lang="en-GB" sz="800" b="1" i="1"/>
              <a:t>(Illustrating the code and use the Food – Shop example)</a:t>
            </a:r>
          </a:p>
          <a:p>
            <a:pPr algn="l"/>
            <a:r>
              <a:rPr lang="en-GB" sz="1800"/>
              <a:t>II) Describing Behaviour</a:t>
            </a:r>
          </a:p>
          <a:p>
            <a:pPr algn="l"/>
            <a:endParaRPr lang="en-GB" sz="1800"/>
          </a:p>
          <a:p>
            <a:pPr algn="l"/>
            <a:endParaRPr lang="en-GB" sz="1800"/>
          </a:p>
          <a:p>
            <a:pPr algn="l"/>
            <a:endParaRPr lang="en-GB" sz="800" b="1" i="1"/>
          </a:p>
        </p:txBody>
      </p:sp>
      <p:pic>
        <p:nvPicPr>
          <p:cNvPr id="1026" name="Picture 2" descr="KAPAS Commercial Oscillating Pedestal Fan, Heavy India | Ubuy">
            <a:extLst>
              <a:ext uri="{FF2B5EF4-FFF2-40B4-BE49-F238E27FC236}">
                <a16:creationId xmlns:a16="http://schemas.microsoft.com/office/drawing/2014/main" id="{D65235E0-D979-3771-85A2-93745939C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68" y="2516549"/>
            <a:ext cx="1760473" cy="366517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B6186AA4-73D5-4BB7-63DD-3879981B8F89}"/>
              </a:ext>
            </a:extLst>
          </p:cNvPr>
          <p:cNvSpPr txBox="1">
            <a:spLocks/>
          </p:cNvSpPr>
          <p:nvPr/>
        </p:nvSpPr>
        <p:spPr>
          <a:xfrm>
            <a:off x="3390900" y="2065517"/>
            <a:ext cx="8801100" cy="47924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Let’s take a fan for example, fan can be turned on – off using “switch”, we just need to simply push the switch on or off and what happen after the push depends on the device.</a:t>
            </a:r>
          </a:p>
          <a:p>
            <a:pPr marL="285750" indent="-285750" algn="l">
              <a:buFont typeface="Symbol" panose="05050102010706020507" pitchFamily="18" charset="2"/>
              <a:buChar char="Þ"/>
            </a:pPr>
            <a:r>
              <a:rPr lang="en-GB" sz="1800"/>
              <a:t>What we have just identified is the “Behavioral aspect of things”. When we say something is switched on or off =&gt; we have described its behavior (a fan, a light bulb, a car are also the same)</a:t>
            </a:r>
          </a:p>
          <a:p>
            <a:pPr marL="285750" indent="-285750" algn="l">
              <a:buFont typeface="Symbol" panose="05050102010706020507" pitchFamily="18" charset="2"/>
              <a:buChar char="Þ"/>
            </a:pPr>
            <a:r>
              <a:rPr lang="en-GB" sz="1800"/>
              <a:t>Once we have identified all of that behaviours, we can treat them in the same way using something called “interface”</a:t>
            </a:r>
          </a:p>
          <a:p>
            <a:pPr algn="l"/>
            <a:r>
              <a:rPr lang="en-GB" sz="1800"/>
              <a:t>- “Interface” advantage: easier for maintenance</a:t>
            </a:r>
          </a:p>
          <a:p>
            <a:pPr algn="l"/>
            <a:endParaRPr lang="en-GB" sz="1800"/>
          </a:p>
          <a:p>
            <a:pPr algn="l"/>
            <a:endParaRPr lang="en-GB" sz="800" b="1" i="1"/>
          </a:p>
        </p:txBody>
      </p:sp>
    </p:spTree>
    <p:extLst>
      <p:ext uri="{BB962C8B-B14F-4D97-AF65-F5344CB8AC3E}">
        <p14:creationId xmlns:p14="http://schemas.microsoft.com/office/powerpoint/2010/main" val="226553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US" sz="1800"/>
              <a:t>3.6 Object-Oriented Programming: </a:t>
            </a:r>
            <a:r>
              <a:rPr lang="en-US" sz="1800" b="1" i="1"/>
              <a:t>3.6.4 – OOP in Java</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6" name="Subtitle 2">
            <a:extLst>
              <a:ext uri="{FF2B5EF4-FFF2-40B4-BE49-F238E27FC236}">
                <a16:creationId xmlns:a16="http://schemas.microsoft.com/office/drawing/2014/main" id="{B6186AA4-73D5-4BB7-63DD-3879981B8F89}"/>
              </a:ext>
            </a:extLst>
          </p:cNvPr>
          <p:cNvSpPr txBox="1">
            <a:spLocks/>
          </p:cNvSpPr>
          <p:nvPr/>
        </p:nvSpPr>
        <p:spPr>
          <a:xfrm>
            <a:off x="0" y="1098550"/>
            <a:ext cx="12192000" cy="5759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a:t>III) Creating object </a:t>
            </a:r>
            <a:r>
              <a:rPr lang="en-GB" sz="800" b="1" i="1"/>
              <a:t>(illustrating the code)</a:t>
            </a:r>
          </a:p>
          <a:p>
            <a:pPr algn="l"/>
            <a:r>
              <a:rPr lang="en-GB" sz="1800"/>
              <a:t>IV) Making objects interact</a:t>
            </a:r>
          </a:p>
          <a:p>
            <a:pPr marL="285750" indent="-285750" algn="l">
              <a:buFontTx/>
              <a:buChar char="-"/>
            </a:pPr>
            <a:r>
              <a:rPr lang="en-GB" sz="1800"/>
              <a:t>Interact by </a:t>
            </a:r>
            <a:r>
              <a:rPr lang="en-GB" sz="1800" b="1" i="1">
                <a:solidFill>
                  <a:srgbClr val="FF0000"/>
                </a:solidFill>
              </a:rPr>
              <a:t>“reference”</a:t>
            </a:r>
          </a:p>
          <a:p>
            <a:pPr algn="l"/>
            <a:r>
              <a:rPr lang="en-GB" sz="1800"/>
              <a:t>V) Launching a Java program </a:t>
            </a:r>
            <a:r>
              <a:rPr lang="en-GB" sz="800" b="1" i="1"/>
              <a:t>(illustrating the code)</a:t>
            </a:r>
          </a:p>
          <a:p>
            <a:pPr marL="285750" indent="-285750" algn="l">
              <a:buFontTx/>
              <a:buChar char="-"/>
            </a:pPr>
            <a:r>
              <a:rPr lang="en-GB" sz="1800"/>
              <a:t>“main” =&gt; object interact </a:t>
            </a:r>
          </a:p>
          <a:p>
            <a:pPr algn="l"/>
            <a:endParaRPr lang="en-GB" sz="1800"/>
          </a:p>
          <a:p>
            <a:pPr algn="l"/>
            <a:r>
              <a:rPr lang="en-GB" sz="800"/>
              <a:t> </a:t>
            </a:r>
          </a:p>
          <a:p>
            <a:pPr algn="l"/>
            <a:endParaRPr lang="en-GB" sz="800" b="1" i="1"/>
          </a:p>
        </p:txBody>
      </p:sp>
    </p:spTree>
    <p:extLst>
      <p:ext uri="{BB962C8B-B14F-4D97-AF65-F5344CB8AC3E}">
        <p14:creationId xmlns:p14="http://schemas.microsoft.com/office/powerpoint/2010/main" val="3360451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1536</TotalTime>
  <Words>1175</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Symbol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2</cp:revision>
  <dcterms:created xsi:type="dcterms:W3CDTF">2024-07-05T03:43:45Z</dcterms:created>
  <dcterms:modified xsi:type="dcterms:W3CDTF">2025-04-21T06:08:13Z</dcterms:modified>
</cp:coreProperties>
</file>