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8/13/24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8/13/24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dirty="0"/>
              <a:t>Chapter 4 – Basic Java Elements</a:t>
            </a:r>
            <a:endParaRPr lang="en-US" dirty="0"/>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1BAFA992-39AD-098E-A6FD-BAC3EE5CB60F}"/>
              </a:ext>
            </a:extLst>
          </p:cNvPr>
          <p:cNvPicPr>
            <a:picLocks noChangeAspect="1"/>
          </p:cNvPicPr>
          <p:nvPr/>
        </p:nvPicPr>
        <p:blipFill>
          <a:blip r:embed="rId2"/>
          <a:stretch>
            <a:fillRect/>
          </a:stretch>
        </p:blipFill>
        <p:spPr>
          <a:xfrm>
            <a:off x="1665515" y="619063"/>
            <a:ext cx="8218714" cy="5619873"/>
          </a:xfrm>
          <a:prstGeom prst="rect">
            <a:avLst/>
          </a:prstGeom>
        </p:spPr>
      </p:pic>
    </p:spTree>
    <p:extLst>
      <p:ext uri="{BB962C8B-B14F-4D97-AF65-F5344CB8AC3E}">
        <p14:creationId xmlns:p14="http://schemas.microsoft.com/office/powerpoint/2010/main" val="361022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4.4 Structure of a Java class </a:t>
            </a:r>
            <a:r>
              <a:rPr lang="en-US" sz="1800" dirty="0"/>
              <a:t>– 4.4.1 Class disambiguated </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word class may have many meanings: The OOP terminology, the source code, and the “.class” file</a:t>
            </a:r>
            <a:r>
              <a:rPr lang="en-US" sz="1400" dirty="0"/>
              <a:t>. </a:t>
            </a:r>
            <a:endParaRPr lang="en-US" sz="1800" dirty="0"/>
          </a:p>
          <a:p>
            <a:pPr marL="285750" indent="-285750" algn="l">
              <a:buFontTx/>
              <a:buChar char="-"/>
            </a:pPr>
            <a:r>
              <a:rPr lang="en-US" sz="1800" dirty="0" err="1"/>
              <a:t>E.g</a:t>
            </a:r>
            <a:r>
              <a:rPr lang="en-US" sz="1800" dirty="0"/>
              <a:t>: Capture the detail of ”student” as a </a:t>
            </a:r>
            <a:r>
              <a:rPr lang="en-US" sz="1800" b="1" dirty="0"/>
              <a:t>”class”</a:t>
            </a:r>
            <a:r>
              <a:rPr lang="en-US" sz="1800" dirty="0"/>
              <a:t>, and then write the source code for </a:t>
            </a:r>
            <a:r>
              <a:rPr lang="en-US" sz="1800" b="1" dirty="0"/>
              <a:t>”class”</a:t>
            </a:r>
            <a:r>
              <a:rPr lang="en-US" sz="1800" dirty="0"/>
              <a:t> Student in “</a:t>
            </a:r>
            <a:r>
              <a:rPr lang="en-US" sz="1800" dirty="0" err="1"/>
              <a:t>Student.java</a:t>
            </a:r>
            <a:r>
              <a:rPr lang="en-US" sz="1800" dirty="0"/>
              <a:t>”, and then compiling the “.java” file using </a:t>
            </a:r>
            <a:r>
              <a:rPr lang="en-US" sz="1800" dirty="0" err="1"/>
              <a:t>javac</a:t>
            </a:r>
            <a:r>
              <a:rPr lang="en-US" sz="1800" dirty="0"/>
              <a:t> command and produce a “.class” file</a:t>
            </a:r>
          </a:p>
          <a:p>
            <a:pPr marL="285750" indent="-285750" algn="l">
              <a:buFontTx/>
              <a:buChar char="-"/>
            </a:pPr>
            <a:endParaRPr lang="en-US" sz="14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50857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4.4 Structure of a Java class </a:t>
            </a:r>
            <a:r>
              <a:rPr lang="en-US" sz="1800" dirty="0"/>
              <a:t>– 4.4.2 Structure of a Java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Zero or more package statement</a:t>
            </a:r>
          </a:p>
          <a:p>
            <a:pPr marL="285750" indent="-285750" algn="l">
              <a:buFontTx/>
              <a:buChar char="-"/>
            </a:pPr>
            <a:r>
              <a:rPr lang="en-US" sz="1800" dirty="0"/>
              <a:t>Zero or more import statement</a:t>
            </a:r>
          </a:p>
          <a:p>
            <a:pPr marL="285750" indent="-285750" algn="l">
              <a:buFontTx/>
              <a:buChar char="-"/>
            </a:pPr>
            <a:r>
              <a:rPr lang="en-US" sz="1800" dirty="0"/>
              <a:t>Zero or more type definition (could be class, </a:t>
            </a:r>
            <a:r>
              <a:rPr lang="en-US" sz="1800" dirty="0" err="1"/>
              <a:t>enum</a:t>
            </a:r>
            <a:r>
              <a:rPr lang="en-US" sz="1800" dirty="0"/>
              <a:t> or interface)</a:t>
            </a:r>
          </a:p>
          <a:p>
            <a:pPr algn="l"/>
            <a:endParaRPr lang="en-US" sz="1800" dirty="0"/>
          </a:p>
          <a:p>
            <a:pPr algn="l"/>
            <a:r>
              <a:rPr lang="en-US" sz="1800" i="1" dirty="0"/>
              <a:t>(We could also have more reference type – class definition within a single source file too)</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75783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4.4.3 Members of 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code we just illustrated resides within a package called “</a:t>
            </a:r>
            <a:r>
              <a:rPr lang="en-US" sz="1800" dirty="0" err="1"/>
              <a:t>com.fpt</a:t>
            </a:r>
            <a:r>
              <a:rPr lang="en-US" sz="1800" dirty="0"/>
              <a:t>” =&gt; the first line of the source file must be the package statement</a:t>
            </a:r>
          </a:p>
          <a:p>
            <a:pPr marL="285750" indent="-285750" algn="l">
              <a:buFontTx/>
              <a:buChar char="-"/>
            </a:pPr>
            <a:r>
              <a:rPr lang="en-US" sz="1800" dirty="0"/>
              <a:t>The import statement indicates that we are using the Date class from the package “</a:t>
            </a:r>
            <a:r>
              <a:rPr lang="en-US" sz="1800" dirty="0" err="1"/>
              <a:t>java.util</a:t>
            </a:r>
            <a:r>
              <a:rPr lang="en-US" sz="1800" dirty="0"/>
              <a:t>”</a:t>
            </a:r>
          </a:p>
          <a:p>
            <a:pPr marL="285750" indent="-285750" algn="l">
              <a:buFontTx/>
              <a:buChar char="-"/>
            </a:pPr>
            <a:r>
              <a:rPr lang="en-US" sz="1800" dirty="0"/>
              <a:t>To count the number of student instances, we have to use an </a:t>
            </a:r>
            <a:r>
              <a:rPr lang="en-US" sz="1800" b="1" i="1" dirty="0"/>
              <a:t>“Instance field” </a:t>
            </a:r>
            <a:r>
              <a:rPr lang="en-US" sz="1800" dirty="0"/>
              <a:t>– which belongs to the class itself and separate from the instances</a:t>
            </a:r>
          </a:p>
          <a:p>
            <a:pPr marL="285750" indent="-285750" algn="l">
              <a:buFontTx/>
              <a:buChar char="-"/>
            </a:pPr>
            <a:r>
              <a:rPr lang="en-US" sz="1800" dirty="0"/>
              <a:t>The </a:t>
            </a:r>
            <a:r>
              <a:rPr lang="en-US" sz="1800" dirty="0" err="1"/>
              <a:t>studentID</a:t>
            </a:r>
            <a:r>
              <a:rPr lang="en-US" sz="1800" dirty="0"/>
              <a:t> on the other hand, is unique to each of the instances =&gt; it must be an </a:t>
            </a:r>
            <a:r>
              <a:rPr lang="en-US" sz="1800" b="1" i="1" dirty="0"/>
              <a:t>“Instance variable” </a:t>
            </a:r>
            <a:r>
              <a:rPr lang="en-US" sz="1800" dirty="0"/>
              <a:t> - that belongs to each of the instances and is separate from each an instance</a:t>
            </a:r>
          </a:p>
          <a:p>
            <a:pPr marL="285750" indent="-285750" algn="l">
              <a:buFontTx/>
              <a:buChar char="-"/>
            </a:pPr>
            <a:r>
              <a:rPr lang="en-US" sz="1800" b="1" dirty="0"/>
              <a:t>NEW DEFINITION – “Static Initializer”: </a:t>
            </a:r>
            <a:r>
              <a:rPr lang="en-US" sz="1800" dirty="0"/>
              <a:t>This initializer is initialized only once when the class is initialized </a:t>
            </a:r>
          </a:p>
          <a:p>
            <a:pPr marL="285750" indent="-285750" algn="l">
              <a:buFontTx/>
              <a:buChar char="-"/>
            </a:pPr>
            <a:r>
              <a:rPr lang="en-US" sz="1800" b="1" dirty="0"/>
              <a:t>NEW DEFINITION – “Instance Initializer”: </a:t>
            </a:r>
            <a:r>
              <a:rPr lang="en-US" sz="1800" dirty="0"/>
              <a:t>This initializer is initialized when a new instance of a class is created</a:t>
            </a:r>
            <a:endParaRPr lang="en-US" sz="1800" b="1" dirty="0"/>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8270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4.4.3 Members of 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a:t>
            </a:r>
            <a:r>
              <a:rPr lang="en-US" sz="1800" dirty="0" err="1"/>
              <a:t>JavaDoc</a:t>
            </a:r>
            <a:r>
              <a:rPr lang="en-US" sz="1800" dirty="0"/>
              <a:t> Comment: There is a format of comment, where we can write a description for a </a:t>
            </a:r>
            <a:r>
              <a:rPr lang="en-US" sz="1800" b="1" dirty="0"/>
              <a:t>methods</a:t>
            </a:r>
            <a:r>
              <a:rPr lang="en-US" sz="1800" dirty="0"/>
              <a:t>, </a:t>
            </a:r>
            <a:r>
              <a:rPr lang="en-US" sz="1800" b="1" dirty="0"/>
              <a:t>constructors,</a:t>
            </a:r>
            <a:r>
              <a:rPr lang="en-US" sz="1800" dirty="0"/>
              <a:t> and </a:t>
            </a:r>
            <a:r>
              <a:rPr lang="en-US" sz="1800" b="1" dirty="0"/>
              <a:t>fields</a:t>
            </a:r>
            <a:r>
              <a:rPr lang="en-US" sz="1800" dirty="0"/>
              <a:t> in a class. If you write a comment in this format, we could produce a HTML documentation using </a:t>
            </a:r>
            <a:r>
              <a:rPr lang="en-US" sz="1800" b="1" dirty="0" err="1"/>
              <a:t>JavaDoc</a:t>
            </a:r>
            <a:r>
              <a:rPr lang="en-US" sz="1800" b="1" dirty="0"/>
              <a:t> tool</a:t>
            </a:r>
            <a:r>
              <a:rPr lang="en-US" sz="1800" dirty="0"/>
              <a:t>, and this format is called </a:t>
            </a:r>
            <a:r>
              <a:rPr lang="en-US" sz="1800" b="1" dirty="0"/>
              <a:t>“</a:t>
            </a:r>
            <a:r>
              <a:rPr lang="en-US" sz="1800" b="1" dirty="0" err="1"/>
              <a:t>JavaDoc</a:t>
            </a:r>
            <a:r>
              <a:rPr lang="en-US" sz="1800" b="1" dirty="0"/>
              <a:t> Comment”</a:t>
            </a:r>
          </a:p>
          <a:p>
            <a:pPr algn="l"/>
            <a:r>
              <a:rPr lang="en-US" sz="1800" dirty="0"/>
              <a:t>- </a:t>
            </a:r>
            <a:r>
              <a:rPr lang="en-US" sz="1800" dirty="0" err="1"/>
              <a:t>JavaDoc</a:t>
            </a:r>
            <a:r>
              <a:rPr lang="en-US" sz="1800" dirty="0"/>
              <a:t> tool is bundled within JDK, it extracts all information contained within the </a:t>
            </a:r>
            <a:r>
              <a:rPr lang="en-US" sz="1800" dirty="0" err="1"/>
              <a:t>JavaDoc</a:t>
            </a:r>
            <a:r>
              <a:rPr lang="en-US" sz="1800" dirty="0"/>
              <a:t> format. Fact: All Java APIs classes information are contained within this format =&gt; this produces the HTML pages for official Java API documentation</a:t>
            </a:r>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6599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4.4.4 Relationship between Java source file name and class name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There is only one rule about the relationship of the class name with the source file name: </a:t>
            </a:r>
            <a:r>
              <a:rPr lang="en-US" sz="1800" b="1" i="1" dirty="0"/>
              <a:t>THE SOURCE FILE NAME MUST BE THE SAME WITH THE CLASS NAME THAT HAS A “PUBLIC MODIFIER”</a:t>
            </a:r>
          </a:p>
          <a:p>
            <a:pPr marL="285750" indent="-285750" algn="l">
              <a:buFontTx/>
              <a:buChar char="-"/>
            </a:pPr>
            <a:r>
              <a:rPr lang="en-US" sz="1800" dirty="0"/>
              <a:t>There could be more than 1 type definition resides in a source file (but there should be only 1 type definition that has a ”public” modifier) </a:t>
            </a:r>
          </a:p>
          <a:p>
            <a:pPr marL="285750" indent="-285750" algn="l">
              <a:buFontTx/>
              <a:buChar char="-"/>
            </a:pPr>
            <a:r>
              <a:rPr lang="en-US" sz="1800" dirty="0"/>
              <a:t>These rules are applied to Class, Interface, Enum</a:t>
            </a:r>
          </a:p>
          <a:p>
            <a:pPr marL="285750" indent="-285750" algn="l">
              <a:buFontTx/>
              <a:buChar char="-"/>
            </a:pPr>
            <a:r>
              <a:rPr lang="en-US" sz="1800" dirty="0"/>
              <a:t>Nested type is a special case, where we could have multiple type definitions (with multiple modifiers) reside in another type definition (if this type definition is not nested anymore =&gt; called “top level” types. However, this case is too advanced and should not be discussed here</a:t>
            </a:r>
          </a:p>
          <a:p>
            <a:pPr marL="285750" indent="-285750" algn="l">
              <a:buFontTx/>
              <a:buChar char="-"/>
            </a:pPr>
            <a:r>
              <a:rPr lang="en-US" sz="1800" b="1" dirty="0"/>
              <a:t>IMPORTANT: </a:t>
            </a:r>
            <a:r>
              <a:rPr lang="en-US" sz="1800" dirty="0"/>
              <a:t>These rules are restricted by “</a:t>
            </a:r>
            <a:r>
              <a:rPr lang="en-US" sz="1800" b="1" i="1" u="sng" dirty="0"/>
              <a:t>Java Compiler” </a:t>
            </a:r>
            <a:r>
              <a:rPr lang="en-US" sz="1800" dirty="0"/>
              <a:t> not </a:t>
            </a:r>
            <a:r>
              <a:rPr lang="en-US" sz="1800" b="1" i="1" u="sng" dirty="0"/>
              <a:t>“JVM”. </a:t>
            </a:r>
            <a:r>
              <a:rPr lang="en-US" sz="1800" dirty="0"/>
              <a:t>Since the job of Java compiler is to translate these type definitions that reside in the source file into Java Bytecode (“.class” file) =&gt; JVM only understands these files (Since JVM only understands s Bytecode as their machine language) =&gt; JVM doesn’t understand the source file</a:t>
            </a:r>
          </a:p>
          <a:p>
            <a:pPr marL="285750" indent="-285750" algn="l">
              <a:buFontTx/>
              <a:buChar char="-"/>
            </a:pPr>
            <a:r>
              <a:rPr lang="en-US" sz="1800" dirty="0"/>
              <a:t>Although there are no restrictions toward this, it is recommended to have a type definition (whether it is public or not) reside in their file (and it is also recommended that the name of the type should also be the same as the file name) </a:t>
            </a:r>
          </a:p>
          <a:p>
            <a:pPr marL="285750" indent="-285750" algn="l">
              <a:buFontTx/>
              <a:buChar char="-"/>
            </a:pPr>
            <a:r>
              <a:rPr lang="en-US" sz="1800" i="1" dirty="0"/>
              <a:t>EXAM TIP: In Foundation test, some questions contain multiple public classes. But don’t jump immediately to the final conclusion that this code won’t work (Unless it is explicitly stated that these classes are in the same file) since Oracle wants us to assume that these public classes reside in different files. </a:t>
            </a:r>
          </a:p>
          <a:p>
            <a:pPr marL="285750" indent="-285750" algn="l">
              <a:buFontTx/>
              <a:buChar char="-"/>
            </a:pPr>
            <a:r>
              <a:rPr lang="en-US" sz="1800" b="1" dirty="0"/>
              <a:t>IMPORTANT: </a:t>
            </a:r>
            <a:r>
              <a:rPr lang="en-US" sz="1800" dirty="0"/>
              <a:t>Although it is recommended that we keep the source file in the same directory as the package statement resides in the source file. However, some IDEs (particularly </a:t>
            </a:r>
            <a:r>
              <a:rPr lang="en-US" sz="1800" dirty="0" err="1"/>
              <a:t>inteliJ</a:t>
            </a:r>
            <a:r>
              <a:rPr lang="en-US" sz="1800" dirty="0"/>
              <a:t>) enforce this rule and don’t allow us to put the source file in another directory that hasn’t been specified in the package statement. However, Java ”language” doesn’t require this rule and we can still compile the code smoothly using the command line. </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71161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One of the largest advantages of Java is the large ready-to-use Java APIs library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8727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59BAEE82-E255-137D-E972-546D5462DA7C}"/>
              </a:ext>
            </a:extLst>
          </p:cNvPr>
          <p:cNvPicPr>
            <a:picLocks noChangeAspect="1"/>
          </p:cNvPicPr>
          <p:nvPr/>
        </p:nvPicPr>
        <p:blipFill>
          <a:blip r:embed="rId2"/>
          <a:stretch>
            <a:fillRect/>
          </a:stretch>
        </p:blipFill>
        <p:spPr>
          <a:xfrm>
            <a:off x="1328057" y="471601"/>
            <a:ext cx="9154886" cy="5420057"/>
          </a:xfrm>
          <a:prstGeom prst="rect">
            <a:avLst/>
          </a:prstGeom>
        </p:spPr>
      </p:pic>
      <p:sp>
        <p:nvSpPr>
          <p:cNvPr id="6" name="TextBox 5">
            <a:extLst>
              <a:ext uri="{FF2B5EF4-FFF2-40B4-BE49-F238E27FC236}">
                <a16:creationId xmlns:a16="http://schemas.microsoft.com/office/drawing/2014/main" id="{65184111-F993-0452-0732-654807B1458B}"/>
              </a:ext>
            </a:extLst>
          </p:cNvPr>
          <p:cNvSpPr txBox="1"/>
          <p:nvPr/>
        </p:nvSpPr>
        <p:spPr>
          <a:xfrm>
            <a:off x="811092" y="5838128"/>
            <a:ext cx="10188815" cy="369332"/>
          </a:xfrm>
          <a:prstGeom prst="rect">
            <a:avLst/>
          </a:prstGeom>
          <a:noFill/>
        </p:spPr>
        <p:txBody>
          <a:bodyPr wrap="none" rtlCol="0">
            <a:spAutoFit/>
          </a:bodyPr>
          <a:lstStyle/>
          <a:p>
            <a:r>
              <a:rPr lang="en-VN" i="1" dirty="0"/>
              <a:t>This picture shows some of the most important package that are commonly used in Java Development</a:t>
            </a:r>
          </a:p>
        </p:txBody>
      </p:sp>
    </p:spTree>
    <p:extLst>
      <p:ext uri="{BB962C8B-B14F-4D97-AF65-F5344CB8AC3E}">
        <p14:creationId xmlns:p14="http://schemas.microsoft.com/office/powerpoint/2010/main" val="1293699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One of the largest advantages of Java is the large ready-to-use Java APIs library</a:t>
            </a:r>
          </a:p>
          <a:p>
            <a:pPr marL="285750" indent="-285750" algn="l">
              <a:buFontTx/>
              <a:buChar char="-"/>
            </a:pPr>
            <a:r>
              <a:rPr lang="en-US" sz="1800" dirty="0"/>
              <a:t>However, in the scope of this test, we only need to know about “</a:t>
            </a:r>
            <a:r>
              <a:rPr lang="en-US" sz="1800" dirty="0" err="1"/>
              <a:t>java.lang</a:t>
            </a:r>
            <a:r>
              <a:rPr lang="en-US" sz="1800" dirty="0"/>
              <a:t>” package</a:t>
            </a:r>
          </a:p>
          <a:p>
            <a:pPr algn="l"/>
            <a:endParaRPr lang="en-US" sz="1800" dirty="0"/>
          </a:p>
          <a:p>
            <a:pPr algn="l"/>
            <a:r>
              <a:rPr lang="en-US" sz="1800" b="1" dirty="0"/>
              <a:t>I) The “</a:t>
            </a:r>
            <a:r>
              <a:rPr lang="en-US" sz="1800" b="1" dirty="0" err="1"/>
              <a:t>java.lang.Object</a:t>
            </a:r>
            <a:r>
              <a:rPr lang="en-US" sz="1800" b="1" dirty="0"/>
              <a:t>” class</a:t>
            </a:r>
          </a:p>
          <a:p>
            <a:pPr algn="l"/>
            <a:r>
              <a:rPr lang="en-US" sz="1800" dirty="0"/>
              <a:t>- If you create a class that doesn’t extend any other classes =&gt; This class is “implicitly” extending the “Object” class</a:t>
            </a:r>
          </a:p>
          <a:p>
            <a:pPr algn="l"/>
            <a:r>
              <a:rPr lang="en-US" sz="1800" dirty="0"/>
              <a:t>- ”object” is a special class that doesn’t extend any more class =&gt; we can call it an “Ultimate parent” of all classes. It is the root of Java class hierarchy</a:t>
            </a:r>
          </a:p>
          <a:p>
            <a:pPr algn="l"/>
            <a:r>
              <a:rPr lang="en-US" sz="1800" dirty="0"/>
              <a:t>=&gt; This is why we tell everything in Java is an object (except primitive datatype). This is because primitive and reference datatype are completely different out of each other. Primitive datatype only represent “pure data” while reference datatype represent both “pure data” and “behavior” (</a:t>
            </a:r>
            <a:r>
              <a:rPr lang="en-US" sz="1800" dirty="0" err="1"/>
              <a:t>e.g</a:t>
            </a:r>
            <a:r>
              <a:rPr lang="en-US" sz="1800" dirty="0"/>
              <a:t>: Motorbike instance can represent “pure data” such as the ID of the engine or the behavior such as accelerating) =&gt; Both of them are treated differently</a:t>
            </a:r>
          </a:p>
          <a:p>
            <a:pPr algn="l"/>
            <a:r>
              <a:rPr lang="en-US" sz="1800" dirty="0"/>
              <a:t>– However, ”</a:t>
            </a:r>
            <a:r>
              <a:rPr lang="en-US" sz="1800" dirty="0" err="1"/>
              <a:t>java.lang</a:t>
            </a:r>
            <a:r>
              <a:rPr lang="en-US" sz="1800" dirty="0"/>
              <a:t>” package also contain the OOP version of these primitive datatypes too (Boolean, Byte, Integer, Long,…) =&gt; called </a:t>
            </a:r>
            <a:r>
              <a:rPr lang="en-US" sz="1800" b="1" dirty="0"/>
              <a:t>“</a:t>
            </a:r>
            <a:r>
              <a:rPr lang="en-US" sz="1800" b="1" dirty="0" err="1"/>
              <a:t>warpper</a:t>
            </a:r>
            <a:r>
              <a:rPr lang="en-US" sz="1800" b="1" dirty="0"/>
              <a:t> classes”</a:t>
            </a:r>
            <a:endParaRPr lang="en-US" sz="1800" dirty="0"/>
          </a:p>
          <a:p>
            <a:pPr algn="l"/>
            <a:r>
              <a:rPr lang="en-US" sz="1800" dirty="0"/>
              <a:t>– In Java 1.5, a feature called </a:t>
            </a:r>
            <a:r>
              <a:rPr lang="en-US" sz="1800" b="1" dirty="0"/>
              <a:t>“autoboxing” </a:t>
            </a:r>
            <a:r>
              <a:rPr lang="en-US" sz="1800" dirty="0"/>
              <a:t>that allows the interaction between ”</a:t>
            </a:r>
            <a:r>
              <a:rPr lang="en-US" sz="1800" dirty="0" err="1"/>
              <a:t>warpper</a:t>
            </a:r>
            <a:r>
              <a:rPr lang="en-US" sz="1800" dirty="0"/>
              <a:t> classes” and primitive datatypes</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77161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631D2B52-0FB6-429B-2A72-2688E6B479EE}"/>
              </a:ext>
            </a:extLst>
          </p:cNvPr>
          <p:cNvPicPr>
            <a:picLocks noChangeAspect="1"/>
          </p:cNvPicPr>
          <p:nvPr/>
        </p:nvPicPr>
        <p:blipFill>
          <a:blip r:embed="rId2"/>
          <a:stretch>
            <a:fillRect/>
          </a:stretch>
        </p:blipFill>
        <p:spPr>
          <a:xfrm>
            <a:off x="-38264" y="2286000"/>
            <a:ext cx="12262344" cy="1828800"/>
          </a:xfrm>
          <a:prstGeom prst="rect">
            <a:avLst/>
          </a:prstGeom>
        </p:spPr>
      </p:pic>
    </p:spTree>
    <p:extLst>
      <p:ext uri="{BB962C8B-B14F-4D97-AF65-F5344CB8AC3E}">
        <p14:creationId xmlns:p14="http://schemas.microsoft.com/office/powerpoint/2010/main" val="4246487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4.1 Convention – </a:t>
            </a:r>
            <a:r>
              <a:rPr lang="en-GB" sz="1800" dirty="0"/>
              <a:t>4.1.2 Conventions in Java</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t>Here is some of the most important conventions in Java:</a:t>
            </a:r>
          </a:p>
          <a:p>
            <a:pPr algn="l"/>
            <a:r>
              <a:rPr lang="en-GB" sz="1800" b="1" dirty="0"/>
              <a:t>I) Cases</a:t>
            </a:r>
          </a:p>
          <a:p>
            <a:pPr marL="342900" indent="-342900" algn="l">
              <a:buAutoNum type="alphaLcParenR"/>
            </a:pPr>
            <a:r>
              <a:rPr lang="en-GB" sz="1800" dirty="0"/>
              <a:t>Class names </a:t>
            </a:r>
            <a:r>
              <a:rPr lang="en-GB" sz="1800" b="1" i="1" dirty="0">
                <a:solidFill>
                  <a:srgbClr val="FF0000"/>
                </a:solidFill>
              </a:rPr>
              <a:t>ALWAYS</a:t>
            </a:r>
            <a:r>
              <a:rPr lang="en-GB" sz="1800" dirty="0"/>
              <a:t> start with an </a:t>
            </a:r>
            <a:r>
              <a:rPr lang="en-GB" sz="1800" b="1" i="1" dirty="0">
                <a:solidFill>
                  <a:srgbClr val="FF0000"/>
                </a:solidFill>
              </a:rPr>
              <a:t>UPPERCASE</a:t>
            </a:r>
            <a:r>
              <a:rPr lang="en-GB" sz="1800" dirty="0"/>
              <a:t> letter, </a:t>
            </a:r>
            <a:r>
              <a:rPr lang="en-GB" sz="1800" dirty="0" err="1"/>
              <a:t>e.g</a:t>
            </a:r>
            <a:r>
              <a:rPr lang="en-GB" sz="1800" dirty="0"/>
              <a:t>: “</a:t>
            </a:r>
            <a:r>
              <a:rPr lang="en-GB" sz="1800" dirty="0" err="1"/>
              <a:t>ReadOnlyArrayList</a:t>
            </a:r>
            <a:r>
              <a:rPr lang="en-GB" sz="1800" dirty="0"/>
              <a:t>” is valid but “</a:t>
            </a:r>
            <a:r>
              <a:rPr lang="en-GB" sz="1800" dirty="0" err="1"/>
              <a:t>Readonlyarraylist</a:t>
            </a:r>
            <a:r>
              <a:rPr lang="en-GB" sz="1800" dirty="0"/>
              <a:t>” is not</a:t>
            </a:r>
          </a:p>
          <a:p>
            <a:pPr marL="342900" indent="-342900" algn="l">
              <a:buAutoNum type="alphaLcParenR"/>
            </a:pPr>
            <a:r>
              <a:rPr lang="en-GB" sz="1800" dirty="0"/>
              <a:t>Package names are generally in</a:t>
            </a:r>
            <a:r>
              <a:rPr lang="en-GB" sz="1800" dirty="0">
                <a:solidFill>
                  <a:srgbClr val="FF0000"/>
                </a:solidFill>
              </a:rPr>
              <a:t> </a:t>
            </a:r>
            <a:r>
              <a:rPr lang="en-GB" sz="1800" b="1" i="1" dirty="0">
                <a:solidFill>
                  <a:srgbClr val="FF0000"/>
                </a:solidFill>
              </a:rPr>
              <a:t>LOWERCASE</a:t>
            </a:r>
            <a:r>
              <a:rPr lang="en-GB" sz="1800" dirty="0"/>
              <a:t>, </a:t>
            </a:r>
            <a:r>
              <a:rPr lang="en-GB" sz="1800" dirty="0" err="1"/>
              <a:t>e.g</a:t>
            </a:r>
            <a:r>
              <a:rPr lang="en-GB" sz="1800" dirty="0"/>
              <a:t>: “</a:t>
            </a:r>
            <a:r>
              <a:rPr lang="en-GB" sz="1800" dirty="0" err="1"/>
              <a:t>datastructure</a:t>
            </a:r>
            <a:r>
              <a:rPr lang="en-GB" sz="1800" dirty="0"/>
              <a:t>” is valid but “</a:t>
            </a:r>
            <a:r>
              <a:rPr lang="en-GB" sz="1800" dirty="0" err="1"/>
              <a:t>DataStructure</a:t>
            </a:r>
            <a:r>
              <a:rPr lang="en-GB" sz="1800" dirty="0"/>
              <a:t>” is not</a:t>
            </a:r>
          </a:p>
          <a:p>
            <a:pPr marL="342900" indent="-342900" algn="l">
              <a:buAutoNum type="alphaLcParenR"/>
            </a:pPr>
            <a:r>
              <a:rPr lang="en-GB" sz="1800" dirty="0"/>
              <a:t> Variable name starts with a LOWERCASE, and could include underscore (this is not recommended), </a:t>
            </a:r>
            <a:r>
              <a:rPr lang="en-GB" sz="1800" dirty="0" err="1"/>
              <a:t>e.g</a:t>
            </a:r>
            <a:r>
              <a:rPr lang="en-GB" sz="1800" dirty="0"/>
              <a:t>: ”</a:t>
            </a:r>
            <a:r>
              <a:rPr lang="en-GB" sz="1800" dirty="0" err="1"/>
              <a:t>current_account</a:t>
            </a:r>
            <a:r>
              <a:rPr lang="en-GB" sz="1800" dirty="0"/>
              <a:t>” is good enough but not perfect while “</a:t>
            </a:r>
            <a:r>
              <a:rPr lang="en-GB" sz="1800" dirty="0" err="1"/>
              <a:t>currentAccount</a:t>
            </a:r>
            <a:r>
              <a:rPr lang="en-GB" sz="1800" dirty="0"/>
              <a:t>” is perfect</a:t>
            </a:r>
          </a:p>
          <a:p>
            <a:pPr algn="l"/>
            <a:r>
              <a:rPr lang="en-GB" sz="1800" b="1" dirty="0"/>
              <a:t>II) Naming</a:t>
            </a:r>
          </a:p>
          <a:p>
            <a:pPr marL="285750" indent="-285750" algn="l">
              <a:buFontTx/>
              <a:buChar char="-"/>
            </a:pPr>
            <a:r>
              <a:rPr lang="en-GB" sz="1800" dirty="0"/>
              <a:t>Variable names should be meaningful. Some variable names such as “foo”, “bar”, “fubar” shouldn’t be presented in some enterprise-specialized programs or professional-programs </a:t>
            </a:r>
            <a:r>
              <a:rPr lang="en-GB" sz="1800" i="1" dirty="0"/>
              <a:t>(Although this is usable for code illustration). </a:t>
            </a:r>
          </a:p>
          <a:p>
            <a:pPr marL="285750" indent="-285750" algn="l">
              <a:buFontTx/>
              <a:buChar char="-"/>
            </a:pPr>
            <a:r>
              <a:rPr lang="en-GB" sz="1800" dirty="0"/>
              <a:t>The variable name also suggest the type of that variable </a:t>
            </a:r>
            <a:r>
              <a:rPr lang="en-GB" sz="1800" i="1" dirty="0"/>
              <a:t>(</a:t>
            </a:r>
            <a:r>
              <a:rPr lang="en-GB" sz="1800" i="1" dirty="0" err="1"/>
              <a:t>e.g</a:t>
            </a:r>
            <a:r>
              <a:rPr lang="en-GB" sz="1800" i="1" dirty="0"/>
              <a:t>: </a:t>
            </a:r>
            <a:r>
              <a:rPr lang="en-GB" sz="1800" i="1" dirty="0" err="1"/>
              <a:t>accountID</a:t>
            </a:r>
            <a:r>
              <a:rPr lang="en-GB" sz="1800" i="1" dirty="0"/>
              <a:t> = int)</a:t>
            </a:r>
            <a:r>
              <a:rPr lang="en-GB" sz="1800" dirty="0"/>
              <a:t>. </a:t>
            </a:r>
          </a:p>
          <a:p>
            <a:pPr marL="285750" indent="-285750" algn="l">
              <a:buFontTx/>
              <a:buChar char="-"/>
            </a:pPr>
            <a:r>
              <a:rPr lang="en-GB" sz="1800" i="1" dirty="0"/>
              <a:t>Variable declared =&gt; cant change the type of variable (Java only) =&gt; indication of meaningful naming</a:t>
            </a:r>
          </a:p>
          <a:p>
            <a:pPr algn="l"/>
            <a:r>
              <a:rPr lang="en-GB" sz="1800" b="1" dirty="0"/>
              <a:t>III) Package name</a:t>
            </a:r>
          </a:p>
          <a:p>
            <a:pPr marL="285750" indent="-285750" algn="l">
              <a:buFontTx/>
              <a:buChar char="-"/>
            </a:pPr>
            <a:r>
              <a:rPr lang="en-GB" sz="1800" dirty="0"/>
              <a:t>Package name is always unique</a:t>
            </a:r>
          </a:p>
          <a:p>
            <a:pPr marL="285750" indent="-285750" algn="l">
              <a:buFontTx/>
              <a:buChar char="-"/>
            </a:pPr>
            <a:r>
              <a:rPr lang="en-GB" sz="1800" dirty="0"/>
              <a:t>Format: Reversed domain name combined with </a:t>
            </a:r>
            <a:r>
              <a:rPr lang="en-GB" sz="1800" b="1" i="1" dirty="0">
                <a:solidFill>
                  <a:srgbClr val="FF0000"/>
                </a:solidFill>
              </a:rPr>
              <a:t>division/department/application </a:t>
            </a:r>
            <a:r>
              <a:rPr lang="en-GB" sz="1800" dirty="0"/>
              <a:t>name, </a:t>
            </a:r>
            <a:r>
              <a:rPr lang="en-GB" sz="1800" dirty="0" err="1"/>
              <a:t>e.g</a:t>
            </a:r>
            <a:r>
              <a:rPr lang="en-GB" sz="1800" dirty="0"/>
              <a:t>: If you are working in FPT’s Automation Division and you are developing some AI programs =&gt; your package name could be something like: </a:t>
            </a:r>
          </a:p>
          <a:p>
            <a:pPr algn="l"/>
            <a:r>
              <a:rPr lang="en-GB" sz="1800" dirty="0"/>
              <a:t>“</a:t>
            </a:r>
            <a:r>
              <a:rPr lang="en-GB" sz="1800" dirty="0" err="1"/>
              <a:t>com.fpt.autodivi.aiprog</a:t>
            </a:r>
            <a:r>
              <a:rPr lang="en-GB" sz="1800" dirty="0"/>
              <a:t>” or if you are also developing AI programs but from customer services =&gt; “</a:t>
            </a:r>
            <a:r>
              <a:rPr lang="en-GB" sz="1800" dirty="0" err="1"/>
              <a:t>com.fpt.csrv.aiprog</a:t>
            </a:r>
            <a:r>
              <a:rPr lang="en-GB" sz="1800" dirty="0"/>
              <a:t>”</a:t>
            </a:r>
          </a:p>
          <a:p>
            <a:pPr algn="l"/>
            <a:r>
              <a:rPr lang="en-GB" sz="1800" dirty="0"/>
              <a:t>=&gt; this convention makes Java package name unique as the domain name of the organization is already unique</a:t>
            </a:r>
            <a:endParaRPr lang="en-GB" sz="1400" dirty="0"/>
          </a:p>
          <a:p>
            <a:pPr marL="285750" indent="-285750" algn="l">
              <a:buFontTx/>
              <a:buChar char="-"/>
            </a:pPr>
            <a:endParaRPr lang="en-US" sz="1800" dirty="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These statement are pretty special</a:t>
            </a:r>
          </a:p>
          <a:p>
            <a:pPr algn="l"/>
            <a:r>
              <a:rPr lang="en-US" sz="1800" dirty="0"/>
              <a:t>+) Assigning reference variable to a primitive variable is NOT ALLOWED. However, “</a:t>
            </a:r>
            <a:r>
              <a:rPr lang="en-US" sz="1800" dirty="0" err="1"/>
              <a:t>warpper</a:t>
            </a:r>
            <a:r>
              <a:rPr lang="en-US" sz="1800" dirty="0"/>
              <a:t> class” is an exception due to the “autoboxing” feature of Java</a:t>
            </a:r>
          </a:p>
          <a:p>
            <a:pPr algn="l"/>
            <a:r>
              <a:rPr lang="en-US" sz="1800" dirty="0"/>
              <a:t>+) When assigning a primitive variable to reference variable, the value of primitive variable will be automatically “wrapped up” into the corresponding class</a:t>
            </a:r>
          </a:p>
          <a:p>
            <a:pPr algn="l"/>
            <a:r>
              <a:rPr lang="en-US" sz="1800" dirty="0"/>
              <a:t>+) When assign a reference variable to a primitive variable, the value of the reference variable will be automatically “unboxed” and the value will be assigned to the primitive variable</a:t>
            </a:r>
          </a:p>
          <a:p>
            <a:pPr algn="l"/>
            <a:endParaRPr lang="en-US" sz="1800" dirty="0"/>
          </a:p>
          <a:p>
            <a:pPr algn="l"/>
            <a:r>
              <a:rPr lang="en-US" sz="1800" i="1" dirty="0"/>
              <a:t>(In this test, we will assume ”</a:t>
            </a:r>
            <a:r>
              <a:rPr lang="en-US" sz="1800" i="1" dirty="0" err="1"/>
              <a:t>warpper</a:t>
            </a:r>
            <a:r>
              <a:rPr lang="en-US" sz="1800" i="1" dirty="0"/>
              <a:t> class” and primitive datatype is interchangeable” )</a:t>
            </a:r>
          </a:p>
          <a:p>
            <a:pPr algn="l"/>
            <a:endParaRPr lang="en-US" sz="1800" i="1" dirty="0"/>
          </a:p>
          <a:p>
            <a:pPr algn="l"/>
            <a:r>
              <a:rPr lang="en-US" sz="1800" b="1" dirty="0"/>
              <a:t>II) ”</a:t>
            </a:r>
            <a:r>
              <a:rPr lang="en-US" sz="1800" b="1" dirty="0" err="1"/>
              <a:t>java.lang.System</a:t>
            </a:r>
            <a:r>
              <a:rPr lang="en-US" sz="1800" b="1" dirty="0"/>
              <a:t>” class</a:t>
            </a:r>
          </a:p>
          <a:p>
            <a:pPr algn="l"/>
            <a:r>
              <a:rPr lang="en-US" sz="1800" dirty="0"/>
              <a:t>- This is the class for printing output to the screen. This “</a:t>
            </a:r>
            <a:r>
              <a:rPr lang="en-US" sz="1800" dirty="0" err="1"/>
              <a:t>java.lang.System</a:t>
            </a:r>
            <a:r>
              <a:rPr lang="en-US" sz="1800" dirty="0"/>
              <a:t>” class has a variable named “out” and the type of this variable is “</a:t>
            </a:r>
            <a:r>
              <a:rPr lang="en-US" sz="1800" dirty="0" err="1"/>
              <a:t>printStream</a:t>
            </a:r>
            <a:r>
              <a:rPr lang="en-US" sz="1800" dirty="0"/>
              <a:t>”, which contains various print/</a:t>
            </a:r>
            <a:r>
              <a:rPr lang="en-US" sz="1800" dirty="0" err="1"/>
              <a:t>println</a:t>
            </a:r>
            <a:r>
              <a:rPr lang="en-US" sz="1800" dirty="0"/>
              <a:t> method</a:t>
            </a:r>
          </a:p>
          <a:p>
            <a:pPr algn="l"/>
            <a:r>
              <a:rPr lang="en-US" sz="1800" b="1" dirty="0"/>
              <a:t>III) “</a:t>
            </a:r>
            <a:r>
              <a:rPr lang="en-US" sz="1800" b="1" dirty="0" err="1"/>
              <a:t>java.lang.Math</a:t>
            </a:r>
            <a:r>
              <a:rPr lang="en-US" sz="1800" b="1" dirty="0"/>
              <a:t>” class: </a:t>
            </a:r>
            <a:r>
              <a:rPr lang="en-US" sz="1800" dirty="0"/>
              <a:t>This class is for mathematic function such as trigonometry, </a:t>
            </a:r>
            <a:r>
              <a:rPr lang="en-US" sz="1800" dirty="0" err="1"/>
              <a:t>logarithms,etc</a:t>
            </a:r>
            <a:r>
              <a:rPr lang="en-US" sz="1800" dirty="0"/>
              <a:t>…</a:t>
            </a:r>
          </a:p>
          <a:p>
            <a:pPr algn="l"/>
            <a:r>
              <a:rPr lang="en-US" sz="1800" b="1" dirty="0"/>
              <a:t>IV) “</a:t>
            </a:r>
            <a:r>
              <a:rPr lang="en-US" sz="1800" b="1" dirty="0" err="1"/>
              <a:t>java.util.Random</a:t>
            </a:r>
            <a:r>
              <a:rPr lang="en-US" sz="1800" b="1" dirty="0"/>
              <a:t>” class: </a:t>
            </a:r>
            <a:r>
              <a:rPr lang="en-US" sz="1800" dirty="0"/>
              <a:t>This class is for generating random number </a:t>
            </a:r>
          </a:p>
          <a:p>
            <a:pPr algn="l"/>
            <a:r>
              <a:rPr lang="en-US" sz="1800" b="1" dirty="0"/>
              <a:t>V) Importing “</a:t>
            </a:r>
            <a:r>
              <a:rPr lang="en-US" sz="1800" b="1" dirty="0" err="1"/>
              <a:t>java.lang</a:t>
            </a:r>
            <a:r>
              <a:rPr lang="en-US" sz="1800" b="1" dirty="0"/>
              <a:t>” package: </a:t>
            </a:r>
            <a:r>
              <a:rPr lang="en-US" sz="1800" dirty="0"/>
              <a:t>This package is so important that even if we do not explicitly import it using import statement or using FQCN, Java automatically import this package.</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71740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There are certain words that we cannot use for other purposes =&gt; called </a:t>
            </a:r>
            <a:r>
              <a:rPr lang="en-US" sz="1800" b="1" dirty="0"/>
              <a:t>“Keyword”</a:t>
            </a:r>
            <a:r>
              <a:rPr lang="en-US" sz="1800" dirty="0"/>
              <a:t>, </a:t>
            </a:r>
            <a:r>
              <a:rPr lang="en-US" sz="1800" dirty="0" err="1"/>
              <a:t>e.g</a:t>
            </a:r>
            <a:r>
              <a:rPr lang="en-US" sz="1800" dirty="0"/>
              <a:t>: “class” is a keyword and when we write it, JVM automatically understands that the </a:t>
            </a:r>
            <a:r>
              <a:rPr lang="en-US" sz="1800" dirty="0" err="1"/>
              <a:t>devs</a:t>
            </a:r>
            <a:r>
              <a:rPr lang="en-US" sz="1800" dirty="0"/>
              <a:t> are trying to define a “class”. Hence, as soon as JVM see these keywords, it </a:t>
            </a:r>
            <a:r>
              <a:rPr lang="en-US" sz="1800" b="1" i="1" dirty="0"/>
              <a:t>automatically executes </a:t>
            </a:r>
            <a:r>
              <a:rPr lang="en-US" sz="1800" dirty="0"/>
              <a:t>predefined actions and cannot be stopped. </a:t>
            </a:r>
          </a:p>
          <a:p>
            <a:pPr marL="285750" indent="-285750" algn="l">
              <a:buFontTx/>
              <a:buChar char="-"/>
            </a:pPr>
            <a:r>
              <a:rPr lang="en-US" sz="1800" dirty="0"/>
              <a:t>Moreover, Java also restricts some special words such as “</a:t>
            </a:r>
            <a:r>
              <a:rPr lang="en-US" sz="1800" dirty="0" err="1"/>
              <a:t>goto</a:t>
            </a:r>
            <a:r>
              <a:rPr lang="en-US" sz="1800" dirty="0"/>
              <a:t>” </a:t>
            </a:r>
            <a:r>
              <a:rPr lang="en-US" sz="1800" i="1" dirty="0"/>
              <a:t>(Although it is not relevant to JVM the reason behind it is complicated and should not be discussed here)</a:t>
            </a:r>
          </a:p>
          <a:p>
            <a:pPr marL="285750" indent="-285750" algn="l">
              <a:buFontTx/>
              <a:buChar char="-"/>
            </a:pPr>
            <a:r>
              <a:rPr lang="en-US" sz="1800" dirty="0"/>
              <a:t>“true”, “false” and “null” is called </a:t>
            </a:r>
            <a:r>
              <a:rPr lang="en-US" sz="1800" b="1" i="1" dirty="0">
                <a:solidFill>
                  <a:srgbClr val="FF0000"/>
                </a:solidFill>
              </a:rPr>
              <a:t>“literals” </a:t>
            </a:r>
            <a:r>
              <a:rPr lang="en-US" sz="1800" dirty="0"/>
              <a:t>since JVM interprets these words directly with their meaning </a:t>
            </a:r>
            <a:r>
              <a:rPr lang="en-US" sz="1800" i="1" dirty="0"/>
              <a:t>(not only these words are literals, numerical values are also literals since JVM also interprets it directly with their meaning).</a:t>
            </a:r>
          </a:p>
          <a:p>
            <a:pPr marL="285750" indent="-285750" algn="l">
              <a:buFontTx/>
              <a:buChar char="-"/>
            </a:pPr>
            <a:r>
              <a:rPr lang="en-US" sz="1800" dirty="0"/>
              <a:t>These keywords, prohibited words and literals word sets are called </a:t>
            </a:r>
            <a:r>
              <a:rPr lang="en-US" sz="1800" b="1" i="1" dirty="0">
                <a:solidFill>
                  <a:srgbClr val="FF0000"/>
                </a:solidFill>
              </a:rPr>
              <a:t>“reserved words”.</a:t>
            </a:r>
          </a:p>
          <a:p>
            <a:pPr marL="285750" indent="-285750" algn="l">
              <a:buFontTx/>
              <a:buChar char="-"/>
            </a:pPr>
            <a:r>
              <a:rPr lang="en-US" sz="1800" dirty="0"/>
              <a:t>If you are trying to capture a details of a car by using a class =&gt; we could call it class “Car” =&gt; “Car” is called </a:t>
            </a:r>
            <a:r>
              <a:rPr lang="en-US" sz="1800" b="1" i="1" dirty="0"/>
              <a:t>”identifier”</a:t>
            </a:r>
            <a:r>
              <a:rPr lang="en-US" sz="1800" dirty="0"/>
              <a:t>. Each identifier is independent from programs =&gt; “Car” in class defining Java program could be the name of the class while the ”Car” in another program could be the name of a variable</a:t>
            </a:r>
          </a:p>
          <a:p>
            <a:pPr marL="285750" indent="-285750" algn="l">
              <a:buFontTx/>
              <a:buChar char="-"/>
            </a:pPr>
            <a:r>
              <a:rPr lang="en-US" sz="1800" dirty="0"/>
              <a:t>Identifier has unlimited length (both digits and numbers) but the first character must be </a:t>
            </a:r>
            <a:r>
              <a:rPr lang="en-US" sz="1800" b="1" i="1" dirty="0"/>
              <a:t>A LETTER</a:t>
            </a:r>
            <a:r>
              <a:rPr lang="en-US" sz="1800" dirty="0"/>
              <a:t>. Identifier spelling must be different from Java reserved words</a:t>
            </a:r>
          </a:p>
          <a:p>
            <a:pPr algn="l"/>
            <a:endParaRPr lang="en-US" sz="1800" b="1" i="1" dirty="0"/>
          </a:p>
          <a:p>
            <a:pPr marL="285750" indent="-285750" algn="l">
              <a:buFontTx/>
              <a:buChar char="-"/>
            </a:pPr>
            <a:endParaRPr lang="en-US" sz="1800" b="1" i="1" dirty="0"/>
          </a:p>
        </p:txBody>
      </p:sp>
    </p:spTree>
    <p:extLst>
      <p:ext uri="{BB962C8B-B14F-4D97-AF65-F5344CB8AC3E}">
        <p14:creationId xmlns:p14="http://schemas.microsoft.com/office/powerpoint/2010/main" val="425769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i="1" dirty="0"/>
          </a:p>
          <a:p>
            <a:pPr marL="285750" indent="-285750" algn="l">
              <a:buFontTx/>
              <a:buChar char="-"/>
            </a:pPr>
            <a:endParaRPr lang="en-US" sz="1800" b="1" i="1" dirty="0"/>
          </a:p>
        </p:txBody>
      </p:sp>
      <p:pic>
        <p:nvPicPr>
          <p:cNvPr id="2" name="Picture 1">
            <a:extLst>
              <a:ext uri="{FF2B5EF4-FFF2-40B4-BE49-F238E27FC236}">
                <a16:creationId xmlns:a16="http://schemas.microsoft.com/office/drawing/2014/main" id="{64F55B02-312F-DFE4-0DEA-A6AF45C9D131}"/>
              </a:ext>
            </a:extLst>
          </p:cNvPr>
          <p:cNvPicPr>
            <a:picLocks noChangeAspect="1"/>
          </p:cNvPicPr>
          <p:nvPr/>
        </p:nvPicPr>
        <p:blipFill>
          <a:blip r:embed="rId2"/>
          <a:stretch>
            <a:fillRect/>
          </a:stretch>
        </p:blipFill>
        <p:spPr>
          <a:xfrm>
            <a:off x="2209800" y="1624129"/>
            <a:ext cx="7772400" cy="3609742"/>
          </a:xfrm>
          <a:prstGeom prst="rect">
            <a:avLst/>
          </a:prstGeom>
        </p:spPr>
      </p:pic>
    </p:spTree>
    <p:extLst>
      <p:ext uri="{BB962C8B-B14F-4D97-AF65-F5344CB8AC3E}">
        <p14:creationId xmlns:p14="http://schemas.microsoft.com/office/powerpoint/2010/main" val="185709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There are certain words that we cannot use for other purposes =&gt; called </a:t>
            </a:r>
            <a:r>
              <a:rPr lang="en-US" sz="1800" b="1" dirty="0"/>
              <a:t>“Keyword”</a:t>
            </a:r>
            <a:r>
              <a:rPr lang="en-US" sz="1800" dirty="0"/>
              <a:t>, </a:t>
            </a:r>
            <a:r>
              <a:rPr lang="en-US" sz="1800" dirty="0" err="1"/>
              <a:t>e.g</a:t>
            </a:r>
            <a:r>
              <a:rPr lang="en-US" sz="1800" dirty="0"/>
              <a:t>: “class” is a keyword and when we write it, JVM automatically understands that the </a:t>
            </a:r>
            <a:r>
              <a:rPr lang="en-US" sz="1800" dirty="0" err="1"/>
              <a:t>devs</a:t>
            </a:r>
            <a:r>
              <a:rPr lang="en-US" sz="1800" dirty="0"/>
              <a:t> are trying to define a “class”. Hence, as soon as JVM see these keywords, it </a:t>
            </a:r>
            <a:r>
              <a:rPr lang="en-US" sz="1800" b="1" i="1" dirty="0"/>
              <a:t>automatically executes </a:t>
            </a:r>
            <a:r>
              <a:rPr lang="en-US" sz="1800" dirty="0"/>
              <a:t>predefined actions and cannot be stopped. </a:t>
            </a:r>
          </a:p>
          <a:p>
            <a:pPr marL="285750" indent="-285750" algn="l">
              <a:buFontTx/>
              <a:buChar char="-"/>
            </a:pPr>
            <a:r>
              <a:rPr lang="en-US" sz="1800" dirty="0"/>
              <a:t>Moreover, Java also restricts some special words such as “</a:t>
            </a:r>
            <a:r>
              <a:rPr lang="en-US" sz="1800" dirty="0" err="1"/>
              <a:t>goto</a:t>
            </a:r>
            <a:r>
              <a:rPr lang="en-US" sz="1800" dirty="0"/>
              <a:t>” </a:t>
            </a:r>
            <a:r>
              <a:rPr lang="en-US" sz="1800" i="1" dirty="0"/>
              <a:t>(Although it is not relevant to JVM the reason behind it is complicated and should not be discussed here)</a:t>
            </a:r>
          </a:p>
          <a:p>
            <a:pPr marL="285750" indent="-285750" algn="l">
              <a:buFontTx/>
              <a:buChar char="-"/>
            </a:pPr>
            <a:r>
              <a:rPr lang="en-US" sz="1800" dirty="0"/>
              <a:t>“true”, “false” and “null” is called </a:t>
            </a:r>
            <a:r>
              <a:rPr lang="en-US" sz="1800" b="1" i="1" dirty="0">
                <a:solidFill>
                  <a:srgbClr val="FF0000"/>
                </a:solidFill>
              </a:rPr>
              <a:t>“literals” </a:t>
            </a:r>
            <a:r>
              <a:rPr lang="en-US" sz="1800" dirty="0"/>
              <a:t>since JVM interprets these words directly with their meaning </a:t>
            </a:r>
            <a:r>
              <a:rPr lang="en-US" sz="1800" i="1" dirty="0"/>
              <a:t>(not only these words are literals, numerical values are also literals since JVM also interprets it directly with their meaning).</a:t>
            </a:r>
          </a:p>
          <a:p>
            <a:pPr marL="285750" indent="-285750" algn="l">
              <a:buFontTx/>
              <a:buChar char="-"/>
            </a:pPr>
            <a:r>
              <a:rPr lang="en-US" sz="1800" dirty="0"/>
              <a:t>These keywords, prohibited words and literals word sets are called </a:t>
            </a:r>
            <a:r>
              <a:rPr lang="en-US" sz="1800" b="1" i="1" dirty="0">
                <a:solidFill>
                  <a:srgbClr val="FF0000"/>
                </a:solidFill>
              </a:rPr>
              <a:t>“reserved words”.</a:t>
            </a:r>
          </a:p>
          <a:p>
            <a:pPr marL="285750" indent="-285750" algn="l">
              <a:buFontTx/>
              <a:buChar char="-"/>
            </a:pPr>
            <a:r>
              <a:rPr lang="en-US" sz="1800" dirty="0"/>
              <a:t>If you are trying to capture a details of a car by using a class =&gt; we could call it class “Car” =&gt; “Car” is called </a:t>
            </a:r>
            <a:r>
              <a:rPr lang="en-US" sz="1800" b="1" i="1" dirty="0"/>
              <a:t>”identifier”</a:t>
            </a:r>
            <a:r>
              <a:rPr lang="en-US" sz="1800" dirty="0"/>
              <a:t>. Each identifier is independent from programs =&gt; “Car” in class defining Java program could be the name of the class while the ”Car” in another program could be the name of a variable</a:t>
            </a:r>
          </a:p>
          <a:p>
            <a:pPr marL="285750" indent="-285750" algn="l">
              <a:buFontTx/>
              <a:buChar char="-"/>
            </a:pPr>
            <a:r>
              <a:rPr lang="en-US" sz="1800" dirty="0"/>
              <a:t>Identifier has unlimited length (both digits and numbers) but the first character must be </a:t>
            </a:r>
            <a:r>
              <a:rPr lang="en-US" sz="1800" b="1" i="1" dirty="0"/>
              <a:t>A LETTER</a:t>
            </a:r>
            <a:r>
              <a:rPr lang="en-US" sz="1800" dirty="0"/>
              <a:t>. Identifier spelling must be different from Java reserved words </a:t>
            </a:r>
            <a:r>
              <a:rPr lang="en-US" sz="1000" b="1" dirty="0"/>
              <a:t>(review through invalid identifier in code)</a:t>
            </a:r>
          </a:p>
          <a:p>
            <a:pPr marL="285750" indent="-285750" algn="l">
              <a:buFontTx/>
              <a:buChar char="-"/>
            </a:pPr>
            <a:r>
              <a:rPr lang="en-US" sz="1800" dirty="0"/>
              <a:t>A special case is “var” where ”var” is not a keyword. If we type in “ var var = “hello” “, JVM will automatically recognize ”var” and replace “var” with String (note: the first “var”, not the second “var”)</a:t>
            </a:r>
          </a:p>
          <a:p>
            <a:pPr marL="285750" indent="-285750" algn="l">
              <a:buFontTx/>
              <a:buChar char="-"/>
            </a:pPr>
            <a:r>
              <a:rPr lang="en-US" sz="1800" dirty="0"/>
              <a:t>There are also 2 characters “$” and “_” that are included within Java (Historical reason, no need to mention about it here). Also, “_” itself is not a valid Java Identifier, a Java identifier </a:t>
            </a:r>
          </a:p>
          <a:p>
            <a:pPr algn="l"/>
            <a:endParaRPr lang="en-US" sz="1800" b="1" i="1" dirty="0"/>
          </a:p>
          <a:p>
            <a:pPr marL="285750" indent="-285750" algn="l">
              <a:buFontTx/>
              <a:buChar char="-"/>
            </a:pPr>
            <a:endParaRPr lang="en-US" sz="1800" b="1" i="1" dirty="0"/>
          </a:p>
        </p:txBody>
      </p:sp>
    </p:spTree>
    <p:extLst>
      <p:ext uri="{BB962C8B-B14F-4D97-AF65-F5344CB8AC3E}">
        <p14:creationId xmlns:p14="http://schemas.microsoft.com/office/powerpoint/2010/main" val="6406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4.2.2 Summary of important Java Keywords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i="1" dirty="0"/>
              <a:t>REVIEW THROUGH CODE</a:t>
            </a:r>
          </a:p>
        </p:txBody>
      </p:sp>
    </p:spTree>
    <p:extLst>
      <p:ext uri="{BB962C8B-B14F-4D97-AF65-F5344CB8AC3E}">
        <p14:creationId xmlns:p14="http://schemas.microsoft.com/office/powerpoint/2010/main" val="237599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4.3.1 The package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Every Java source file is contained within a package. The name of the package is specified using the </a:t>
            </a:r>
            <a:r>
              <a:rPr lang="en-US" sz="1800" b="1" i="1" dirty="0"/>
              <a:t>package statement </a:t>
            </a:r>
            <a:r>
              <a:rPr lang="en-US" sz="1800" dirty="0"/>
              <a:t>contained within the source file. There can be only </a:t>
            </a:r>
            <a:r>
              <a:rPr lang="en-US" sz="1800" b="1" i="1" dirty="0"/>
              <a:t>AT MOST 1 </a:t>
            </a:r>
            <a:r>
              <a:rPr lang="en-US" sz="1800" dirty="0"/>
              <a:t>package statement residing within the source file and if present, it must be in the beginning of the source file (excluding the comment)</a:t>
            </a:r>
          </a:p>
          <a:p>
            <a:pPr marL="285750" indent="-285750" algn="l">
              <a:buFontTx/>
              <a:buChar char="-"/>
            </a:pPr>
            <a:r>
              <a:rPr lang="en-US" sz="1800" dirty="0"/>
              <a:t>If the source file does not reside in any package, the source file will be belonged to a special package called </a:t>
            </a:r>
            <a:r>
              <a:rPr lang="en-US" sz="1800" b="1" i="1" dirty="0"/>
              <a:t>Default Package</a:t>
            </a:r>
            <a:r>
              <a:rPr lang="en-US" sz="1800" dirty="0"/>
              <a:t>. Any Java file that doesn’t reside in any package will be belonged to the default package</a:t>
            </a:r>
          </a:p>
          <a:p>
            <a:pPr algn="l"/>
            <a:r>
              <a:rPr lang="en-US" sz="1800" dirty="0"/>
              <a:t>-  Some important points about the default package:</a:t>
            </a:r>
          </a:p>
          <a:p>
            <a:pPr marL="742950" lvl="1" indent="-285750" algn="l">
              <a:buFontTx/>
              <a:buChar char="-"/>
            </a:pPr>
            <a:r>
              <a:rPr lang="en-US" sz="1800" dirty="0"/>
              <a:t>Default package has </a:t>
            </a:r>
            <a:r>
              <a:rPr lang="en-US" sz="1800" b="1" i="1" dirty="0"/>
              <a:t>NO NAME</a:t>
            </a:r>
          </a:p>
          <a:p>
            <a:pPr marL="742950" lvl="1" indent="-285750" algn="l">
              <a:buFontTx/>
              <a:buChar char="-"/>
            </a:pPr>
            <a:r>
              <a:rPr lang="en-US" sz="1800" dirty="0"/>
              <a:t>Default package is a special package and </a:t>
            </a:r>
            <a:r>
              <a:rPr lang="en-US" sz="1800" b="1" i="1" dirty="0"/>
              <a:t>“default” </a:t>
            </a:r>
            <a:r>
              <a:rPr lang="en-US" sz="1800" dirty="0"/>
              <a:t>is not the name of the package (We can’t even specify a package name</a:t>
            </a:r>
            <a:r>
              <a:rPr lang="en-US" sz="1800" b="1" dirty="0"/>
              <a:t> </a:t>
            </a:r>
            <a:r>
              <a:rPr lang="en-US" sz="1800" b="1" i="1" dirty="0"/>
              <a:t>“default” </a:t>
            </a:r>
            <a:r>
              <a:rPr lang="en-US" sz="1800" dirty="0"/>
              <a:t>since </a:t>
            </a:r>
            <a:r>
              <a:rPr lang="en-US" sz="1800" b="1" i="1" dirty="0"/>
              <a:t>“default” </a:t>
            </a:r>
            <a:r>
              <a:rPr lang="en-US" sz="1800" dirty="0"/>
              <a:t>is a keywords in Java.</a:t>
            </a:r>
          </a:p>
          <a:p>
            <a:pPr marL="742950" lvl="1" indent="-285750" algn="l">
              <a:buFontTx/>
              <a:buChar char="-"/>
            </a:pPr>
            <a:r>
              <a:rPr lang="en-US" sz="1800" dirty="0"/>
              <a:t>Since default package is a special package, any classes reside on any source files that are contained within the default package won’t be able to import from other source files in other packages =&gt; this is why default package is not recommended</a:t>
            </a:r>
          </a:p>
          <a:p>
            <a:pPr algn="l"/>
            <a:r>
              <a:rPr lang="en-US" sz="1800" dirty="0"/>
              <a:t>- Package name could be anything but it is recommended to use the convention that we have mentioned earlier</a:t>
            </a:r>
          </a:p>
          <a:p>
            <a:pPr algn="l"/>
            <a:r>
              <a:rPr lang="en-US" sz="1050" b="1" i="1" dirty="0"/>
              <a:t>(Review through code for illustration)</a:t>
            </a:r>
          </a:p>
          <a:p>
            <a:pPr lvl="1" algn="l"/>
            <a:r>
              <a:rPr lang="en-US" sz="1800" dirty="0"/>
              <a:t>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3826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If all of your classes reside in a package, then you just need to use their simple class name in another class </a:t>
            </a:r>
            <a:r>
              <a:rPr lang="en-US" sz="1000" b="1" i="1" dirty="0"/>
              <a:t>(code illustration) </a:t>
            </a:r>
            <a:r>
              <a:rPr lang="en-US" sz="1800" dirty="0"/>
              <a:t>=&gt; called </a:t>
            </a:r>
            <a:r>
              <a:rPr lang="en-US" sz="1800" b="1" i="1" dirty="0"/>
              <a:t>“Fully Qualified Class Name” – FQCN</a:t>
            </a:r>
          </a:p>
          <a:p>
            <a:pPr marL="285750" indent="-285750" algn="l">
              <a:buFontTx/>
              <a:buChar char="-"/>
            </a:pPr>
            <a:r>
              <a:rPr lang="en-US" sz="1800" dirty="0"/>
              <a:t>However, if there are 2 classes and one of which resides in another package =&gt; You can’t use their simple class name directly (JVM will complain since it will assume that the class that we are referring to belongs to the same package)</a:t>
            </a:r>
          </a:p>
          <a:p>
            <a:pPr algn="l"/>
            <a:r>
              <a:rPr lang="en-US" sz="1800" dirty="0" err="1"/>
              <a:t>e.g</a:t>
            </a:r>
            <a:r>
              <a:rPr lang="en-US" sz="1800" dirty="0"/>
              <a:t>: We have 2 classes “Test” and “Test2”</a:t>
            </a:r>
          </a:p>
          <a:p>
            <a:pPr algn="l"/>
            <a:r>
              <a:rPr lang="en-US" sz="1800" dirty="0"/>
              <a:t>- “Test” belongs to package “Directory1”</a:t>
            </a:r>
          </a:p>
          <a:p>
            <a:pPr algn="l"/>
            <a:r>
              <a:rPr lang="en-US" sz="1800" dirty="0"/>
              <a:t>- ”Test2” belongs to package “Directory2”</a:t>
            </a:r>
          </a:p>
          <a:p>
            <a:pPr algn="l"/>
            <a:r>
              <a:rPr lang="en-US" sz="1800" dirty="0"/>
              <a:t>If we try to use Test in “Directory2” =&gt; JVM will complain since it will automatically recognize “Test” class as a class that resides within ”Directory2” =&gt; To use it, we have to use Fully Qualified Class Name, in this situation, is ”Directory1.Test”</a:t>
            </a:r>
          </a:p>
          <a:p>
            <a:pPr marL="285750" indent="-285750" algn="l">
              <a:buFontTx/>
              <a:buChar char="-"/>
            </a:pPr>
            <a:r>
              <a:rPr lang="en-US" sz="1800" dirty="0"/>
              <a:t>However, this leads to an issue where there are too many FQCNs in a source file if we are trying to use the same class in another package =&gt; The </a:t>
            </a:r>
            <a:r>
              <a:rPr lang="en-US" sz="1800" b="1" i="1" dirty="0"/>
              <a:t>“import”</a:t>
            </a:r>
            <a:r>
              <a:rPr lang="en-US" sz="1800" dirty="0"/>
              <a:t> statement comes in =&gt; We only need a line of code “import Directory1.Test; “</a:t>
            </a:r>
          </a:p>
          <a:p>
            <a:pPr marL="285750" indent="-285750" algn="l">
              <a:buFontTx/>
              <a:buChar char="-"/>
            </a:pPr>
            <a:r>
              <a:rPr lang="en-US" sz="1800" dirty="0"/>
              <a:t>If you need to use multiple classes from a package, you could either use </a:t>
            </a:r>
            <a:r>
              <a:rPr lang="en-US" sz="1800" b="1" i="1" dirty="0"/>
              <a:t>“single import” </a:t>
            </a:r>
            <a:r>
              <a:rPr lang="en-US" sz="1800" dirty="0"/>
              <a:t>or type in “import package.*; “ =&gt; When this line of code is invoked, JVM will automatically find all classes available in that package (However, this is usually not recommended since the class resides in that package could also use other classes from other packages =&gt; import all of them could be hard to figure out which class is referring to”</a:t>
            </a:r>
          </a:p>
          <a:p>
            <a:pPr marL="285750" indent="-285750" algn="l">
              <a:buFontTx/>
              <a:buChar char="-"/>
            </a:pPr>
            <a:r>
              <a:rPr lang="en-US" sz="1800" dirty="0"/>
              <a:t>The word “import” here doesn’t mean that anything is imported into your code. It is just a ”hint” for the compiler to look up a class from another package. If JVM can’t solve the simple class name, it will search for the import statement, and if there are no import statement =&gt; error</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5605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Some important points about the import statement:</a:t>
            </a:r>
          </a:p>
          <a:p>
            <a:pPr algn="l"/>
            <a:r>
              <a:rPr lang="en-US" sz="1800" i="1" dirty="0"/>
              <a:t>+) We can either use “single import” or ”import all classes using *” </a:t>
            </a:r>
          </a:p>
          <a:p>
            <a:pPr algn="l"/>
            <a:r>
              <a:rPr lang="en-US" sz="1800" i="1" dirty="0"/>
              <a:t>+) Either import statement or FQCN is allowed</a:t>
            </a:r>
          </a:p>
          <a:p>
            <a:pPr algn="l"/>
            <a:r>
              <a:rPr lang="en-US" sz="1800" i="1" dirty="0"/>
              <a:t>+) Redundant or unused import statement is allowed. The number of classes imported is unlimited</a:t>
            </a:r>
          </a:p>
          <a:p>
            <a:pPr algn="l"/>
            <a:r>
              <a:rPr lang="en-US" sz="1800" i="1" dirty="0"/>
              <a:t>+) A special package called </a:t>
            </a:r>
            <a:r>
              <a:rPr lang="en-US" sz="1800" b="1" i="1" dirty="0"/>
              <a:t>“</a:t>
            </a:r>
            <a:r>
              <a:rPr lang="en-US" sz="1800" b="1" i="1" dirty="0" err="1"/>
              <a:t>java.lang</a:t>
            </a:r>
            <a:r>
              <a:rPr lang="en-US" sz="1800" b="1" i="1" dirty="0"/>
              <a:t>”</a:t>
            </a:r>
            <a:r>
              <a:rPr lang="en-US" sz="1800" i="1" dirty="0"/>
              <a:t> is already imported into your code =&gt; No need to import it again using import statement or FQCNs. However, re-import it again using either way is still allowed since Java allows redundant import statement </a:t>
            </a:r>
          </a:p>
          <a:p>
            <a:pPr marL="285750" indent="-285750" algn="l">
              <a:buFontTx/>
              <a:buChar char="-"/>
            </a:pPr>
            <a:r>
              <a:rPr lang="en-US" sz="1800" b="1" dirty="0"/>
              <a:t>What we can’t do:</a:t>
            </a:r>
          </a:p>
          <a:p>
            <a:pPr algn="l"/>
            <a:r>
              <a:rPr lang="en-US" sz="1800" i="1" dirty="0"/>
              <a:t>+) In Java there is no definition called “subpackage”, </a:t>
            </a:r>
            <a:r>
              <a:rPr lang="en-US" sz="1800" i="1" dirty="0" err="1"/>
              <a:t>e.g</a:t>
            </a:r>
            <a:r>
              <a:rPr lang="en-US" sz="1800" i="1" dirty="0"/>
              <a:t>: parent directory and child directory, if the import statement specifies the parent directory =&gt; import only classes from parent directory not from child directory (to import from child directory, another import statement must be used)</a:t>
            </a:r>
          </a:p>
          <a:p>
            <a:pPr algn="l"/>
            <a:r>
              <a:rPr lang="en-US" sz="1800" i="1" dirty="0"/>
              <a:t>+) We can’t import a package that doesn’t exist (</a:t>
            </a:r>
            <a:r>
              <a:rPr lang="en-US" sz="1800" i="1" dirty="0" err="1"/>
              <a:t>e.g</a:t>
            </a:r>
            <a:r>
              <a:rPr lang="en-US" sz="1800" i="1" dirty="0"/>
              <a:t>: import </a:t>
            </a:r>
            <a:r>
              <a:rPr lang="en-US" sz="1800" i="1" dirty="0" err="1"/>
              <a:t>xyz</a:t>
            </a:r>
            <a:r>
              <a:rPr lang="en-US" sz="1800" i="1" dirty="0"/>
              <a:t>.*; while </a:t>
            </a:r>
            <a:r>
              <a:rPr lang="en-US" sz="1800" i="1" dirty="0" err="1"/>
              <a:t>xyz</a:t>
            </a:r>
            <a:r>
              <a:rPr lang="en-US" sz="1800" i="1" dirty="0"/>
              <a:t> package doesn’t exist). </a:t>
            </a:r>
          </a:p>
          <a:p>
            <a:pPr algn="l"/>
            <a:r>
              <a:rPr lang="en-US" sz="1800" i="1" dirty="0"/>
              <a:t>+) As I mentioned before, any classes residing in “default package” are not importable </a:t>
            </a:r>
          </a:p>
          <a:p>
            <a:pPr algn="l"/>
            <a:r>
              <a:rPr lang="en-US" sz="1800" i="1" dirty="0"/>
              <a:t>+) If we try to use 2 classes with the same name but reside in different packages =&gt; We can’t use import statement for both classes since it will cause confusion for JVM for which class we are using right now. Instead, we have to use 1 import statement for a class and the FQCN for another class</a:t>
            </a:r>
          </a:p>
          <a:p>
            <a:pPr algn="l"/>
            <a:endParaRPr lang="en-US" sz="1800" i="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3774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2173</TotalTime>
  <Words>3267</Words>
  <Application>Microsoft Macintosh PowerPoint</Application>
  <PresentationFormat>Widescreen</PresentationFormat>
  <Paragraphs>124</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cp:revision>
  <dcterms:created xsi:type="dcterms:W3CDTF">2024-07-05T03:43:45Z</dcterms:created>
  <dcterms:modified xsi:type="dcterms:W3CDTF">2024-08-13T14:06:46Z</dcterms:modified>
</cp:coreProperties>
</file>