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5 – Working With Java Data Types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 compiler must perform a </a:t>
            </a:r>
            <a:r>
              <a:rPr lang="en-US" sz="1800" b="1" dirty="0"/>
              <a:t>“flow analysis”</a:t>
            </a:r>
            <a:r>
              <a:rPr lang="en-US" sz="1800" dirty="0"/>
              <a:t>, which analyzes all possible execution paths that have the case where a variable is accessed without initialization. However, the compiler can’t execute code =&gt; it can’t make inferences based on the </a:t>
            </a:r>
            <a:r>
              <a:rPr lang="en-US" sz="1800" b="1" dirty="0"/>
              <a:t>RESULT</a:t>
            </a:r>
            <a:r>
              <a:rPr lang="en-US" sz="1800" dirty="0"/>
              <a:t> from the execution of the code. Still, it can make inferences based on the information available at the compile time. There is a special variable called </a:t>
            </a:r>
            <a:r>
              <a:rPr lang="en-US" sz="1800" b="1" dirty="0"/>
              <a:t>“compile-time constant” </a:t>
            </a:r>
            <a:r>
              <a:rPr lang="en-US" sz="1800" dirty="0"/>
              <a:t>– the only variable that the compiler can understand during the </a:t>
            </a:r>
            <a:r>
              <a:rPr lang="en-US" sz="1800" b="1" dirty="0"/>
              <a:t>COMPILATION</a:t>
            </a:r>
          </a:p>
          <a:p>
            <a:pPr algn="l"/>
            <a:r>
              <a:rPr lang="en-US" sz="1800" dirty="0"/>
              <a:t>=&gt; JVM will initialize static and instance variables to default values if we do not initialize them explicitly. But with local variables, we have to initialize them explicitly, or we will receive errors from the compiler</a:t>
            </a:r>
          </a:p>
        </p:txBody>
      </p:sp>
    </p:spTree>
    <p:extLst>
      <p:ext uri="{BB962C8B-B14F-4D97-AF65-F5344CB8AC3E}">
        <p14:creationId xmlns:p14="http://schemas.microsoft.com/office/powerpoint/2010/main" val="38374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Literal is </a:t>
            </a:r>
            <a:r>
              <a:rPr lang="en-US" sz="1800" b="1" dirty="0"/>
              <a:t>“a notion to represents a fixed value in source code”</a:t>
            </a:r>
            <a:endParaRPr lang="en-US" sz="1400" b="1" dirty="0"/>
          </a:p>
          <a:p>
            <a:pPr lvl="1" algn="l"/>
            <a:r>
              <a:rPr lang="en-US" sz="1800" b="1" dirty="0"/>
              <a:t>+) </a:t>
            </a:r>
            <a:r>
              <a:rPr lang="en-US" sz="1800" dirty="0"/>
              <a:t>“true” and “false” is a literal because it represents the </a:t>
            </a:r>
            <a:r>
              <a:rPr lang="en-US" sz="1800" b="1" dirty="0"/>
              <a:t>Boolean value </a:t>
            </a:r>
            <a:endParaRPr lang="en-US" sz="1800" dirty="0"/>
          </a:p>
          <a:p>
            <a:pPr lvl="1" algn="l"/>
            <a:r>
              <a:rPr lang="en-US" sz="1800" dirty="0"/>
              <a:t>+) 10 is always a 10, it represents “int” value</a:t>
            </a:r>
          </a:p>
          <a:p>
            <a:pPr lvl="1" algn="l"/>
            <a:r>
              <a:rPr lang="en-US" sz="1800" dirty="0"/>
              <a:t>+) “hello” is a string literal since it represent the String object by assigning the memory address to the real </a:t>
            </a:r>
            <a:br>
              <a:rPr lang="en-US" sz="1800" dirty="0"/>
            </a:br>
            <a:r>
              <a:rPr lang="en-US" sz="1800" dirty="0"/>
              <a:t>“hello” String object</a:t>
            </a:r>
          </a:p>
          <a:p>
            <a:pPr lvl="1" algn="l"/>
            <a:r>
              <a:rPr lang="en-US" sz="1800" dirty="0"/>
              <a:t>+) ‘a” character is also a “char” literal because it represents a character</a:t>
            </a:r>
          </a:p>
          <a:p>
            <a:pPr lvl="1" algn="l"/>
            <a:r>
              <a:rPr lang="en-US" sz="1800" dirty="0"/>
              <a:t>+) However, “String” and “name” in the statement “String name;” is not a literal since String and ”name” is defined by developers, not Java</a:t>
            </a:r>
          </a:p>
          <a:p>
            <a:pPr algn="l"/>
            <a:r>
              <a:rPr lang="en-US" sz="1800" dirty="0"/>
              <a:t>- A few important points about Java literal</a:t>
            </a:r>
          </a:p>
          <a:p>
            <a:pPr algn="l"/>
            <a:r>
              <a:rPr lang="en-US" sz="1800" dirty="0"/>
              <a:t>+) To read large numbers more easily, Java allows us to use ”_” between the 0s (</a:t>
            </a:r>
            <a:r>
              <a:rPr lang="en-US" sz="1800" dirty="0" err="1"/>
              <a:t>e.g</a:t>
            </a:r>
            <a:r>
              <a:rPr lang="en-US" sz="1800" dirty="0"/>
              <a:t> 1_000_000 for “int” data type or 1_000_000.0 for ”float” data type</a:t>
            </a:r>
          </a:p>
          <a:p>
            <a:pPr algn="l"/>
            <a:r>
              <a:rPr lang="en-US" sz="1800" dirty="0"/>
              <a:t>+) </a:t>
            </a:r>
            <a:r>
              <a:rPr lang="en-US" sz="1800" b="1" dirty="0"/>
              <a:t>“int literal” </a:t>
            </a:r>
            <a:r>
              <a:rPr lang="en-US" sz="1800" dirty="0"/>
              <a:t>is the number without the decimal point, </a:t>
            </a:r>
            <a:r>
              <a:rPr lang="en-US" sz="1800" b="1" dirty="0"/>
              <a:t>“double literal” </a:t>
            </a:r>
            <a:r>
              <a:rPr lang="en-US" sz="1800" dirty="0"/>
              <a:t>is the number with the decimal point</a:t>
            </a:r>
          </a:p>
          <a:p>
            <a:pPr algn="l"/>
            <a:r>
              <a:rPr lang="en-US" sz="1800" dirty="0"/>
              <a:t>+) A </a:t>
            </a:r>
            <a:r>
              <a:rPr lang="en-US" sz="1800" b="1" dirty="0"/>
              <a:t>“long literal” </a:t>
            </a:r>
            <a:r>
              <a:rPr lang="en-US" sz="1800" dirty="0"/>
              <a:t>can be written by appending either lowercase or uppercase “l” to the end of the number (</a:t>
            </a:r>
            <a:r>
              <a:rPr lang="en-US" sz="1800" dirty="0" err="1"/>
              <a:t>e.g</a:t>
            </a:r>
            <a:r>
              <a:rPr lang="en-US" sz="1800" dirty="0"/>
              <a:t> 1234L or 1234l)</a:t>
            </a:r>
          </a:p>
          <a:p>
            <a:pPr algn="l"/>
            <a:r>
              <a:rPr lang="en-US" sz="1800" dirty="0"/>
              <a:t>+) A </a:t>
            </a:r>
            <a:r>
              <a:rPr lang="en-US" sz="1800" b="1" dirty="0"/>
              <a:t>“float literal” </a:t>
            </a:r>
            <a:r>
              <a:rPr lang="en-US" sz="1800" dirty="0"/>
              <a:t>can be written by appending either  lowercase or uppercase “f” to the end of the number (</a:t>
            </a:r>
            <a:r>
              <a:rPr lang="en-US" sz="1800" dirty="0" err="1"/>
              <a:t>e.g</a:t>
            </a:r>
            <a:r>
              <a:rPr lang="en-US" sz="1800" dirty="0"/>
              <a:t> 1234f or 1234F) </a:t>
            </a:r>
          </a:p>
          <a:p>
            <a:pPr algn="l"/>
            <a:r>
              <a:rPr lang="en-US" sz="1800" dirty="0"/>
              <a:t>+) A </a:t>
            </a:r>
            <a:r>
              <a:rPr lang="en-US" sz="1800" b="1" dirty="0"/>
              <a:t>“char” </a:t>
            </a:r>
            <a:r>
              <a:rPr lang="en-US" sz="1800" dirty="0"/>
              <a:t>literal can be written by enclosing the character with a single quote ‘’ (</a:t>
            </a:r>
            <a:r>
              <a:rPr lang="en-US" sz="1800" dirty="0" err="1"/>
              <a:t>e.g</a:t>
            </a:r>
            <a:r>
              <a:rPr lang="en-US" sz="1800" dirty="0"/>
              <a:t>: ‘a’ or ‘A’). Since it may not be always possible to type the character you want, Java allows us to write ”char” literal by using something called </a:t>
            </a:r>
            <a:r>
              <a:rPr lang="en-US" sz="1800" b="1" dirty="0"/>
              <a:t>“hexadecimal Unicode format” (“\</a:t>
            </a:r>
            <a:r>
              <a:rPr lang="en-US" sz="1800" b="1" dirty="0" err="1"/>
              <a:t>uxxxx</a:t>
            </a:r>
            <a:r>
              <a:rPr lang="en-US" sz="1800" b="1" dirty="0"/>
              <a:t>”).</a:t>
            </a:r>
          </a:p>
          <a:p>
            <a:pPr algn="l"/>
            <a:r>
              <a:rPr lang="en-US" sz="1800" dirty="0"/>
              <a:t>	+) The “</a:t>
            </a:r>
            <a:r>
              <a:rPr lang="en-US" sz="1800" dirty="0" err="1"/>
              <a:t>xxxx</a:t>
            </a:r>
            <a:r>
              <a:rPr lang="en-US" sz="1800" dirty="0"/>
              <a:t>” is the hexadecimal value for the character that has been already defined in Unicode format</a:t>
            </a:r>
          </a:p>
          <a:p>
            <a:pPr algn="l"/>
            <a:r>
              <a:rPr lang="en-US" sz="1800" dirty="0"/>
              <a:t>	+) We can also write special character using the </a:t>
            </a:r>
            <a:r>
              <a:rPr lang="en-US" sz="1800" b="1" dirty="0"/>
              <a:t>“escape character” (“\”)</a:t>
            </a:r>
          </a:p>
          <a:p>
            <a:pPr algn="l"/>
            <a:r>
              <a:rPr lang="en-US" sz="1800" dirty="0"/>
              <a:t>+) There is only 2 Boolean literal (true and false)</a:t>
            </a:r>
          </a:p>
          <a:p>
            <a:pPr algn="l"/>
            <a:r>
              <a:rPr lang="en-US" sz="1800" dirty="0"/>
              <a:t>+) “null” is also a literal, it means a reference variable is pointing to “nothing”</a:t>
            </a:r>
          </a:p>
        </p:txBody>
      </p:sp>
    </p:spTree>
    <p:extLst>
      <p:ext uri="{BB962C8B-B14F-4D97-AF65-F5344CB8AC3E}">
        <p14:creationId xmlns:p14="http://schemas.microsoft.com/office/powerpoint/2010/main" val="6807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Java also allows us to write numerical values in </a:t>
            </a:r>
            <a:r>
              <a:rPr lang="en-US" sz="1800" b="1" dirty="0"/>
              <a:t>octal, hexadecimal and binary</a:t>
            </a:r>
            <a:endParaRPr lang="en-US" sz="1400" b="1" dirty="0"/>
          </a:p>
          <a:p>
            <a:pPr algn="l"/>
            <a:r>
              <a:rPr lang="en-US" sz="1800" b="1" dirty="0"/>
              <a:t>	</a:t>
            </a:r>
            <a:r>
              <a:rPr lang="en-US" sz="1800" dirty="0"/>
              <a:t>+) For </a:t>
            </a:r>
            <a:r>
              <a:rPr lang="en-US" sz="1800" b="1" dirty="0"/>
              <a:t>hexadecimal</a:t>
            </a:r>
            <a:r>
              <a:rPr lang="en-US" sz="1800" dirty="0"/>
              <a:t>, the value must start with a “0x” or “0X” and must be followed by one or more hexadecimal digits (</a:t>
            </a:r>
            <a:r>
              <a:rPr lang="en-US" sz="1800" dirty="0" err="1"/>
              <a:t>e.g</a:t>
            </a:r>
            <a:r>
              <a:rPr lang="en-US" sz="1800" dirty="0"/>
              <a:t>: 0xF = 15 in decimal) </a:t>
            </a:r>
          </a:p>
          <a:p>
            <a:pPr algn="l"/>
            <a:r>
              <a:rPr lang="en-US" sz="1800" dirty="0"/>
              <a:t>	+) For </a:t>
            </a:r>
            <a:r>
              <a:rPr lang="en-US" sz="1800" b="1" dirty="0"/>
              <a:t>octal</a:t>
            </a:r>
            <a:r>
              <a:rPr lang="en-US" sz="1800" dirty="0"/>
              <a:t>, the value must start with a 0 and must follow with one or more octal digits (017 in octal = 15 in decimal) </a:t>
            </a:r>
          </a:p>
          <a:p>
            <a:pPr algn="l"/>
            <a:r>
              <a:rPr lang="en-US" sz="1800" dirty="0"/>
              <a:t>	+) For binary, the value must start with a “0a” or “0B” and must be followed with one or more binary digits (0 and 1)</a:t>
            </a:r>
          </a:p>
          <a:p>
            <a:pPr marL="285750" indent="-285750" algn="l">
              <a:buFontTx/>
              <a:buChar char="-"/>
            </a:pPr>
            <a:r>
              <a:rPr lang="en-US" sz="1800" dirty="0"/>
              <a:t>Assignment using another variable (CODE ILLUSTRATION)</a:t>
            </a:r>
          </a:p>
          <a:p>
            <a:pPr marL="285750" indent="-285750" algn="l">
              <a:buFontTx/>
              <a:buChar char="-"/>
            </a:pPr>
            <a:r>
              <a:rPr lang="en-US" sz="1800" dirty="0"/>
              <a:t>Assignment using return value of a method (CODE ILLUSTRATION)</a:t>
            </a:r>
          </a:p>
          <a:p>
            <a:pPr marL="285750" indent="-285750" algn="l">
              <a:buFontTx/>
              <a:buChar char="-"/>
            </a:pPr>
            <a:r>
              <a:rPr lang="en-US" sz="1800" dirty="0"/>
              <a:t>Assignment value of one type to a variable of another type: Assigning primitive variables with different types is possible in Java</a:t>
            </a:r>
          </a:p>
          <a:p>
            <a:pPr lvl="1" algn="l"/>
            <a:r>
              <a:rPr lang="en-US" sz="1800" dirty="0"/>
              <a:t>+) Simple assignments involving primitive types: This include the assignment of compile time constant and the concept of casting for primitive data type</a:t>
            </a:r>
          </a:p>
          <a:p>
            <a:pPr lvl="1" algn="l"/>
            <a:r>
              <a:rPr lang="en-US" sz="1800" dirty="0"/>
              <a:t>+) Primitive assignments involving mathematical/arithmetic operators: This includes values generated by binary/compound operators and the concept of implicit widening/narrowing of primitives </a:t>
            </a:r>
            <a:r>
              <a:rPr lang="en-US" sz="1800" i="1" dirty="0"/>
              <a:t>(this will be further discussed in Chapter 6)</a:t>
            </a:r>
          </a:p>
          <a:p>
            <a:pPr lvl="1" algn="l"/>
            <a:r>
              <a:rPr lang="en-US" sz="1800" dirty="0"/>
              <a:t>+) Assignments involving reference types – Casting reference types </a:t>
            </a:r>
            <a:r>
              <a:rPr lang="en-US" sz="1800" b="1" i="1" dirty="0"/>
              <a:t>(Upcast – Downcast) (Already learnt this)</a:t>
            </a:r>
          </a:p>
        </p:txBody>
      </p:sp>
    </p:spTree>
    <p:extLst>
      <p:ext uri="{BB962C8B-B14F-4D97-AF65-F5344CB8AC3E}">
        <p14:creationId xmlns:p14="http://schemas.microsoft.com/office/powerpoint/2010/main" val="19269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Primitive Assignment</a:t>
            </a:r>
          </a:p>
          <a:p>
            <a:pPr algn="l"/>
            <a:r>
              <a:rPr lang="en-US" sz="1800" b="1" dirty="0"/>
              <a:t>(CODE ILLUSTRATION)</a:t>
            </a:r>
          </a:p>
          <a:p>
            <a:pPr algn="l"/>
            <a:r>
              <a:rPr lang="en-US" sz="1800" dirty="0"/>
              <a:t>- Assigning a smaller type to a larger type is called </a:t>
            </a:r>
            <a:r>
              <a:rPr lang="en-US" sz="1800" b="1" dirty="0"/>
              <a:t>“widening conversion” </a:t>
            </a:r>
            <a:r>
              <a:rPr lang="en-US" sz="1800" dirty="0"/>
              <a:t>or </a:t>
            </a:r>
            <a:r>
              <a:rPr lang="en-US" sz="1800" b="1" dirty="0"/>
              <a:t>“implicit widening conversion”</a:t>
            </a:r>
            <a:r>
              <a:rPr lang="en-US" sz="1800" dirty="0"/>
              <a:t>. We could compare this with transferring water from a smaller bucket to a larger bucket, there will be no spillage since the water in the smaller bucket is already smaller than the volume of the larger bucket</a:t>
            </a:r>
          </a:p>
          <a:p>
            <a:pPr algn="l"/>
            <a:r>
              <a:rPr lang="en-US" sz="1800" dirty="0"/>
              <a:t>– But if we try to assign a value from a larger variable to a smaller variable, there will be </a:t>
            </a:r>
            <a:r>
              <a:rPr lang="en-US" sz="1800" i="1" dirty="0"/>
              <a:t>”spillage”  </a:t>
            </a:r>
            <a:r>
              <a:rPr lang="en-US" sz="1800" dirty="0"/>
              <a:t>which means loss of information. Therefore, Java compiler doesn’t allow us to do this </a:t>
            </a:r>
            <a:r>
              <a:rPr lang="en-US" sz="1000" b="1" i="1" dirty="0"/>
              <a:t>(CODE ILLUSTRATION)</a:t>
            </a:r>
          </a:p>
          <a:p>
            <a:pPr algn="l"/>
            <a:r>
              <a:rPr lang="en-US" sz="1800" dirty="0"/>
              <a:t> - However, if the larger bucket isn’t full and the volume of the water inside the large bucket is equal to the volume of the smaller bucket? =&gt; There will be no spillage at this time =&gt; The compiler should allow us to assign the larger variable to the smaller variable =&gt; It does allow us but with </a:t>
            </a:r>
            <a:r>
              <a:rPr lang="en-US" sz="1800" b="1" i="1" dirty="0"/>
              <a:t>A CONDITION</a:t>
            </a:r>
          </a:p>
          <a:p>
            <a:pPr marL="285750" indent="-285750" algn="l">
              <a:buFontTx/>
              <a:buChar char="-"/>
            </a:pPr>
            <a:r>
              <a:rPr lang="en-US" sz="1800" dirty="0"/>
              <a:t>The problem is that the compiler cannot execute codes =&gt; it cannot determine whether the size of the source variable fits with the target variable. For example, 10 is an “int literal” and it is an “int” not a “byte”, although an “int” is larger than a “byte”, we still can do ”byte b = 10;” since 10 is fit into a byte. However, “byte b = 128;” isn’t </a:t>
            </a:r>
            <a:r>
              <a:rPr lang="en-US" sz="1800" dirty="0" err="1"/>
              <a:t>compilable</a:t>
            </a:r>
            <a:r>
              <a:rPr lang="en-US" sz="1800" dirty="0"/>
              <a:t> since the range of a byte is from -128 to 127. </a:t>
            </a:r>
          </a:p>
          <a:p>
            <a:pPr marL="285750" indent="-285750" algn="l">
              <a:buFontTx/>
              <a:buChar char="-"/>
            </a:pPr>
            <a:r>
              <a:rPr lang="en-US" sz="1800" dirty="0"/>
              <a:t>However, if we try ”final int </a:t>
            </a:r>
            <a:r>
              <a:rPr lang="en-US" sz="1800" dirty="0" err="1"/>
              <a:t>i</a:t>
            </a:r>
            <a:r>
              <a:rPr lang="en-US" sz="1800" dirty="0"/>
              <a:t> = 4;”, ”byte b = </a:t>
            </a:r>
            <a:r>
              <a:rPr lang="en-US" sz="1800" dirty="0" err="1"/>
              <a:t>i</a:t>
            </a:r>
            <a:r>
              <a:rPr lang="en-US" sz="1800" dirty="0"/>
              <a:t>;”, this code will be </a:t>
            </a:r>
            <a:r>
              <a:rPr lang="en-US" sz="1800" dirty="0" err="1"/>
              <a:t>compilable</a:t>
            </a:r>
            <a:r>
              <a:rPr lang="en-US" sz="1800" dirty="0"/>
              <a:t> since ”</a:t>
            </a:r>
            <a:r>
              <a:rPr lang="en-US" sz="1800" dirty="0" err="1"/>
              <a:t>i</a:t>
            </a:r>
            <a:r>
              <a:rPr lang="en-US" sz="1800" dirty="0"/>
              <a:t>” is a compile time constant. </a:t>
            </a:r>
          </a:p>
          <a:p>
            <a:pPr marL="285750" indent="-285750" algn="l">
              <a:buFontTx/>
              <a:buChar char="-"/>
            </a:pPr>
            <a:r>
              <a:rPr lang="en-US" sz="1800" dirty="0"/>
              <a:t>Therefore, we can assign a compile time constant to a target variable </a:t>
            </a:r>
            <a:r>
              <a:rPr lang="en-US" sz="1800" b="1" i="1" dirty="0"/>
              <a:t>ONLY IF</a:t>
            </a:r>
            <a:r>
              <a:rPr lang="en-US" sz="1800" dirty="0"/>
              <a:t> the source variable has a size that is smaller or equal to the target variable =&gt; This is called </a:t>
            </a:r>
            <a:r>
              <a:rPr lang="en-US" sz="1800" b="1" i="1" dirty="0"/>
              <a:t>“implicit narrowing” </a:t>
            </a:r>
            <a:r>
              <a:rPr lang="en-US" sz="1800" dirty="0"/>
              <a:t>(NOTE: This is only applicable to variable assignment, not for method. If we try to define a method with input type is “int” and we try to pass in “long” =&gt; it won’t compile, even with the pass in size is smaller than the input type size) </a:t>
            </a:r>
            <a:endParaRPr lang="en-US" sz="1800" b="1" i="1" dirty="0"/>
          </a:p>
        </p:txBody>
      </p:sp>
    </p:spTree>
    <p:extLst>
      <p:ext uri="{BB962C8B-B14F-4D97-AF65-F5344CB8AC3E}">
        <p14:creationId xmlns:p14="http://schemas.microsoft.com/office/powerpoint/2010/main" val="273371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the source variable is not a constant =&gt; The compiler will force the developer to promise that the source variable's size fits the target variable. And this promise is called </a:t>
            </a:r>
            <a:r>
              <a:rPr lang="en-US" sz="1800" b="1" dirty="0"/>
              <a:t>“casting” </a:t>
            </a:r>
          </a:p>
          <a:p>
            <a:pPr marL="285750" indent="-285750" algn="l">
              <a:buFontTx/>
              <a:buChar char="-"/>
            </a:pPr>
            <a:r>
              <a:rPr lang="en-US" sz="1800" dirty="0"/>
              <a:t>Java allows us to cast the value from one primitive type to another primitive type by specifying the target type within parentheses. </a:t>
            </a:r>
            <a:r>
              <a:rPr lang="en-US" sz="1800" b="1" i="1" dirty="0"/>
              <a:t>(CODE ILLUSTRATION)</a:t>
            </a:r>
          </a:p>
          <a:p>
            <a:pPr marL="285750" indent="-285750" algn="l">
              <a:buFontTx/>
              <a:buChar char="-"/>
            </a:pPr>
            <a:r>
              <a:rPr lang="en-US" sz="1800" dirty="0"/>
              <a:t>We can use </a:t>
            </a:r>
            <a:r>
              <a:rPr lang="en-US" sz="1800" b="1" dirty="0"/>
              <a:t>“casting” </a:t>
            </a:r>
            <a:r>
              <a:rPr lang="en-US" sz="1800" dirty="0"/>
              <a:t>to assign any primitive integral (byte, char, short, long, int) or floating point value (float, double) to any other integral and floating point value</a:t>
            </a:r>
          </a:p>
          <a:p>
            <a:pPr marL="285750" indent="-285750" algn="l">
              <a:buFontTx/>
              <a:buChar char="-"/>
            </a:pPr>
            <a:r>
              <a:rPr lang="en-US" sz="1800" b="1" dirty="0"/>
              <a:t>Boolean </a:t>
            </a:r>
            <a:r>
              <a:rPr lang="en-US" sz="1800" dirty="0"/>
              <a:t>value cannot be cast</a:t>
            </a:r>
          </a:p>
          <a:p>
            <a:pPr marL="285750" indent="-285750" algn="l">
              <a:buFontTx/>
              <a:buChar char="-"/>
            </a:pPr>
            <a:r>
              <a:rPr lang="en-US" sz="1800" b="1" dirty="0"/>
              <a:t>“Casting” </a:t>
            </a:r>
            <a:r>
              <a:rPr lang="en-US" sz="1800" dirty="0"/>
              <a:t>will tell the compiler that just add the value to the variable and not worry about the spillage</a:t>
            </a:r>
          </a:p>
          <a:p>
            <a:pPr marL="285750" indent="-285750" algn="l">
              <a:buFontTx/>
              <a:buChar char="-"/>
            </a:pPr>
            <a:endParaRPr lang="en-US" sz="1800" b="1" dirty="0"/>
          </a:p>
          <a:p>
            <a:pPr marL="285750" indent="-285750" algn="l">
              <a:buFontTx/>
              <a:buChar char="-"/>
            </a:pPr>
            <a:endParaRPr lang="en-US" sz="1800" dirty="0"/>
          </a:p>
        </p:txBody>
      </p:sp>
    </p:spTree>
    <p:extLst>
      <p:ext uri="{BB962C8B-B14F-4D97-AF65-F5344CB8AC3E}">
        <p14:creationId xmlns:p14="http://schemas.microsoft.com/office/powerpoint/2010/main" val="24190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61076-BF51-D7A4-8429-13187E25B72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D664A29-D6EE-3B3A-B3B2-4AA89061A1D1}"/>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5.3.5 Final variables</a:t>
            </a:r>
            <a:endParaRPr lang="en-US" sz="1800" b="1" dirty="0"/>
          </a:p>
        </p:txBody>
      </p:sp>
      <p:sp>
        <p:nvSpPr>
          <p:cNvPr id="4" name="Subtitle 2">
            <a:extLst>
              <a:ext uri="{FF2B5EF4-FFF2-40B4-BE49-F238E27FC236}">
                <a16:creationId xmlns:a16="http://schemas.microsoft.com/office/drawing/2014/main" id="{938F37EF-BE00-4ECA-B5AD-DF3E0AA62357}"/>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 </a:t>
            </a:r>
            <a:r>
              <a:rPr lang="en-US" sz="1800" b="1" dirty="0"/>
              <a:t>“final” </a:t>
            </a:r>
            <a:r>
              <a:rPr lang="en-US" sz="1800" dirty="0"/>
              <a:t>variable is a type of variable that can’t assign any other values once it has a value assigned to it =&gt; It is a constant </a:t>
            </a:r>
            <a:r>
              <a:rPr lang="en-US" sz="1000" b="1" dirty="0"/>
              <a:t>(CODE ILLUSTRATION) </a:t>
            </a:r>
          </a:p>
        </p:txBody>
      </p:sp>
    </p:spTree>
    <p:extLst>
      <p:ext uri="{BB962C8B-B14F-4D97-AF65-F5344CB8AC3E}">
        <p14:creationId xmlns:p14="http://schemas.microsoft.com/office/powerpoint/2010/main" val="389392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0AD24-8D9A-99FC-B0AF-7C03C6018EA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2723BCC-8D66-AD80-4BA3-D873CB2D92F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5.4 Declare and instantiate Java objects </a:t>
            </a:r>
            <a:r>
              <a:rPr lang="en-US" sz="1800" dirty="0"/>
              <a:t>- 5.4.1 Declare and instantiate Java objects</a:t>
            </a:r>
            <a:endParaRPr lang="en-US" sz="1800" b="1" dirty="0"/>
          </a:p>
        </p:txBody>
      </p:sp>
      <p:sp>
        <p:nvSpPr>
          <p:cNvPr id="4" name="Subtitle 2">
            <a:extLst>
              <a:ext uri="{FF2B5EF4-FFF2-40B4-BE49-F238E27FC236}">
                <a16:creationId xmlns:a16="http://schemas.microsoft.com/office/drawing/2014/main" id="{BC1A27CB-7F65-E914-6FD8-EB412FA256E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reference type name could be the simple class name or FQCN (if you don’t want to import a class or to use multiple classes with the same method name) </a:t>
            </a:r>
            <a:r>
              <a:rPr lang="en-US" sz="1000" b="1" dirty="0"/>
              <a:t>(CODE ILLUSTRATION)</a:t>
            </a:r>
          </a:p>
        </p:txBody>
      </p:sp>
    </p:spTree>
    <p:extLst>
      <p:ext uri="{BB962C8B-B14F-4D97-AF65-F5344CB8AC3E}">
        <p14:creationId xmlns:p14="http://schemas.microsoft.com/office/powerpoint/2010/main" val="136884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Data Type </a:t>
            </a:r>
            <a:r>
              <a:rPr lang="en-US" sz="1800" dirty="0"/>
              <a:t>= name given for the specific type of value (</a:t>
            </a:r>
            <a:r>
              <a:rPr lang="en-US" sz="1800" dirty="0" err="1"/>
              <a:t>e.g</a:t>
            </a:r>
            <a:r>
              <a:rPr lang="en-US" sz="1800" dirty="0"/>
              <a:t>: Integer = </a:t>
            </a:r>
            <a:r>
              <a:rPr lang="en-US" sz="1800" i="1" dirty="0"/>
              <a:t>“int” </a:t>
            </a:r>
            <a:r>
              <a:rPr lang="en-US" sz="1800" dirty="0"/>
              <a:t>in Java) =&gt; classify different types of value allows us to treat each type of data differently and also perform specialized operations on that specific type of value (</a:t>
            </a:r>
            <a:r>
              <a:rPr lang="en-US" sz="1800" dirty="0" err="1"/>
              <a:t>e.g</a:t>
            </a:r>
            <a:r>
              <a:rPr lang="en-US" sz="1800" dirty="0"/>
              <a:t>: we all know what to do with addition operation on ”int” value but not on “Boolean” value). Data type also determines the space required to store that data (</a:t>
            </a:r>
            <a:r>
              <a:rPr lang="en-US" sz="1800" dirty="0" err="1"/>
              <a:t>e.g</a:t>
            </a:r>
            <a:r>
              <a:rPr lang="en-US" sz="1800" dirty="0"/>
              <a:t>: bytes = 8 bits, int = 32 bits). Data type is important since it tells the compiler which type of data we are working on right now (</a:t>
            </a:r>
            <a:r>
              <a:rPr lang="en-US" sz="1800" dirty="0" err="1"/>
              <a:t>e.g</a:t>
            </a:r>
            <a:r>
              <a:rPr lang="en-US" sz="1800" dirty="0"/>
              <a:t>: “int </a:t>
            </a:r>
            <a:r>
              <a:rPr lang="en-US" sz="1800" dirty="0" err="1"/>
              <a:t>i</a:t>
            </a:r>
            <a:r>
              <a:rPr lang="en-US" sz="1800" dirty="0"/>
              <a:t>;” indicates that we are working with integer variable) =&gt; the compiler will then allow us to only store integer value on that variable. Defining a variable of a certain types = have a right to perform specific operation on that value</a:t>
            </a:r>
          </a:p>
          <a:p>
            <a:pPr algn="l"/>
            <a:r>
              <a:rPr lang="en-US" sz="1800" b="1" dirty="0"/>
              <a:t>I) Primitive Data Types</a:t>
            </a:r>
          </a:p>
          <a:p>
            <a:pPr marL="285750" indent="-285750" algn="l">
              <a:buFontTx/>
              <a:buChar char="-"/>
            </a:pPr>
            <a:r>
              <a:rPr lang="en-US" sz="1800" dirty="0"/>
              <a:t>) Designed for working with raw data (int, float, char, double, long, short)</a:t>
            </a:r>
          </a:p>
          <a:p>
            <a:pPr marL="285750" indent="-285750" algn="l">
              <a:buFontTx/>
              <a:buChar char="-"/>
            </a:pPr>
            <a:r>
              <a:rPr lang="en-US" sz="1800" dirty="0"/>
              <a:t>) Java automatically understands these data types, knows how much space they take up, what can be done with them</a:t>
            </a:r>
          </a:p>
          <a:p>
            <a:pPr marL="285750" indent="-285750" algn="l">
              <a:buFontTx/>
              <a:buChar char="-"/>
            </a:pPr>
            <a:r>
              <a:rPr lang="en-US" sz="1800" dirty="0"/>
              <a:t>) It is the basic block of Java</a:t>
            </a:r>
          </a:p>
          <a:p>
            <a:pPr marL="285750" indent="-285750" algn="l">
              <a:buFontTx/>
              <a:buChar char="-"/>
            </a:pPr>
            <a:r>
              <a:rPr lang="en-US" sz="1800" dirty="0"/>
              <a:t>) Combining more primitive datatypes using ”class” =&gt; more complex data types</a:t>
            </a:r>
          </a:p>
          <a:p>
            <a:pPr algn="l"/>
            <a:r>
              <a:rPr lang="en-US" sz="1800" b="1" dirty="0"/>
              <a:t>II) Reference Data Types</a:t>
            </a:r>
          </a:p>
          <a:p>
            <a:pPr marL="285750" indent="-285750" algn="l">
              <a:buFontTx/>
              <a:buChar char="-"/>
            </a:pPr>
            <a:r>
              <a:rPr lang="en-US" sz="1800" dirty="0"/>
              <a:t>) Design for working with special data types that Java doesn’t know (Java doesn’t know about Student </a:t>
            </a:r>
            <a:r>
              <a:rPr lang="en-US" sz="1800" dirty="0" err="1"/>
              <a:t>objs</a:t>
            </a:r>
            <a:r>
              <a:rPr lang="en-US" sz="1800" dirty="0"/>
              <a:t>, Course </a:t>
            </a:r>
            <a:r>
              <a:rPr lang="en-US" sz="1800" dirty="0" err="1"/>
              <a:t>objs</a:t>
            </a:r>
            <a:r>
              <a:rPr lang="en-US" sz="1800" dirty="0"/>
              <a:t> and Grade </a:t>
            </a:r>
            <a:r>
              <a:rPr lang="en-US" sz="1800" dirty="0" err="1"/>
              <a:t>objs</a:t>
            </a:r>
            <a:r>
              <a:rPr lang="en-US" sz="1800" dirty="0"/>
              <a:t>) =&gt; Java doesn’t know which type of operation they support, what is their properties =&gt; Java expected us to define all of these. Java has </a:t>
            </a:r>
            <a:r>
              <a:rPr lang="en-US" sz="1800" b="1" i="1" dirty="0"/>
              <a:t>interface</a:t>
            </a:r>
            <a:r>
              <a:rPr lang="en-US" sz="1800" dirty="0"/>
              <a:t>, </a:t>
            </a:r>
            <a:r>
              <a:rPr lang="en-US" sz="1800" b="1" i="1" dirty="0"/>
              <a:t>class</a:t>
            </a:r>
            <a:r>
              <a:rPr lang="en-US" sz="1800" dirty="0"/>
              <a:t> and </a:t>
            </a:r>
            <a:r>
              <a:rPr lang="en-US" sz="1800" b="1" i="1" dirty="0" err="1"/>
              <a:t>enum</a:t>
            </a:r>
            <a:r>
              <a:rPr lang="en-US" sz="1800" dirty="0"/>
              <a:t> to handle these definition job, therefore, we are creating reference data type. </a:t>
            </a:r>
          </a:p>
          <a:p>
            <a:pPr marL="285750" indent="-285750" algn="l">
              <a:buFontTx/>
              <a:buChar char="-"/>
            </a:pPr>
            <a:r>
              <a:rPr lang="en-US" sz="1800" dirty="0"/>
              <a:t>) Reference data type is formed by combining many primitive and reference data types</a:t>
            </a:r>
          </a:p>
          <a:p>
            <a:pPr marL="285750" indent="-285750" algn="l">
              <a:buFontTx/>
              <a:buChar char="-"/>
            </a:pPr>
            <a:r>
              <a:rPr lang="en-US" sz="1800" dirty="0"/>
              <a:t>) If something belongs to class, interface, </a:t>
            </a:r>
            <a:r>
              <a:rPr lang="en-US" sz="1800" dirty="0" err="1"/>
              <a:t>enum</a:t>
            </a:r>
            <a:r>
              <a:rPr lang="en-US" sz="1800" dirty="0"/>
              <a:t> =&gt; Reference Data Types</a:t>
            </a:r>
            <a:br>
              <a:rPr lang="en-US" sz="1800" dirty="0"/>
            </a:b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pic>
        <p:nvPicPr>
          <p:cNvPr id="2" name="Picture 1">
            <a:extLst>
              <a:ext uri="{FF2B5EF4-FFF2-40B4-BE49-F238E27FC236}">
                <a16:creationId xmlns:a16="http://schemas.microsoft.com/office/drawing/2014/main" id="{C709B798-3A74-AB99-EB69-8809B4171E67}"/>
              </a:ext>
            </a:extLst>
          </p:cNvPr>
          <p:cNvPicPr>
            <a:picLocks noChangeAspect="1"/>
          </p:cNvPicPr>
          <p:nvPr/>
        </p:nvPicPr>
        <p:blipFill>
          <a:blip r:embed="rId2"/>
          <a:stretch>
            <a:fillRect/>
          </a:stretch>
        </p:blipFill>
        <p:spPr>
          <a:xfrm>
            <a:off x="2209800" y="634372"/>
            <a:ext cx="7772400" cy="5589255"/>
          </a:xfrm>
          <a:prstGeom prst="rect">
            <a:avLst/>
          </a:prstGeom>
        </p:spPr>
      </p:pic>
    </p:spTree>
    <p:extLst>
      <p:ext uri="{BB962C8B-B14F-4D97-AF65-F5344CB8AC3E}">
        <p14:creationId xmlns:p14="http://schemas.microsoft.com/office/powerpoint/2010/main" val="1671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Byte, char, int, long, short: </a:t>
            </a:r>
            <a:r>
              <a:rPr lang="en-US" sz="1800" dirty="0"/>
              <a:t>These are called integral data types since they store integral values</a:t>
            </a:r>
          </a:p>
          <a:p>
            <a:pPr marL="285750" indent="-285750" algn="l">
              <a:buFontTx/>
              <a:buChar char="-"/>
            </a:pPr>
            <a:r>
              <a:rPr lang="en-US" sz="1800" b="1" dirty="0"/>
              <a:t>char </a:t>
            </a:r>
            <a:r>
              <a:rPr lang="en-US" sz="1800" dirty="0"/>
              <a:t>is also an integral type and can store numerical values, however, it cannot store negative numbers since the number it stores will be interpreted into </a:t>
            </a:r>
            <a:r>
              <a:rPr lang="en-US" sz="1800" i="1" dirty="0"/>
              <a:t>Unicode Character</a:t>
            </a:r>
          </a:p>
          <a:p>
            <a:pPr marL="285750" indent="-285750" algn="l">
              <a:buFontTx/>
              <a:buChar char="-"/>
            </a:pPr>
            <a:r>
              <a:rPr lang="en-US" sz="1800" b="1" dirty="0"/>
              <a:t>float / double: </a:t>
            </a:r>
            <a:r>
              <a:rPr lang="en-US" sz="1800" dirty="0"/>
              <a:t>Store large but imprecise value </a:t>
            </a:r>
          </a:p>
          <a:p>
            <a:pPr marL="285750" indent="-285750" algn="l">
              <a:buFontTx/>
              <a:buChar char="-"/>
            </a:pPr>
            <a:r>
              <a:rPr lang="en-US" sz="1800" b="1" dirty="0"/>
              <a:t>Boolean: </a:t>
            </a:r>
            <a:r>
              <a:rPr lang="en-US" sz="1800" dirty="0"/>
              <a:t>Store only 2 values =&gt; only requires </a:t>
            </a:r>
            <a:r>
              <a:rPr lang="en-US" sz="1800" b="1" dirty="0"/>
              <a:t>1 bit </a:t>
            </a:r>
            <a:r>
              <a:rPr lang="en-US" sz="1800" dirty="0"/>
              <a:t>of memory. However, its size is not defined since a chunk of memory is measured differently depending on the type of OS (if the OS version is 32 bits =&gt; the </a:t>
            </a:r>
            <a:r>
              <a:rPr lang="en-US" sz="1800" b="1" dirty="0"/>
              <a:t>Boolean </a:t>
            </a:r>
            <a:r>
              <a:rPr lang="en-US" sz="1800" dirty="0"/>
              <a:t>data type takes up to 4 bytes) </a:t>
            </a:r>
          </a:p>
          <a:p>
            <a:pPr algn="l"/>
            <a:r>
              <a:rPr lang="en-US" sz="1800" b="1" dirty="0"/>
              <a:t>A word on “void” keyword and “null” keyword</a:t>
            </a:r>
          </a:p>
          <a:p>
            <a:pPr marL="285750" indent="-285750" algn="l">
              <a:buFontTx/>
              <a:buChar char="-"/>
            </a:pPr>
            <a:r>
              <a:rPr lang="en-US" sz="1800" dirty="0"/>
              <a:t>) ”void” is a keyword in Java and it means </a:t>
            </a:r>
            <a:r>
              <a:rPr lang="en-US" sz="1800" b="1" dirty="0"/>
              <a:t>“nothing”</a:t>
            </a:r>
            <a:r>
              <a:rPr lang="en-US" sz="1800" dirty="0"/>
              <a:t>. It is used as a “return type” of a method to indicate that this method will never return anything =&gt; “void” is a type specification and not a data type =&gt; a method could be declared as “void” but a variable can’t be declared as “void”. </a:t>
            </a:r>
          </a:p>
          <a:p>
            <a:pPr marL="285750" indent="-285750" algn="l">
              <a:buFontTx/>
              <a:buChar char="-"/>
            </a:pPr>
            <a:r>
              <a:rPr lang="en-US" sz="1800" dirty="0"/>
              <a:t>) “null” is a valid </a:t>
            </a:r>
            <a:r>
              <a:rPr lang="en-US" sz="1800" b="1" i="1" dirty="0"/>
              <a:t>VALUE</a:t>
            </a:r>
            <a:r>
              <a:rPr lang="en-US" sz="1800" dirty="0"/>
              <a:t>, not a data type. When a method returns “null”, it is just a special case where the invocation returns an invalid reference but it doesn’t mean that the method always returns nothing. Therefore, we cannot use ”void” as a return statement =&gt; return “null” is valid whilst return “void” is invalid. Moreover, a method declared as “void” could omit the return statement or just leave it as “return;”</a:t>
            </a:r>
          </a:p>
          <a:p>
            <a:pPr algn="l"/>
            <a:endParaRPr lang="en-US" sz="1800" dirty="0"/>
          </a:p>
          <a:p>
            <a:pPr marL="285750" indent="-285750" algn="l">
              <a:buFontTx/>
              <a:buChar char="-"/>
            </a:pPr>
            <a:endParaRPr lang="en-US" sz="1800" b="1" dirty="0"/>
          </a:p>
        </p:txBody>
      </p:sp>
    </p:spTree>
    <p:extLst>
      <p:ext uri="{BB962C8B-B14F-4D97-AF65-F5344CB8AC3E}">
        <p14:creationId xmlns:p14="http://schemas.microsoft.com/office/powerpoint/2010/main" val="27677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GB" sz="1800" b="1" dirty="0"/>
              <a:t>5.2 Difference between reference variables and primitive variables </a:t>
            </a:r>
            <a:r>
              <a:rPr lang="en-GB" sz="1800" dirty="0"/>
              <a:t>– 5.2.1 – Reference variable and primitive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 If we define “int </a:t>
            </a:r>
            <a:r>
              <a:rPr lang="en-US" sz="1800" dirty="0" err="1"/>
              <a:t>i</a:t>
            </a:r>
            <a:r>
              <a:rPr lang="en-US" sz="1800" dirty="0"/>
              <a:t>;”, it means that the variable type is “int” </a:t>
            </a:r>
          </a:p>
          <a:p>
            <a:pPr marL="285750" indent="-285750" algn="l">
              <a:buFontTx/>
              <a:buChar char="-"/>
            </a:pPr>
            <a:r>
              <a:rPr lang="en-US" sz="1800" dirty="0"/>
              <a:t>) If we define “String str;”, it means that the variable type is “</a:t>
            </a:r>
            <a:r>
              <a:rPr lang="en-US" sz="1800" dirty="0" err="1"/>
              <a:t>java.lang.String</a:t>
            </a:r>
            <a:r>
              <a:rPr lang="en-US" sz="1800" dirty="0"/>
              <a:t>” </a:t>
            </a:r>
          </a:p>
          <a:p>
            <a:pPr marL="285750" indent="-285750" algn="l">
              <a:buFontTx/>
              <a:buChar char="-"/>
            </a:pPr>
            <a:r>
              <a:rPr lang="en-US" sz="1800" dirty="0"/>
              <a:t>The difference between primitive variables and reference variables is the stored value inside the variable. While primitive data type store actual values inside, reference variables store the ”memory address” to the real data. For example, ”int </a:t>
            </a:r>
            <a:r>
              <a:rPr lang="en-US" sz="1800" dirty="0" err="1"/>
              <a:t>i</a:t>
            </a:r>
            <a:r>
              <a:rPr lang="en-US" sz="1800" dirty="0"/>
              <a:t> = 10” will store the actual “10” while “String str = hello” will store the RAM address to that ”hello” string. When we are performing operation on reference variable, the actual operation is actually taking place on another location inside RAM</a:t>
            </a:r>
          </a:p>
          <a:p>
            <a:pPr marL="285750" indent="-285750" algn="l">
              <a:buFontTx/>
              <a:buChar char="-"/>
            </a:pPr>
            <a:r>
              <a:rPr lang="en-US" sz="1800" dirty="0"/>
              <a:t>Both values support assignment using “=“ sign </a:t>
            </a:r>
          </a:p>
          <a:p>
            <a:pPr marL="285750" indent="-285750" algn="l">
              <a:buFontTx/>
              <a:buChar char="-"/>
            </a:pPr>
            <a:r>
              <a:rPr lang="en-US" sz="1800" dirty="0"/>
              <a:t>We can only assign the address of the object </a:t>
            </a:r>
            <a:r>
              <a:rPr lang="en-US" sz="1800" b="1" dirty="0"/>
              <a:t>INDIRECTLY </a:t>
            </a:r>
            <a:r>
              <a:rPr lang="en-US" sz="1800" dirty="0"/>
              <a:t>to the reference variable since Java doesn’t allow developers to touch the memory programmatically. For example, “String str = “hello”” will just mean that we are assigning the memory address where “hello” resides. Also, “String str2 = str” will also mean that we just copying the address value to “hello” from ”str” to “str2”</a:t>
            </a:r>
          </a:p>
          <a:p>
            <a:pPr marL="285750" indent="-285750" algn="l">
              <a:buFontTx/>
              <a:buChar char="-"/>
            </a:pPr>
            <a:r>
              <a:rPr lang="en-US" sz="1800" dirty="0"/>
              <a:t>The size of a primitive variable depends on the actual data that the variable is storing</a:t>
            </a:r>
          </a:p>
          <a:p>
            <a:pPr marL="285750" indent="-285750" algn="l">
              <a:buFontTx/>
              <a:buChar char="-"/>
            </a:pPr>
            <a:r>
              <a:rPr lang="en-US" sz="1800" dirty="0"/>
              <a:t>The size of a reference variable depends on the addressing mechanism of the OS </a:t>
            </a:r>
          </a:p>
          <a:p>
            <a:pPr marL="285750" indent="-285750" algn="l">
              <a:buFontTx/>
              <a:buChar char="-"/>
            </a:pPr>
            <a:r>
              <a:rPr lang="en-US" sz="1800" dirty="0"/>
              <a:t>The size of the reference data type such as class depends on the number of instance variables used inside the class since either of them is primitive or referencing variable =&gt; their size could be just the sum of all primitive and reference variable. </a:t>
            </a:r>
          </a:p>
          <a:p>
            <a:pPr marL="285750" indent="-285750" algn="l">
              <a:buFontTx/>
              <a:buChar char="-"/>
            </a:pPr>
            <a:r>
              <a:rPr lang="en-US" sz="1800" dirty="0"/>
              <a:t>The size never change for a given class, all instances created will have the same size as each other (no matter what values its instance variable holds) =&gt; no need to calculate memory taken space by an instance at runtime</a:t>
            </a:r>
          </a:p>
        </p:txBody>
      </p:sp>
    </p:spTree>
    <p:extLst>
      <p:ext uri="{BB962C8B-B14F-4D97-AF65-F5344CB8AC3E}">
        <p14:creationId xmlns:p14="http://schemas.microsoft.com/office/powerpoint/2010/main" val="39373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5.3.1 Declaration and Definition</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p:txBody>
      </p:sp>
    </p:spTree>
    <p:extLst>
      <p:ext uri="{BB962C8B-B14F-4D97-AF65-F5344CB8AC3E}">
        <p14:creationId xmlns:p14="http://schemas.microsoft.com/office/powerpoint/2010/main" val="26499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5.3.2 Declare and initialize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marL="285750" indent="-285750" algn="l">
              <a:buFontTx/>
              <a:buChar char="-"/>
            </a:pPr>
            <a:r>
              <a:rPr lang="en-US" sz="1800" dirty="0"/>
              <a:t>Naming rule for a variable: </a:t>
            </a:r>
          </a:p>
          <a:p>
            <a:pPr algn="l"/>
            <a:r>
              <a:rPr lang="en-US" sz="1800" dirty="0"/>
              <a:t>+) Must be a valid Java identifier</a:t>
            </a:r>
          </a:p>
          <a:p>
            <a:pPr algn="l"/>
            <a:r>
              <a:rPr lang="en-US" sz="1800" dirty="0"/>
              <a:t>+) Always start with a lowercase letter (constant variable always in uppercase) </a:t>
            </a:r>
          </a:p>
          <a:p>
            <a:pPr algn="l"/>
            <a:r>
              <a:rPr lang="en-US" sz="1800" dirty="0"/>
              <a:t>+) Variable generated by code generation will always start with a “$” or “_”</a:t>
            </a:r>
          </a:p>
          <a:p>
            <a:pPr algn="l"/>
            <a:endParaRPr lang="en-US" sz="1800" dirty="0"/>
          </a:p>
        </p:txBody>
      </p:sp>
    </p:spTree>
    <p:extLst>
      <p:ext uri="{BB962C8B-B14F-4D97-AF65-F5344CB8AC3E}">
        <p14:creationId xmlns:p14="http://schemas.microsoft.com/office/powerpoint/2010/main" val="26744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algn="l"/>
            <a:endParaRPr lang="en-US" sz="1800" dirty="0"/>
          </a:p>
        </p:txBody>
      </p:sp>
    </p:spTree>
    <p:extLst>
      <p:ext uri="{BB962C8B-B14F-4D97-AF65-F5344CB8AC3E}">
        <p14:creationId xmlns:p14="http://schemas.microsoft.com/office/powerpoint/2010/main" val="11876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Java code runs flawlessly if the uninitialized variables aren’t used </a:t>
            </a:r>
          </a:p>
          <a:p>
            <a:pPr marL="285750" indent="-285750" algn="l">
              <a:buFontTx/>
              <a:buChar char="-"/>
            </a:pPr>
            <a:r>
              <a:rPr lang="en-US" sz="1800" dirty="0"/>
              <a:t>Static and instance variables initialize with default values if we don’t initialize them explicitly</a:t>
            </a:r>
          </a:p>
          <a:p>
            <a:pPr marL="285750" indent="-285750" algn="l">
              <a:buFontTx/>
              <a:buChar char="-"/>
            </a:pPr>
            <a:r>
              <a:rPr lang="en-US" sz="1800" dirty="0"/>
              <a:t>Java doesn’t initialize local variables</a:t>
            </a:r>
          </a:p>
          <a:p>
            <a:pPr marL="285750" indent="-285750" algn="l">
              <a:buFontTx/>
              <a:buChar char="-"/>
            </a:pPr>
            <a:r>
              <a:rPr lang="en-US" sz="1800" dirty="0"/>
              <a:t>To make sure that the variable is always initialized with a predetermined value before they are accessed, Java has 2 different approaches</a:t>
            </a:r>
          </a:p>
          <a:p>
            <a:pPr algn="l"/>
            <a:r>
              <a:rPr lang="en-US" sz="1800" b="1" dirty="0"/>
              <a:t>I) JVM automatically initializes the variable</a:t>
            </a:r>
          </a:p>
          <a:p>
            <a:pPr marL="285750" indent="-285750" algn="l">
              <a:buFontTx/>
              <a:buChar char="-"/>
            </a:pPr>
            <a:r>
              <a:rPr lang="en-US" sz="1800" dirty="0"/>
              <a:t>In this approach, when developers don’t initialize the instance and static variable explicitly, JVM will automatically initialize the variable with default values (these values will be 0 or (0.0) for all numerical variables, “false” for Boolean and ”null” for reference variable) (CODE ILLUSTRATION)</a:t>
            </a:r>
          </a:p>
          <a:p>
            <a:pPr algn="l"/>
            <a:r>
              <a:rPr lang="en-US" sz="1800" b="1" dirty="0"/>
              <a:t>II) Force the programmer to initialize the variable</a:t>
            </a:r>
          </a:p>
          <a:p>
            <a:pPr algn="l"/>
            <a:r>
              <a:rPr lang="en-US" sz="1800" dirty="0"/>
              <a:t>- In this approach, the compiler will raise an error if it sees any variable that might be accessed without initialization. This approach is used for local variables (the variable declared in a method or a block)</a:t>
            </a:r>
          </a:p>
          <a:p>
            <a:pPr algn="l"/>
            <a:r>
              <a:rPr lang="en-US" sz="1800" dirty="0"/>
              <a:t>- If at any point the compiler realizes that a variable might not have been initialized before being accessed, it will flag an error. This is called the </a:t>
            </a:r>
            <a:r>
              <a:rPr lang="en-US" sz="1800" b="1" dirty="0"/>
              <a:t>“definite assignment” principle</a:t>
            </a:r>
            <a:r>
              <a:rPr lang="en-US" sz="1800" dirty="0"/>
              <a:t> - a variable must have an initialized value before access to its value occurs. (CODE ILLUSTRATION)</a:t>
            </a:r>
          </a:p>
        </p:txBody>
      </p:sp>
    </p:spTree>
    <p:extLst>
      <p:ext uri="{BB962C8B-B14F-4D97-AF65-F5344CB8AC3E}">
        <p14:creationId xmlns:p14="http://schemas.microsoft.com/office/powerpoint/2010/main" val="8109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4369</TotalTime>
  <Words>2790</Words>
  <Application>Microsoft Macintosh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10</cp:revision>
  <dcterms:created xsi:type="dcterms:W3CDTF">2024-07-05T03:43:45Z</dcterms:created>
  <dcterms:modified xsi:type="dcterms:W3CDTF">2024-08-20T14:20:57Z</dcterms:modified>
</cp:coreProperties>
</file>