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70"/>
  </p:normalViewPr>
  <p:slideViewPr>
    <p:cSldViewPr snapToGrid="0">
      <p:cViewPr varScale="1">
        <p:scale>
          <a:sx n="117" d="100"/>
          <a:sy n="117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25/8/24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 – Using Decision Statements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76526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7.1 Create ”if” and “if/else” constructs </a:t>
            </a:r>
            <a:r>
              <a:rPr lang="en-US" sz="1800" dirty="0"/>
              <a:t>– 7.1.1 Basic syntax of “if” and “if/else”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The </a:t>
            </a:r>
            <a:r>
              <a:rPr lang="en-US" sz="1800" b="1" dirty="0"/>
              <a:t>“if” </a:t>
            </a:r>
            <a:r>
              <a:rPr lang="en-US" sz="1800" dirty="0"/>
              <a:t>statement allows us to execute several statements if a certain condition is met (”true”).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There are 2 types of </a:t>
            </a:r>
            <a:r>
              <a:rPr lang="en-US" sz="1800" b="1" dirty="0"/>
              <a:t>“if” </a:t>
            </a:r>
            <a:r>
              <a:rPr lang="en-US" sz="1800" dirty="0"/>
              <a:t>statements:</a:t>
            </a:r>
          </a:p>
          <a:p>
            <a:pPr lvl="1" algn="l"/>
            <a:r>
              <a:rPr lang="en-US" sz="1800" dirty="0"/>
              <a:t>+) Single statement: Only have 1 statement, no curly bracket is needed (code illustration snippet 1)</a:t>
            </a:r>
          </a:p>
          <a:p>
            <a:pPr lvl="1" algn="l"/>
            <a:r>
              <a:rPr lang="en-US" sz="1800" dirty="0"/>
              <a:t>+) Multiple statements: Multiple statements, curly bracket needed (code illustration snippet 2)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Although ”multiple statements if” doesn’t require the “;” sign, the “;” sign can be added to the end of the curly bracket of the ”if” statement without raising any error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If-else statement: </a:t>
            </a:r>
            <a:r>
              <a:rPr lang="en-US" sz="1800" dirty="0"/>
              <a:t>This includes a new statement called </a:t>
            </a:r>
            <a:r>
              <a:rPr lang="en-US" sz="1800" b="1" dirty="0"/>
              <a:t>“else” statement</a:t>
            </a:r>
            <a:r>
              <a:rPr lang="en-US" sz="1800" dirty="0"/>
              <a:t>, which is an “if” statement but will be used when “if” condition isn’t met (we could also combine single/multi statement(s) “if” with single/multi statement(s) ”else” (code illustration snippet 3 – 4 – 5)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An empty “if-else” statement with only “;” is valid (code illustration snippet 6)</a:t>
            </a:r>
          </a:p>
          <a:p>
            <a:pPr algn="l"/>
            <a:endParaRPr lang="en-US" sz="1800" dirty="0"/>
          </a:p>
          <a:p>
            <a:pPr lvl="1" algn="l"/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C265-3084-5C19-5984-8B287714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BAECE1-0991-8C04-49D6-06179B17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7.1 Create ”if” and “if/else” constructs </a:t>
            </a:r>
            <a:r>
              <a:rPr lang="en-US" sz="1800" dirty="0"/>
              <a:t>– 7.1.2 Usage of ”if” and “if-else” in the exam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C169AD-01CE-A0FD-9E62-4CC56A5B2A8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7 – 8 – 9 – 10 for bad syntax example)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Indentation (white space) doesn’t have any meaning in Java </a:t>
            </a:r>
          </a:p>
          <a:p>
            <a:pPr algn="l"/>
            <a:r>
              <a:rPr lang="en-US" sz="1800" dirty="0"/>
              <a:t>(code illustration snippet 11 – 12 – 13 – 14)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Missing an “else” statement isn’t a problem at all (code illustration snippet 15)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“Dangling else” </a:t>
            </a:r>
            <a:r>
              <a:rPr lang="en-US" sz="1800" dirty="0"/>
              <a:t>is a special case where we have 1 ”if” statement combined with 1 “if-else” statement</a:t>
            </a:r>
          </a:p>
          <a:p>
            <a:pPr algn="l"/>
            <a:r>
              <a:rPr lang="en-US" sz="1800" dirty="0"/>
              <a:t>(code illustration snippet 15 – 16 – 17 – 18 – 19 – 20)</a:t>
            </a:r>
          </a:p>
          <a:p>
            <a:pPr algn="l"/>
            <a:r>
              <a:rPr lang="en-US" sz="1800" dirty="0"/>
              <a:t>- Since each assignment statement is a valid expression with a value on its own =&gt; we can apply it to the “if-else” statement (code illustration snippet 21 - 22)</a:t>
            </a:r>
          </a:p>
          <a:p>
            <a:pPr algn="l"/>
            <a:r>
              <a:rPr lang="en-US" sz="1800" dirty="0"/>
              <a:t>- We can also use prefix/postfix increment or decrement inside the if-else statement (code illustration snippet 23)</a:t>
            </a:r>
            <a:r>
              <a:rPr lang="en-US" sz="1800" b="1" dirty="0"/>
              <a:t>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87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11397-B769-BFD2-8FF9-E7F1FC20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27D0C4-A6FD-1D9B-0FAB-7C5F02977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7.2 Create ternary constructs – </a:t>
            </a:r>
            <a:r>
              <a:rPr lang="en-US" sz="1800" dirty="0"/>
              <a:t>7.2.1 The ternary conditional operator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07C48D-EEB9-B8B5-F77B-B6CDCBE3C04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The syntax of ternary operator: </a:t>
            </a:r>
          </a:p>
          <a:p>
            <a:pPr algn="l"/>
            <a:r>
              <a:rPr lang="en-US" sz="1800" dirty="0"/>
              <a:t>		“operand1 ? Operand2 : operand3”</a:t>
            </a:r>
          </a:p>
          <a:p>
            <a:pPr algn="l"/>
            <a:r>
              <a:rPr lang="en-US" sz="1800" dirty="0"/>
              <a:t>- “operand1” must return a Boolean value (either ‘true” or “false”) </a:t>
            </a:r>
          </a:p>
          <a:p>
            <a:pPr algn="l"/>
            <a:r>
              <a:rPr lang="en-US" sz="1800" dirty="0"/>
              <a:t>- “operand2” will return a value </a:t>
            </a:r>
            <a:r>
              <a:rPr lang="en-US" sz="1800" b="1" dirty="0"/>
              <a:t>IF ”operand1” RETURN A “true” Boolean value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“operand3” will return a value </a:t>
            </a:r>
            <a:r>
              <a:rPr lang="en-US" sz="1800" b="1" dirty="0"/>
              <a:t>IF “operand1” RETURN A “false” Boolean value </a:t>
            </a:r>
            <a:endParaRPr lang="en-US" sz="1800" dirty="0"/>
          </a:p>
          <a:p>
            <a:pPr algn="l"/>
            <a:r>
              <a:rPr lang="en-US" sz="1800" dirty="0"/>
              <a:t>(code illustration snippet 24)</a:t>
            </a:r>
          </a:p>
          <a:p>
            <a:pPr marL="285750" indent="-285750" algn="l">
              <a:buFontTx/>
              <a:buChar char="-"/>
            </a:pPr>
            <a:r>
              <a:rPr lang="en-US" sz="1800" dirty="0" err="1"/>
              <a:t>The”if</a:t>
            </a:r>
            <a:r>
              <a:rPr lang="en-US" sz="1800" dirty="0"/>
              <a:t>-else” statement and ternary expression share the same characteristic: conditions are always evaluated and lead to certain codes being executed.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largest difference between them is that “if-else” statement is a </a:t>
            </a:r>
            <a:r>
              <a:rPr lang="en-US" sz="1800" b="1" dirty="0"/>
              <a:t>pure statement</a:t>
            </a:r>
            <a:r>
              <a:rPr lang="en-US" sz="1800" dirty="0"/>
              <a:t>, while ternary expression is a </a:t>
            </a:r>
            <a:r>
              <a:rPr lang="en-US" sz="1800" b="1" dirty="0"/>
              <a:t>pure expression </a:t>
            </a:r>
            <a:r>
              <a:rPr lang="en-US" sz="1800" dirty="0"/>
              <a:t>=&gt; the ternary expression must have a value on its own =&gt; and that value must be assigned or reassigned to another variable (if we use certain method inside ternary expression, that method must have a return type other than ”null”)</a:t>
            </a:r>
          </a:p>
          <a:p>
            <a:pPr algn="l"/>
            <a:r>
              <a:rPr lang="en-US" sz="1800" dirty="0"/>
              <a:t>(code illustration snippet 25 – 26 – 27)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There are 3 data types that the ternary expression can return (Boolean, numeric and reference)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If the second and the third operand has a type of Boolean =&gt; the return type of the expression must be Boolean </a:t>
            </a:r>
          </a:p>
          <a:p>
            <a:pPr algn="l"/>
            <a:r>
              <a:rPr lang="en-US" sz="1800" dirty="0"/>
              <a:t>(code illustration snippet 28)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96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1C06A-F5D7-90D3-13F2-43CDD76D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7ABA8B-FFAC-1975-A542-B0FF3057E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7.2 Create ternary constructs – </a:t>
            </a:r>
            <a:r>
              <a:rPr lang="en-US" sz="1800" dirty="0"/>
              <a:t>7.2.1 The ternary conditional operator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3BA932-83F4-5E2D-843D-E1BD999D77F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If the second and the third operand of the ternary expression is numeric =&gt; the return type of the expression must be a numeric type with a size larger than the 2</a:t>
            </a:r>
            <a:r>
              <a:rPr lang="en-US" sz="1800" baseline="30000" dirty="0"/>
              <a:t>nd</a:t>
            </a:r>
            <a:r>
              <a:rPr lang="en-US" sz="1800" dirty="0"/>
              <a:t> and 3</a:t>
            </a:r>
            <a:r>
              <a:rPr lang="en-US" sz="1800" baseline="30000" dirty="0"/>
              <a:t>rd</a:t>
            </a:r>
            <a:r>
              <a:rPr lang="en-US" sz="1800" dirty="0"/>
              <a:t> operand numeric type (if you want to assign return value of the expression to a target variable with smaller size =&gt; casting is required) </a:t>
            </a:r>
          </a:p>
          <a:p>
            <a:pPr algn="l"/>
            <a:r>
              <a:rPr lang="en-US" sz="1800" dirty="0"/>
              <a:t>(code illustration snippet 29 – 30 – 31) </a:t>
            </a:r>
          </a:p>
          <a:p>
            <a:pPr algn="l"/>
            <a:r>
              <a:rPr lang="en-US" sz="1800" dirty="0"/>
              <a:t>(code illustration snippet 32 – 33 – 34 – 35 for different type operands) </a:t>
            </a:r>
          </a:p>
        </p:txBody>
      </p:sp>
    </p:spTree>
    <p:extLst>
      <p:ext uri="{BB962C8B-B14F-4D97-AF65-F5344CB8AC3E}">
        <p14:creationId xmlns:p14="http://schemas.microsoft.com/office/powerpoint/2010/main" val="25280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6FC5B-203C-4513-4A16-CC051AE1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2AD93C-ACBE-B069-3C1F-58B6A768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7.3 Use a switch statement </a:t>
            </a:r>
            <a:r>
              <a:rPr lang="en-US" sz="1800" dirty="0"/>
              <a:t>– 7.3.1 Creating a switch statement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494216-24C0-2A01-CA50-9C8064928B6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Switch statement allows us to execute a code block based on a value</a:t>
            </a:r>
          </a:p>
          <a:p>
            <a:pPr algn="l"/>
            <a:r>
              <a:rPr lang="en-US" sz="1800" dirty="0"/>
              <a:t>(code illustration snippet 36)</a:t>
            </a:r>
          </a:p>
          <a:p>
            <a:pPr algn="l"/>
            <a:r>
              <a:rPr lang="en-US" sz="1800" dirty="0"/>
              <a:t>- Depending on the value from switch statement, it will execute the code block correspondingly to the switch statement value</a:t>
            </a:r>
          </a:p>
          <a:p>
            <a:pPr algn="l"/>
            <a:r>
              <a:rPr lang="en-US" sz="1800" dirty="0"/>
              <a:t>- If the value in switch statement doesn’t match with any case, the control will find a “default” block. If the “default” block also not present in the switch =&gt;  The control won’t go in the switch block</a:t>
            </a:r>
          </a:p>
          <a:p>
            <a:pPr algn="l"/>
            <a:r>
              <a:rPr lang="en-US" sz="1800" dirty="0"/>
              <a:t>– Fact: Since the expression inside the switch statement can also be a value or a variable =&gt; we can call them as “switch expression”</a:t>
            </a:r>
          </a:p>
          <a:p>
            <a:pPr algn="l"/>
            <a:r>
              <a:rPr lang="en-US" sz="1800" dirty="0"/>
              <a:t>(code illustration snippet 37)</a:t>
            </a:r>
          </a:p>
          <a:p>
            <a:pPr algn="l"/>
            <a:r>
              <a:rPr lang="en-US" sz="1800" dirty="0"/>
              <a:t>- There are only 3 types of data that we can put into the switch statement</a:t>
            </a:r>
          </a:p>
          <a:p>
            <a:pPr algn="l"/>
            <a:r>
              <a:rPr lang="en-US" sz="1800" dirty="0"/>
              <a:t>	+) Numerical value (byte, char, short, int), “long” datatype is not allowed too along with floating point value (float, double) and Boolean</a:t>
            </a:r>
          </a:p>
          <a:p>
            <a:pPr algn="l"/>
            <a:r>
              <a:rPr lang="en-US" sz="1800" dirty="0"/>
              <a:t>	+) Enum type</a:t>
            </a:r>
          </a:p>
          <a:p>
            <a:pPr algn="l"/>
            <a:r>
              <a:rPr lang="en-US" sz="1800" dirty="0"/>
              <a:t>	+) String: Although any reference types aren’t allowed in switch statement, String is an exception (from Java 7, this has been allowed) </a:t>
            </a:r>
          </a:p>
          <a:p>
            <a:pPr algn="l"/>
            <a:r>
              <a:rPr lang="en-US" sz="1800" dirty="0"/>
              <a:t>- The value for ”case” label is must be a “compile time constant”, moreover, its size must be the same or smaller than the size of the value used in switch statement (code illustration snippet 38)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22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8A278-5BEC-A6A4-3400-499502D09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01584A-0F14-9FEA-7101-7B04E4F3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" y="293688"/>
            <a:ext cx="849085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7.3 Use a switch statement </a:t>
            </a:r>
            <a:r>
              <a:rPr lang="en-US" sz="1800" dirty="0"/>
              <a:t>– 7.3.1 Creating a switch statement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AA7606-EAAB-7FFC-F16B-193F0C49D68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”Case” label is also optional (code illustration snippet 39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Switch statement is also usable for expression (not only single variable) =&gt; every characteristic we have learned such as Casting, Numeric Promotion and Operator Precedence are considered (code illustration snippet 40 – 41)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“default” block is used to execute a block of code when all cases aren’t satisfied, moreover, the “default” block is also optional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Java doesn’t consider the order of the case and default block, but it is still important as they are relevant to the position of “break” statement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“break” statement decides when to exit a block of code, moreover, this statement is optional</a:t>
            </a:r>
          </a:p>
          <a:p>
            <a:pPr algn="l"/>
            <a:r>
              <a:rPr lang="en-US" sz="1800" dirty="0"/>
              <a:t>(code illustration snippet 42 – 43) </a:t>
            </a:r>
          </a:p>
          <a:p>
            <a:pPr algn="l"/>
            <a:r>
              <a:rPr lang="en-US" sz="1800" dirty="0"/>
              <a:t>- The removal of ”break” statement will cause a phenomenon called “fall through”, where the control go through the switch block until the end of the block</a:t>
            </a:r>
          </a:p>
          <a:p>
            <a:pPr algn="l"/>
            <a:r>
              <a:rPr lang="en-US" sz="1800" dirty="0"/>
              <a:t>(code illustration snippet 44)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51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Words>1168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Java SE 8 Book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17</cp:revision>
  <dcterms:created xsi:type="dcterms:W3CDTF">2024-07-05T03:43:45Z</dcterms:created>
  <dcterms:modified xsi:type="dcterms:W3CDTF">2024-08-25T09:14:34Z</dcterms:modified>
</cp:coreProperties>
</file>